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530" r:id="rId2"/>
    <p:sldId id="634" r:id="rId3"/>
    <p:sldId id="642" r:id="rId4"/>
    <p:sldId id="643" r:id="rId5"/>
    <p:sldId id="644" r:id="rId6"/>
    <p:sldId id="673" r:id="rId7"/>
    <p:sldId id="674" r:id="rId8"/>
    <p:sldId id="675" r:id="rId9"/>
    <p:sldId id="645" r:id="rId10"/>
    <p:sldId id="646" r:id="rId11"/>
    <p:sldId id="647" r:id="rId12"/>
    <p:sldId id="648" r:id="rId13"/>
    <p:sldId id="649" r:id="rId14"/>
    <p:sldId id="650" r:id="rId15"/>
    <p:sldId id="651" r:id="rId16"/>
    <p:sldId id="652" r:id="rId17"/>
    <p:sldId id="653" r:id="rId18"/>
    <p:sldId id="654" r:id="rId19"/>
    <p:sldId id="655" r:id="rId20"/>
    <p:sldId id="656" r:id="rId21"/>
    <p:sldId id="657" r:id="rId22"/>
    <p:sldId id="658" r:id="rId23"/>
    <p:sldId id="659" r:id="rId24"/>
    <p:sldId id="660" r:id="rId25"/>
    <p:sldId id="661" r:id="rId26"/>
    <p:sldId id="662" r:id="rId27"/>
    <p:sldId id="663" r:id="rId28"/>
    <p:sldId id="664" r:id="rId29"/>
    <p:sldId id="665" r:id="rId30"/>
    <p:sldId id="666" r:id="rId31"/>
    <p:sldId id="667" r:id="rId32"/>
    <p:sldId id="668" r:id="rId33"/>
    <p:sldId id="669" r:id="rId34"/>
    <p:sldId id="670" r:id="rId35"/>
    <p:sldId id="671" r:id="rId36"/>
    <p:sldId id="672" r:id="rId37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3937"/>
    <a:srgbClr val="000099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yb&#243;r_LGD_do_realizacji_LSR_nowy\2022_12_spotkanie\Post&#281;py_aktualizacja_2022_12_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Królewskie Ponidzie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'Królewskie Ponidzie'!$B$2:$F$2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'Królewskie Ponidzie'!$B$3:$F$3</c:f>
              <c:numCache>
                <c:formatCode>0.00%</c:formatCode>
                <c:ptCount val="5"/>
                <c:pt idx="0">
                  <c:v>0.94200754768605388</c:v>
                </c:pt>
                <c:pt idx="1">
                  <c:v>0.9107380042213884</c:v>
                </c:pt>
                <c:pt idx="2">
                  <c:v>0.81965670340838026</c:v>
                </c:pt>
                <c:pt idx="3">
                  <c:v>0.77744794168230147</c:v>
                </c:pt>
                <c:pt idx="4">
                  <c:v>0.73992448952470291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0764400"/>
        <c:axId val="340767144"/>
      </c:barChart>
      <c:catAx>
        <c:axId val="34076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67144"/>
        <c:crosses val="autoZero"/>
        <c:auto val="1"/>
        <c:lblAlgn val="ctr"/>
        <c:lblOffset val="100"/>
        <c:noMultiLvlLbl val="0"/>
      </c:catAx>
      <c:valAx>
        <c:axId val="340767144"/>
        <c:scaling>
          <c:orientation val="minMax"/>
          <c:max val="1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6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Lokalna Grupa Działania Powiatu Opatowskiego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'Powiat Opatowski'!$B$2:$F$2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'Powiat Opatowski'!$B$3:$F$3</c:f>
              <c:numCache>
                <c:formatCode>0.00%</c:formatCode>
                <c:ptCount val="5"/>
                <c:pt idx="0">
                  <c:v>1.0769633216894252</c:v>
                </c:pt>
                <c:pt idx="1">
                  <c:v>0.99757303906001904</c:v>
                </c:pt>
                <c:pt idx="2">
                  <c:v>0.80231756113051766</c:v>
                </c:pt>
                <c:pt idx="3">
                  <c:v>0.77056144807875515</c:v>
                </c:pt>
                <c:pt idx="4">
                  <c:v>0.68640774849158459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2130576"/>
        <c:axId val="342129008"/>
      </c:barChart>
      <c:catAx>
        <c:axId val="34213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29008"/>
        <c:crosses val="autoZero"/>
        <c:auto val="1"/>
        <c:lblAlgn val="ctr"/>
        <c:lblOffset val="100"/>
        <c:noMultiLvlLbl val="0"/>
      </c:catAx>
      <c:valAx>
        <c:axId val="34212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3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Lokalna Grupa Działania Ziemi Sandomierskiej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'Ziemia Sandomierska'!$B$2:$F$2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'Ziemia Sandomierska'!$B$3:$F$3</c:f>
              <c:numCache>
                <c:formatCode>0.00%</c:formatCode>
                <c:ptCount val="5"/>
                <c:pt idx="0">
                  <c:v>1.0749512612775172</c:v>
                </c:pt>
                <c:pt idx="1">
                  <c:v>0.80518982316853127</c:v>
                </c:pt>
                <c:pt idx="2">
                  <c:v>0.82276073619631906</c:v>
                </c:pt>
                <c:pt idx="3">
                  <c:v>0.80512459400938285</c:v>
                </c:pt>
                <c:pt idx="4">
                  <c:v>0.66635934680620712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2134104"/>
        <c:axId val="342132928"/>
      </c:barChart>
      <c:catAx>
        <c:axId val="342134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32928"/>
        <c:crosses val="autoZero"/>
        <c:auto val="1"/>
        <c:lblAlgn val="ctr"/>
        <c:lblOffset val="100"/>
        <c:noMultiLvlLbl val="0"/>
      </c:catAx>
      <c:valAx>
        <c:axId val="342132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3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Stowarzyszenie "Lokalna Grupa Działania 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- U ŹRÓDEŁ"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'U ŹRÓDEŁ'!$B$2:$F$2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'U ŹRÓDEŁ'!$B$3:$F$3</c:f>
              <c:numCache>
                <c:formatCode>0.00%</c:formatCode>
                <c:ptCount val="5"/>
                <c:pt idx="0">
                  <c:v>1.022594094326726</c:v>
                </c:pt>
                <c:pt idx="1">
                  <c:v>1.0157588243335613</c:v>
                </c:pt>
                <c:pt idx="2">
                  <c:v>1.0099794326725906</c:v>
                </c:pt>
                <c:pt idx="3">
                  <c:v>0.69503459842788795</c:v>
                </c:pt>
                <c:pt idx="4">
                  <c:v>0.63160831510594662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2135280"/>
        <c:axId val="342129792"/>
      </c:barChart>
      <c:catAx>
        <c:axId val="34213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29792"/>
        <c:crosses val="autoZero"/>
        <c:auto val="1"/>
        <c:lblAlgn val="ctr"/>
        <c:lblOffset val="100"/>
        <c:noMultiLvlLbl val="0"/>
      </c:catAx>
      <c:valAx>
        <c:axId val="34212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3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Stowarzyszenie "Lokalna Grupa Działania - Wokół Łysej Góry"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'Wokół Łysej Góry'!$B$2:$F$2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'Wokół Łysej Góry'!$B$3:$F$3</c:f>
              <c:numCache>
                <c:formatCode>0.00%</c:formatCode>
                <c:ptCount val="5"/>
                <c:pt idx="0">
                  <c:v>1.0413430223191811</c:v>
                </c:pt>
                <c:pt idx="1">
                  <c:v>0.90183421211612691</c:v>
                </c:pt>
                <c:pt idx="2">
                  <c:v>0.90183421211612691</c:v>
                </c:pt>
                <c:pt idx="3">
                  <c:v>0.81390057056553111</c:v>
                </c:pt>
                <c:pt idx="4">
                  <c:v>0.71188362141298878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2134888"/>
        <c:axId val="342135672"/>
      </c:barChart>
      <c:catAx>
        <c:axId val="342134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35672"/>
        <c:crosses val="autoZero"/>
        <c:auto val="1"/>
        <c:lblAlgn val="ctr"/>
        <c:lblOffset val="100"/>
        <c:noMultiLvlLbl val="0"/>
      </c:catAx>
      <c:valAx>
        <c:axId val="342135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3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Stowarzyszenie Lokalna Grupa Działania "Krzemienny Krąg"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'Krzemienny Krąg'!$B$2:$F$2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'Krzemienny Krąg'!$B$3:$F$3</c:f>
              <c:numCache>
                <c:formatCode>0.00%</c:formatCode>
                <c:ptCount val="5"/>
                <c:pt idx="0">
                  <c:v>0.95853067725752517</c:v>
                </c:pt>
                <c:pt idx="1">
                  <c:v>0.79973216304347827</c:v>
                </c:pt>
                <c:pt idx="2">
                  <c:v>0.72389604264214047</c:v>
                </c:pt>
                <c:pt idx="3">
                  <c:v>0.64696987207357859</c:v>
                </c:pt>
                <c:pt idx="4">
                  <c:v>0.58983015635451508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2129400"/>
        <c:axId val="343238792"/>
      </c:barChart>
      <c:catAx>
        <c:axId val="342129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3238792"/>
        <c:crosses val="autoZero"/>
        <c:auto val="1"/>
        <c:lblAlgn val="ctr"/>
        <c:lblOffset val="100"/>
        <c:noMultiLvlLbl val="0"/>
      </c:catAx>
      <c:valAx>
        <c:axId val="343238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29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Stowarzyszenie Lokalna Grupa Działania "Razem na Piaskowcu"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'Razem na Piaskowcu'!$B$2:$F$2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'Razem na Piaskowcu'!$B$3:$F$3</c:f>
              <c:numCache>
                <c:formatCode>0.00%</c:formatCode>
                <c:ptCount val="5"/>
                <c:pt idx="0">
                  <c:v>0.98553540730910572</c:v>
                </c:pt>
                <c:pt idx="1">
                  <c:v>0.98553540730910572</c:v>
                </c:pt>
                <c:pt idx="2">
                  <c:v>0.98565738158432026</c:v>
                </c:pt>
                <c:pt idx="3">
                  <c:v>0.70916158534095552</c:v>
                </c:pt>
                <c:pt idx="4">
                  <c:v>0.69293302266231116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3239576"/>
        <c:axId val="343239184"/>
      </c:barChart>
      <c:catAx>
        <c:axId val="343239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3239184"/>
        <c:crosses val="autoZero"/>
        <c:auto val="1"/>
        <c:lblAlgn val="ctr"/>
        <c:lblOffset val="100"/>
        <c:noMultiLvlLbl val="0"/>
      </c:catAx>
      <c:valAx>
        <c:axId val="343239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323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Stowarzyszenie Lokalna Grupa Działania </a:t>
            </a:r>
            <a:br>
              <a:rPr lang="pl-PL"/>
            </a:br>
            <a:r>
              <a:rPr lang="pl-PL"/>
              <a:t>"Ziemia Jędrzejowska - GRYF"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GRYF!$B$2:$F$2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GRYF!$B$3:$F$3</c:f>
              <c:numCache>
                <c:formatCode>0.00%</c:formatCode>
                <c:ptCount val="5"/>
                <c:pt idx="0">
                  <c:v>1.0561418727326006</c:v>
                </c:pt>
                <c:pt idx="1">
                  <c:v>1.0188261437509742</c:v>
                </c:pt>
                <c:pt idx="2">
                  <c:v>0.96887946202995812</c:v>
                </c:pt>
                <c:pt idx="3">
                  <c:v>0.75814373445948469</c:v>
                </c:pt>
                <c:pt idx="4">
                  <c:v>0.73389853665697968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3238400"/>
        <c:axId val="343240752"/>
      </c:barChart>
      <c:catAx>
        <c:axId val="34323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3240752"/>
        <c:crosses val="autoZero"/>
        <c:auto val="1"/>
        <c:lblAlgn val="ctr"/>
        <c:lblOffset val="100"/>
        <c:noMultiLvlLbl val="0"/>
      </c:catAx>
      <c:valAx>
        <c:axId val="34324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323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Stowarzyszenie Rozwoju Wsi Świętokrzyskiej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SRWŚ!$B$2:$F$2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SRWŚ!$B$3:$F$3</c:f>
              <c:numCache>
                <c:formatCode>0.00%</c:formatCode>
                <c:ptCount val="5"/>
                <c:pt idx="0">
                  <c:v>0.90330989168525011</c:v>
                </c:pt>
                <c:pt idx="1">
                  <c:v>0.79287567696718697</c:v>
                </c:pt>
                <c:pt idx="2">
                  <c:v>0.78809708505893594</c:v>
                </c:pt>
                <c:pt idx="3">
                  <c:v>0.79700430073271744</c:v>
                </c:pt>
                <c:pt idx="4">
                  <c:v>0.71392640968461296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3242320"/>
        <c:axId val="343241536"/>
      </c:barChart>
      <c:catAx>
        <c:axId val="34324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3241536"/>
        <c:crosses val="autoZero"/>
        <c:auto val="1"/>
        <c:lblAlgn val="ctr"/>
        <c:lblOffset val="100"/>
        <c:noMultiLvlLbl val="0"/>
      </c:catAx>
      <c:valAx>
        <c:axId val="343241536"/>
        <c:scaling>
          <c:orientation val="minMax"/>
          <c:max val="1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3242320"/>
        <c:crosses val="autoZero"/>
        <c:crossBetween val="between"/>
        <c:majorUnit val="0.2"/>
        <c:minorUnit val="5.000000000000002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Lokalna Grupa Działania - Dorzecze Wisły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'Dorzecze Wisły'!$B$2:$F$2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'Dorzecze Wisły'!$B$3:$F$3</c:f>
              <c:numCache>
                <c:formatCode>0.00%</c:formatCode>
                <c:ptCount val="5"/>
                <c:pt idx="0">
                  <c:v>1.0912858956276446</c:v>
                </c:pt>
                <c:pt idx="1">
                  <c:v>1.0574354019746122</c:v>
                </c:pt>
                <c:pt idx="2">
                  <c:v>0.79607179125528915</c:v>
                </c:pt>
                <c:pt idx="3">
                  <c:v>0.77918660084626234</c:v>
                </c:pt>
                <c:pt idx="4">
                  <c:v>0.73334739069111421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0769104"/>
        <c:axId val="340767536"/>
      </c:barChart>
      <c:catAx>
        <c:axId val="34076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67536"/>
        <c:crosses val="autoZero"/>
        <c:auto val="1"/>
        <c:lblAlgn val="ctr"/>
        <c:lblOffset val="100"/>
        <c:noMultiLvlLbl val="0"/>
      </c:catAx>
      <c:valAx>
        <c:axId val="34076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6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Lokalna Grupa Działania "Białe Ługi"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'Białe Ługi'!$B$2:$F$2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'Białe Ługi'!$B$3:$F$3</c:f>
              <c:numCache>
                <c:formatCode>0.00%</c:formatCode>
                <c:ptCount val="5"/>
                <c:pt idx="0">
                  <c:v>1.1137513890351207</c:v>
                </c:pt>
                <c:pt idx="1">
                  <c:v>0.96484562081672565</c:v>
                </c:pt>
                <c:pt idx="2">
                  <c:v>0.83525909754079875</c:v>
                </c:pt>
                <c:pt idx="3">
                  <c:v>0.80896602391516892</c:v>
                </c:pt>
                <c:pt idx="4">
                  <c:v>0.69197557494171624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0771064"/>
        <c:axId val="340771456"/>
      </c:barChart>
      <c:catAx>
        <c:axId val="340771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71456"/>
        <c:crosses val="autoZero"/>
        <c:auto val="1"/>
        <c:lblAlgn val="ctr"/>
        <c:lblOffset val="100"/>
        <c:noMultiLvlLbl val="0"/>
      </c:catAx>
      <c:valAx>
        <c:axId val="34077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71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Lokalna Grupa Działania "Dorzecze Bobrzy"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'Dorzecze Bobrzy'!$B$2:$F$2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'Dorzecze Bobrzy'!$B$3:$F$3</c:f>
              <c:numCache>
                <c:formatCode>0.00%</c:formatCode>
                <c:ptCount val="5"/>
                <c:pt idx="0">
                  <c:v>0.90093796412646943</c:v>
                </c:pt>
                <c:pt idx="1">
                  <c:v>0.89435101641670045</c:v>
                </c:pt>
                <c:pt idx="2">
                  <c:v>0.89435101641670045</c:v>
                </c:pt>
                <c:pt idx="3">
                  <c:v>0.70540138123226592</c:v>
                </c:pt>
                <c:pt idx="4">
                  <c:v>0.63255673186055938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0768712"/>
        <c:axId val="340769496"/>
      </c:barChart>
      <c:catAx>
        <c:axId val="340768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69496"/>
        <c:crosses val="autoZero"/>
        <c:auto val="1"/>
        <c:lblAlgn val="ctr"/>
        <c:lblOffset val="100"/>
        <c:noMultiLvlLbl val="0"/>
      </c:catAx>
      <c:valAx>
        <c:axId val="340769496"/>
        <c:scaling>
          <c:orientation val="minMax"/>
          <c:max val="1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6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Lokalna Grupa Działania "Nad Czarną i Pilicą"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'Nad Czarną i Pilicą'!$B$2:$F$2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'Nad Czarną i Pilicą'!$B$3:$F$3</c:f>
              <c:numCache>
                <c:formatCode>0.00%</c:formatCode>
                <c:ptCount val="5"/>
                <c:pt idx="0">
                  <c:v>1.0030600592512793</c:v>
                </c:pt>
                <c:pt idx="1">
                  <c:v>0.82554470778346356</c:v>
                </c:pt>
                <c:pt idx="2">
                  <c:v>0.75532601669808785</c:v>
                </c:pt>
                <c:pt idx="3">
                  <c:v>0.75532601669808785</c:v>
                </c:pt>
                <c:pt idx="4">
                  <c:v>0.70703487745758142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0770280"/>
        <c:axId val="340771848"/>
      </c:barChart>
      <c:catAx>
        <c:axId val="340770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71848"/>
        <c:crosses val="autoZero"/>
        <c:auto val="1"/>
        <c:lblAlgn val="ctr"/>
        <c:lblOffset val="100"/>
        <c:noMultiLvlLbl val="0"/>
      </c:catAx>
      <c:valAx>
        <c:axId val="340771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70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Lokalna Grupa Działania "Perły Czarnej Nidy"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'Perły Czarnej Nidy'!$B$2:$F$2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'Perły Czarnej Nidy'!$B$3:$F$3</c:f>
              <c:numCache>
                <c:formatCode>0.00%</c:formatCode>
                <c:ptCount val="5"/>
                <c:pt idx="0">
                  <c:v>1.1085662087109032</c:v>
                </c:pt>
                <c:pt idx="1">
                  <c:v>1.0422762350190002</c:v>
                </c:pt>
                <c:pt idx="2">
                  <c:v>0.76565141771411871</c:v>
                </c:pt>
                <c:pt idx="3">
                  <c:v>0.75070768781058173</c:v>
                </c:pt>
                <c:pt idx="4">
                  <c:v>0.73695659163987137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0770672"/>
        <c:axId val="340765576"/>
      </c:barChart>
      <c:catAx>
        <c:axId val="34077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65576"/>
        <c:crosses val="autoZero"/>
        <c:auto val="1"/>
        <c:lblAlgn val="ctr"/>
        <c:lblOffset val="100"/>
        <c:noMultiLvlLbl val="0"/>
      </c:catAx>
      <c:valAx>
        <c:axId val="340765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7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Lokalna Grupa Działania "Perły Ponidzia"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'Perły Ponidzia'!$B$2:$F$2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'Perły Ponidzia'!$B$3:$F$3</c:f>
              <c:numCache>
                <c:formatCode>0.00%</c:formatCode>
                <c:ptCount val="5"/>
                <c:pt idx="0">
                  <c:v>1.0335824050271352</c:v>
                </c:pt>
                <c:pt idx="1">
                  <c:v>0.91314267352185086</c:v>
                </c:pt>
                <c:pt idx="2">
                  <c:v>0.88491716652385033</c:v>
                </c:pt>
                <c:pt idx="3">
                  <c:v>0.73668180519851467</c:v>
                </c:pt>
                <c:pt idx="4">
                  <c:v>0.70240588403313342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0766360"/>
        <c:axId val="340766752"/>
      </c:barChart>
      <c:catAx>
        <c:axId val="340766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66752"/>
        <c:crosses val="autoZero"/>
        <c:auto val="1"/>
        <c:lblAlgn val="ctr"/>
        <c:lblOffset val="100"/>
        <c:noMultiLvlLbl val="0"/>
      </c:catAx>
      <c:valAx>
        <c:axId val="34076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076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Lokalna Grupa Działania "Region Włoszczowski"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'Region Włoszczowski'!$B$2:$F$2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'Region Włoszczowski'!$B$3:$F$3</c:f>
              <c:numCache>
                <c:formatCode>0.00%</c:formatCode>
                <c:ptCount val="5"/>
                <c:pt idx="0">
                  <c:v>0.89337837837837841</c:v>
                </c:pt>
                <c:pt idx="1">
                  <c:v>0.85010493733957426</c:v>
                </c:pt>
                <c:pt idx="2">
                  <c:v>0.81991582364487392</c:v>
                </c:pt>
                <c:pt idx="3">
                  <c:v>0.79143915144194477</c:v>
                </c:pt>
                <c:pt idx="4">
                  <c:v>0.68109889778046206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2133712"/>
        <c:axId val="342132144"/>
      </c:barChart>
      <c:catAx>
        <c:axId val="342133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32144"/>
        <c:crosses val="autoZero"/>
        <c:auto val="1"/>
        <c:lblAlgn val="ctr"/>
        <c:lblOffset val="100"/>
        <c:noMultiLvlLbl val="0"/>
      </c:catAx>
      <c:valAx>
        <c:axId val="342132144"/>
        <c:scaling>
          <c:orientation val="minMax"/>
          <c:max val="1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337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Lokalna Grupa Działania PONIDZIE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PONIDZIE!$B$2:$F$2</c:f>
              <c:strCache>
                <c:ptCount val="5"/>
                <c:pt idx="0">
                  <c:v>Potencjalne wykonanie LSR po uwzględnieniu wniosków w trakcie rozpatrywania - % na 14.12.2022 w stosunku do wartości LSR po bonusie</c:v>
                </c:pt>
                <c:pt idx="1">
                  <c:v>Wykonanie LSR - % umowy na 14.12.2022 w stosunku do wartości LSR po bonusie</c:v>
                </c:pt>
                <c:pt idx="2">
                  <c:v>Wykonanie LSR - % umowy na 23.08.2022 w stosunku do wartości LSR po bonusie</c:v>
                </c:pt>
                <c:pt idx="3">
                  <c:v>Wykonanie LSR - % umowy na 31.08.2021 w stosunku do wartości LSR po bonusie</c:v>
                </c:pt>
                <c:pt idx="4">
                  <c:v>Wykonanie LSR - % umowy na 28.02.2021 w stosunku do wartości LSR po planowanym bonusie</c:v>
                </c:pt>
              </c:strCache>
            </c:strRef>
          </c:cat>
          <c:val>
            <c:numRef>
              <c:f>PONIDZIE!$B$3:$F$3</c:f>
              <c:numCache>
                <c:formatCode>0.00%</c:formatCode>
                <c:ptCount val="5"/>
                <c:pt idx="0">
                  <c:v>1.0771346694796062</c:v>
                </c:pt>
                <c:pt idx="1">
                  <c:v>0.86862810595405537</c:v>
                </c:pt>
                <c:pt idx="2">
                  <c:v>0.8111972573839662</c:v>
                </c:pt>
                <c:pt idx="3">
                  <c:v>0.81559845288326305</c:v>
                </c:pt>
                <c:pt idx="4">
                  <c:v>0.73304793717768402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2131360"/>
        <c:axId val="342133320"/>
      </c:barChart>
      <c:catAx>
        <c:axId val="34213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33320"/>
        <c:crosses val="autoZero"/>
        <c:auto val="1"/>
        <c:lblAlgn val="ctr"/>
        <c:lblOffset val="100"/>
        <c:noMultiLvlLbl val="0"/>
      </c:catAx>
      <c:valAx>
        <c:axId val="342133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213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8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9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0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7"/>
            <a:ext cx="7912424" cy="331236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Świętokrzyskie Biuro Rozwoju Regionalnego –</a:t>
            </a:r>
            <a:br>
              <a:rPr lang="pl-PL" sz="3200" dirty="0" smtClean="0"/>
            </a:br>
            <a:r>
              <a:rPr lang="pl-PL" sz="3200" dirty="0" smtClean="0"/>
              <a:t>Biuro Programów Rozwoju Obszarów Wiejskich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005064"/>
            <a:ext cx="3672408" cy="24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/>
              <a:t>Kamień milowy – postępy realizacji</a:t>
            </a:r>
            <a:br>
              <a:rPr lang="pl-PL" sz="4000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612830" y="1340768"/>
          <a:ext cx="7135634" cy="418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Aktualna wartość LSR 19.2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Aktualna wartość LSR 19.2 (w zł wg kursu indykatywnego)</a:t>
                      </a:r>
                    </a:p>
                    <a:p>
                      <a:pPr algn="l" fontAlgn="ctr"/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na dzień 28.02.2021 r.</a:t>
                      </a:r>
                    </a:p>
                    <a:p>
                      <a:pPr algn="l" fontAlgn="ctr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zł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(zawarte umowy)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na dzień 14.12.2022 r.</a:t>
                      </a:r>
                    </a:p>
                    <a:p>
                      <a:pPr algn="l" fontAlgn="ctr"/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zł) (zawarte umowy)</a:t>
                      </a:r>
                    </a:p>
                    <a:p>
                      <a:pPr algn="l" fontAlgn="ctr"/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Królewskie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3 198 000,00 €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12 792 000,00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9 465 114,07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11 650 160,55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- Dorzecze Wisły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1 772 500,00 €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7 090 000,00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5 199 433,00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7 497 217,00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"Białe Ługi"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3 324 250,00 €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13 297 000,00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9 201 199,22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12 829 552,22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"Dorzecze Bobrzy"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2 467 000,00 €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9 868 000,00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</a:t>
                      </a:r>
                      <a:r>
                        <a:rPr lang="pl-PL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242 069,83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8 825 455,83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"Nad Czarną i Pilicą"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1 856 500,00 €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7 426 000,00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5 250 441,00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6 130 495,00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"Perły Czarnej Nidy"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1 710 500,00 €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6 842 000,00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5 042 257,00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7 131 254,00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"Perły Ponidzia"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1 750 500,00 €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7 002 000,00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4 918 246,00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6 393 825,00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"Region Włoszczowski"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3 311 500,00 €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13 246 000,00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9 021 836,00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11 260 490,00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PONIDZIE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2 133 000,00 €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8 532 000,00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6 254 365,00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7 411 135,00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24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/>
              <a:t>Kamień milowy – postępy realizacji</a:t>
            </a:r>
            <a:br>
              <a:rPr lang="pl-PL" sz="4000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759127" y="1556792"/>
          <a:ext cx="7205362" cy="432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Aktualna wartość LSR 19.2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Aktualna wartość LSR 19.2 (w zł wg kursu indykatywnego)</a:t>
                      </a:r>
                    </a:p>
                    <a:p>
                      <a:pPr algn="l" fontAlgn="ctr"/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na dzień 28.02.2021 r.</a:t>
                      </a:r>
                    </a:p>
                    <a:p>
                      <a:pPr algn="l" fontAlgn="ctr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zł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(zawarte umowy)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na dzień 14.12.2022 r.</a:t>
                      </a:r>
                    </a:p>
                    <a:p>
                      <a:pPr algn="l" fontAlgn="ctr"/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zł) (zawarte umowy)</a:t>
                      </a:r>
                    </a:p>
                    <a:p>
                      <a:pPr algn="l" fontAlgn="ctr"/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Lokalna Grupa Działania Powiatu Opatowskiego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1 574 500,00 €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6 298 000,00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4 322 996,00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6 282 715,00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Lokalna Grupa Działania Ziemi Sandomierskiej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2 771 000,00 €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11 084 000,00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7 385 927,00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8 924 724,00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"Lokalna Grupa Działania - U ŹRÓDEŁ"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2 926 000,00 €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11 704 000,00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7 392 343,72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11 888 441,28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"Lokalna Grupa Działania - Wokół Łysej Góry"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2 979 500,00 €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11 918 000,00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</a:t>
                      </a:r>
                      <a:r>
                        <a:rPr lang="pl-PL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484 229,00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10 748 060,14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"Krzemienny Krąg"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2 990 000,00 €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11 960 000,00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7 054 368,67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9 564 796,67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"Razem na Piaskowcu"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2 449 000,00 €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9 796 000,00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6 787 971,89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9 654 304,85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"Ziemia Jędrzejowska - GRYF"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3 509 612,53 €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14 038 450,12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10 302 798,00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14 302 740,00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Rozwoju Wsi Świętokrzyskiej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3 139 000,00 €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12 556 000,00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8 964 060,00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9 955 347,00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43 862 362,53 €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175 449 450,12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121 289 655,40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160 450 713,54 zł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40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/>
              <a:t>Kamień milowy – postępy realizacji</a:t>
            </a:r>
            <a:br>
              <a:rPr lang="pl-PL" sz="4000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475656" y="1340768"/>
          <a:ext cx="7488833" cy="4352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24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8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03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77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7793"/>
              </a:tblGrid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jako procent wartości LSR wg stanu na 28.02.2021 r.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jako procent wartości nowej wg stanu na 31.08.2021 r.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jako procent wartości LSR wg stanu na 23.08.2022 r.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jako procent wartości LSR</a:t>
                      </a:r>
                      <a:r>
                        <a:rPr lang="pl-PL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 stanu na 14.12.2022 r.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Możliwa</a:t>
                      </a:r>
                      <a:r>
                        <a:rPr lang="pl-PL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ntraktacja po uwzględnieniu wniosków w obróbce 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Królewskie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73,99 %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77,74 %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81,97%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91,07%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94,20%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- Dorzecze Wisły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73,33 %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77,92 %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79,61%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105,74%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109,13%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"Białe Ługi"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69,20 %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80,90 %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83,53%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96,48%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111,38%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"Dorzecze Bobrzy"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63,26 %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70,54 %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89,44%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89,44%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90,09%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"Nad Czarną i Pilicą"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70,70 %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75,53 %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75,53%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82,55%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100,31%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"Perły Czarnej Nidy"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73,70 %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75,07 %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76,57%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104,23%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110,86%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"Perły Ponidzia"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70,24 %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73,67 %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88,49%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91,31%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103,36%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"Region Włoszczowski"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68,11 %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79,14 %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81,99%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85,01%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89,34%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PONIDZIE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73,30 %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81,56 %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81,12%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86,86%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107,71%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7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/>
              <a:t>Kamień milowy – postępy realizacji</a:t>
            </a:r>
            <a:br>
              <a:rPr lang="pl-PL" sz="4000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403648" y="1484784"/>
          <a:ext cx="7560839" cy="466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8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3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jako procent wartości  LSR wg stanu na 28.02.2021 r.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jako procent wartości  LSR wg stanu na 31.08.2021 r.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jako procent wartości LSR</a:t>
                      </a:r>
                      <a:r>
                        <a:rPr lang="pl-PL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 stanu na 23.08.2022 r.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jako procent wartości nowej LSR wg stanu na 31.08.2021 r.</a:t>
                      </a:r>
                    </a:p>
                    <a:p>
                      <a:pPr algn="l" fontAlgn="ctr"/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Możliwa</a:t>
                      </a:r>
                      <a:r>
                        <a:rPr lang="pl-PL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ntraktacja po uwzględnieniu wniosków w obróbce </a:t>
                      </a:r>
                    </a:p>
                    <a:p>
                      <a:pPr algn="l" fontAlgn="ctr"/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Lokalna Grupa Działania Powiatu Opatowskiego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68,64 %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77,06 %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80,23%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99,76%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107,70%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Lokalna Grupa Działania Ziemi Sandomierskiej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66,64 %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80,51 %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82,28%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80,52%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107,50%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"Lokalna Grupa Działania - U ŹRÓDEŁ"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63,16 %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69,50 %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101,00%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101,58%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102,26%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"Lokalna Grupa Działania - Wokół Łysej Góry"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71,19 %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81,39 %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90,18%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90,18%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104,13%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"Krzemienny Krąg"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58,98 %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64,70 %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72,39%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79,97%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95,85%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"Razem na Piaskowcu"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69,29 %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70,92 %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98,57%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98,55%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98,55%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"Ziemia Jędrzejowska - GRYF"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73,39 %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75,81 %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96,89%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101,88%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105,61%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Rozwoju Wsi Świętokrzyskiej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71,39 %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79,70 %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78,81%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79,29%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90,33%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69,13 %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76,08 %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85,17%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91,45%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100,97%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80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/>
              <a:t>Kamień milowy – postępy realizacji</a:t>
            </a:r>
            <a:br>
              <a:rPr lang="pl-PL" sz="4000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2411760" y="1340768"/>
          <a:ext cx="5760640" cy="418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6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4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okresie od 28.02.2021 r. do 14.12.2022</a:t>
                      </a:r>
                      <a:r>
                        <a:rPr lang="pl-PL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r.( 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zł)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jako procent wartości 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LSR </a:t>
                      </a: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 stanu na 31.08.2021 r.</a:t>
                      </a:r>
                    </a:p>
                    <a:p>
                      <a:pPr algn="l" fontAlgn="ctr"/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Królewskie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185 046,48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+17,08 %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- Dorzecze Wisły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297 784,00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+32,41 %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"Białe Ługi"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+3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628 353,00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+27,29 %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"Dorzecze Bobrzy"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583 386,00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+26,18 %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"Nad Czarną i Pilicą"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+880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054,00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+11,85 %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"Perły Czarnej Nidy"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088 997,00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+30,53 %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"Perły Ponidzia"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+1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475 579,00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+21,07 %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"Region Włoszczowski"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238 654,00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+16,90 %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PONIDZIE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+1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156 770,00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+13,56 %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69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/>
              <a:t>Kamień milowy – postępy realizacji</a:t>
            </a:r>
            <a:br>
              <a:rPr lang="pl-PL" sz="4000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2339752" y="1556792"/>
          <a:ext cx="5760640" cy="418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7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35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Kontraktacja w okresie od 28.02.2021 r. do 14.12.2022</a:t>
                      </a:r>
                      <a:r>
                        <a:rPr lang="pl-PL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r.( 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zł)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Procentowa zmiana wartości kontraktacji w okresie od 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28.02.2021 </a:t>
                      </a: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14.12.2022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Lokalna Grupa Działania Powiatu Opatowskiego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+1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959 719,00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+31,12 %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Lokalna Grupa Działania Ziemi Sandomierskiej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+1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538 797,00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+13,88 %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"Lokalna Grupa Działania - U ŹRÓDEŁ"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+4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496 097,56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+38,42 %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"Lokalna Grupa Działania - Wokół Łysej Góry"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263 831,14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+19,00 %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"Krzemienny Krąg"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510 428,00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+20,99 %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"Razem na Piaskowcu"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866 332,96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+29,26 %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"Ziemia Jędrzejowska - GRYF"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+3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999 942,00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+28,49 %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Rozwoju Wsi Świętokrzyskiej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+991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287,00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+7,89 %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+39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161 058,14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+22,32 %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7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/>
              <a:t>Kamień milowy – </a:t>
            </a:r>
            <a:r>
              <a:rPr lang="pl-PL" sz="4000" dirty="0" smtClean="0"/>
              <a:t>postępy realizacji</a:t>
            </a:r>
            <a:r>
              <a:rPr lang="pl-PL" sz="4000" dirty="0"/>
              <a:t/>
            </a:r>
            <a:br>
              <a:rPr lang="pl-PL" sz="4000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2555776" y="1340768"/>
          <a:ext cx="5405161" cy="502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8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8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Aktualna wartość LSR 19.2 (w zł wg kursu indykatywnego)</a:t>
                      </a:r>
                    </a:p>
                    <a:p>
                      <a:pPr algn="l" fontAlgn="ctr"/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 wartość kontraktacji niezbędna do osiągnięcia</a:t>
                      </a:r>
                      <a:r>
                        <a:rPr lang="pl-PL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kamienia milowego </a:t>
                      </a: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zł wg kursu indykatywnego)</a:t>
                      </a:r>
                    </a:p>
                    <a:p>
                      <a:pPr algn="l" fontAlgn="ctr"/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Możliwa</a:t>
                      </a:r>
                      <a:r>
                        <a:rPr lang="pl-PL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ntraktacja po uwzględnieniu wniosków w obróbce 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Królewskie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12 792 000,00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10 873 200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12 050 160,55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- Dorzecze Wisły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7 090 000,00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6 026 500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7 737 217,00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"Białe Ługi"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13 297 000,00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11 302 450</a:t>
                      </a:r>
                      <a:r>
                        <a:rPr lang="pl-PL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14 809 552,22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"Dorzecze Bobrzy"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9 868 000,00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8 387 800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890 455,83 </a:t>
                      </a:r>
                      <a:r>
                        <a:rPr lang="pl-PL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"Nad Czarną i Pilicą"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7 426 000,00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6 312 100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7 448 724,00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"Perły Czarnej Nidy"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6 842 000,00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5 815 700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7 584 810,00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"Perły Ponidzia"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7 002 000,00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5 951 700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7 237 144,00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"Region Włoszczowski"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13 246 000,00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11 259 100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11 833 690,00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Lokalna Grupa Działania PONIDZIE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8 532 000,00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7 252 200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9 190 113,00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5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/>
              <a:t>Kamień milowy – </a:t>
            </a:r>
            <a:r>
              <a:rPr lang="pl-PL" sz="4000" dirty="0" smtClean="0"/>
              <a:t>postępy realizacji</a:t>
            </a:r>
            <a:r>
              <a:rPr lang="pl-PL" sz="4000" dirty="0"/>
              <a:t/>
            </a:r>
            <a:br>
              <a:rPr lang="pl-PL" sz="4000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2555776" y="1196752"/>
          <a:ext cx="5477169" cy="542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7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9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Aktualna wartość LSR 19.2 (w zł wg kursu indykatywnego)</a:t>
                      </a:r>
                    </a:p>
                    <a:p>
                      <a:pPr algn="l" fontAlgn="ctr"/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 wartość kontraktacji niezbędna do osiągnięcia</a:t>
                      </a:r>
                      <a:r>
                        <a:rPr lang="pl-PL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kamienia milowego </a:t>
                      </a:r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zł wg kursu indykatywnego)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Możliwa</a:t>
                      </a:r>
                      <a:r>
                        <a:rPr lang="pl-PL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</a:t>
                      </a: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ntraktacja po uwzględnieniu wniosków w obróbce 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Lokalna Grupa Działania Powiatu Opatowskiego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6 298 000,00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5 353 300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6 782 715,00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Lokalna Grupa Działania Ziemi Sandomierskiej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11 084 000,00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9 421 400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11 914 759,78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"Lokalna Grupa Działania - U ŹRÓDEŁ"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11 704 000,00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9 948 400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11 968 441,28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"Lokalna Grupa Działania - Wokół Łysej Góry"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11 918 000,00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10 130 300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410 726,14 </a:t>
                      </a:r>
                      <a:r>
                        <a:rPr lang="pl-PL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"Krzemienny Krąg"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11 960 000,00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10 166 000</a:t>
                      </a:r>
                      <a:r>
                        <a:rPr lang="pl-PL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11 464 026,90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"Razem na Piaskowcu"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9 796 000,00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8 326 600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9 654 304,85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Lokalna Grupa Działania "Ziemia Jędrzejowska - GRYF"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14 038 450,12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11 932 683</a:t>
                      </a:r>
                      <a:r>
                        <a:rPr lang="pl-PL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14 826 595,00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Stowarzyszenie Rozwoju Wsi Świętokrzyskiej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12 556 000,00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10 672 600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11 341 959,00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175 449 450,12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149 132 033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177 145 394,55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97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555776" y="3356992"/>
          <a:ext cx="51149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2051720" y="1268760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94,20%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91,07%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81,97%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77,74%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73,99%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12 050 160,55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11 650 160,55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10 485 048,55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9 945 114,07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9 465 114,07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7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555776" y="3645024"/>
          <a:ext cx="5086350" cy="286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123728" y="1412776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109,13%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105,74%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79,61%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77,92%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7 737 217,00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7 497 217,00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5 644 149,00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5 524 433,00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5 199 433,00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2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Sprawy bieżące 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Kontrola w siedzibie LGD – wyniki i spostrzeżenia.</a:t>
            </a:r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Weryfikacja </a:t>
            </a:r>
            <a:r>
              <a:rPr lang="pl-PL" sz="1800" dirty="0" err="1" smtClean="0"/>
              <a:t>WoPP</a:t>
            </a:r>
            <a:r>
              <a:rPr lang="pl-PL" sz="1800" dirty="0" smtClean="0"/>
              <a:t> – problemy.</a:t>
            </a:r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Obowiązki LGD – przypomnienie.</a:t>
            </a:r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Nabory wniosków grantowych z zakresu smart </a:t>
            </a:r>
            <a:r>
              <a:rPr lang="pl-PL" sz="1800" dirty="0" err="1" smtClean="0"/>
              <a:t>village</a:t>
            </a:r>
            <a:endParaRPr lang="pl-PL" sz="180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483768" y="3501008"/>
          <a:ext cx="5200650" cy="276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75656" y="1108944"/>
          <a:ext cx="7112000" cy="1990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</a:tblGrid>
              <a:tr h="14478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Potencjalne wykonanie LSR po uwzględnieniu wniosków w trakcie rozpatrywania - % na 14.12.2022 w stosunku do wartości LSR po bonusie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Wykonanie LSR - % umowy na 14.12.2022 w stosunku do wartości LSR po bonusie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Wykonanie LSR - % umowy na 23.08.2022 w stosunku do wartości LSR po bonusie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Wykonanie LSR - % umowy na 31.08.2021 w stosunku do wartości LSR po bonusie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Wykonanie LSR - % umowy na 28.02.2021 w stosunku do wartości LSR po planowanym bonusie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111,38%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96,48%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83,53%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80,90%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69,20%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14 809 552,22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12 829 552,22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11 106 440,22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10 756 821,22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9 201 199,22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555776" y="3212976"/>
          <a:ext cx="5200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79712" y="1268760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90,09%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89,44%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89,44%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70,54%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63,26%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8 890 455,83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8 825 455,83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8 825 455,83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6 960 900,83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6 242 069,83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8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483768" y="3140968"/>
          <a:ext cx="5229225" cy="28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051720" y="1196752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100,31%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82,55%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75,53%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75,53%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70,70%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7 448 724,00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6 130 495,00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5 609 051,00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5 609 051,00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5 250 441,00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4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555776" y="3356992"/>
          <a:ext cx="5191125" cy="273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051720" y="1340768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110,86%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104,23%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76,57%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75,07%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7 584 810,00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7 131 254,00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5 238 587,00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5 136 342,00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5 042 257,00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3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483768" y="3212976"/>
          <a:ext cx="5210175" cy="276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07704" y="1268760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103,36%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91,31%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88,49%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70,24%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7 237 144,00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6 393 825,00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6 196 190,00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5 158 246,00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4 918 246,00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7" name="Wykres 6"/>
          <p:cNvGraphicFramePr/>
          <p:nvPr/>
        </p:nvGraphicFramePr>
        <p:xfrm>
          <a:off x="1691680" y="3284984"/>
          <a:ext cx="6772276" cy="310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1979712" y="1196752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89,34%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85,01%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81,99%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79,14%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68,11%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11 833 690,00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11 260 490,00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10 860 605,00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10 483 403,00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9 021 836,00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7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411760" y="306896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79712" y="1196752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107,71%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86,86%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81,12%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81,56%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9 190 113,00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7 411 135,00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6 921 135,00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6 958 686,00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6 254 365,00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9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483768" y="3140968"/>
          <a:ext cx="52101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79712" y="1196752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107,70%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99,76%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80,23%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77,06%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68,64%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6 782 715,00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6 282 715,00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5 052 996,00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4 852 996,00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4 322 996,00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339752" y="3212976"/>
          <a:ext cx="53149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835696" y="1268760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107,50%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80,52%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82,28%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80,51%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66,64%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11 914 759,78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8 924 724,00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9 119 480,00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8 924 001,00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7 385 927,00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9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195736" y="3356992"/>
          <a:ext cx="5505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07704" y="1124744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102,26%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101,58%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101,00%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69,50%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63,16%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11 968 441,28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11 888 441,28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11 820 799,28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8 134 684,94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7 392 343,72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1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Kontrola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1800" dirty="0" smtClean="0"/>
              <a:t>Coroczna kontrola zobowiązań umownych został przeprowadzona we wszystkich LGD i LGR z terenu Województwa 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1800" dirty="0" smtClean="0"/>
              <a:t>Na dzień dzisiejszy sporządzonych i wysłanych zostało 15 z 18 raportów z corocznej kontroli w siedzibach LGD i LGR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200" dirty="0"/>
          </a:p>
          <a:p>
            <a:pPr marL="0" indent="0" algn="ctr">
              <a:buNone/>
              <a:tabLst>
                <a:tab pos="355600" algn="l"/>
              </a:tabLst>
            </a:pPr>
            <a:r>
              <a:rPr lang="pl-PL" sz="2600" dirty="0" smtClean="0"/>
              <a:t>Spostrzeżenia po kontrolach:</a:t>
            </a:r>
          </a:p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/>
          </a:p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marL="457200" indent="-457200" algn="just">
              <a:buFont typeface="+mj-lt"/>
              <a:buAutoNum type="arabicPeriod"/>
              <a:tabLst>
                <a:tab pos="355600" algn="l"/>
              </a:tabLst>
            </a:pPr>
            <a:r>
              <a:rPr lang="pl-PL" sz="1800" dirty="0" smtClean="0"/>
              <a:t>Pouczenia </a:t>
            </a:r>
            <a:r>
              <a:rPr lang="pl-PL" sz="1800" dirty="0"/>
              <a:t>o możliwości wniesienia protestu w pismach do wniosków wybranych i mieszczących się w limicie.</a:t>
            </a:r>
          </a:p>
          <a:p>
            <a:pPr marL="457200" indent="-457200" algn="just">
              <a:buFont typeface="+mj-lt"/>
              <a:buAutoNum type="arabicPeriod"/>
              <a:tabLst>
                <a:tab pos="355600" algn="l"/>
              </a:tabLst>
            </a:pPr>
            <a:r>
              <a:rPr lang="pl-PL" sz="1800" dirty="0"/>
              <a:t>Pouczenia o możliwości wniesienia protestu w korespondencji do </a:t>
            </a:r>
            <a:r>
              <a:rPr lang="pl-PL" sz="1800" dirty="0" err="1"/>
              <a:t>grantobiorców</a:t>
            </a:r>
            <a:r>
              <a:rPr lang="pl-PL" sz="1800" dirty="0"/>
              <a:t>.</a:t>
            </a:r>
          </a:p>
          <a:p>
            <a:pPr marL="457200" indent="-457200" algn="just">
              <a:buFont typeface="+mj-lt"/>
              <a:buAutoNum type="arabicPeriod"/>
              <a:tabLst>
                <a:tab pos="355600" algn="l"/>
              </a:tabLst>
            </a:pPr>
            <a:r>
              <a:rPr lang="pl-PL" sz="1800" dirty="0" smtClean="0"/>
              <a:t>Mieszanie </a:t>
            </a:r>
            <a:r>
              <a:rPr lang="pl-PL" sz="1800" dirty="0"/>
              <a:t>ankiet z doradztwa z ankietami z działań informacyjnych</a:t>
            </a:r>
            <a:r>
              <a:rPr lang="pl-PL" sz="1800" dirty="0" smtClean="0"/>
              <a:t>.</a:t>
            </a:r>
          </a:p>
          <a:p>
            <a:pPr marL="457200" indent="-457200" algn="just">
              <a:buFont typeface="+mj-lt"/>
              <a:buAutoNum type="arabicPeriod"/>
              <a:tabLst>
                <a:tab pos="355600" algn="l"/>
              </a:tabLst>
            </a:pPr>
            <a:r>
              <a:rPr lang="pl-PL" sz="1800" dirty="0" smtClean="0"/>
              <a:t>Brak ankiet z działań informacyjnych pomimo ich przeprowadzania.</a:t>
            </a:r>
          </a:p>
          <a:p>
            <a:pPr marL="457200" indent="-457200" algn="just">
              <a:buFont typeface="+mj-lt"/>
              <a:buAutoNum type="arabicPeriod"/>
              <a:tabLst>
                <a:tab pos="355600" algn="l"/>
              </a:tabLst>
            </a:pPr>
            <a:endParaRPr lang="pl-PL" sz="1800" dirty="0" smtClean="0"/>
          </a:p>
          <a:p>
            <a:pPr marL="0" indent="0" algn="just">
              <a:buNone/>
              <a:tabLst>
                <a:tab pos="355600" algn="l"/>
              </a:tabLst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627784" y="3356992"/>
          <a:ext cx="51530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79712" y="1268760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104,13%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90,18%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90,18%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81,39%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71,19%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12 410 726,14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10 748 060,14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10 748 060,14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9 700 067,00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8 484 229,00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9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339752" y="3356992"/>
          <a:ext cx="52101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79712" y="1124744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95,85%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79,97%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72,39%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64,70%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58,98%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11 464 026,90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9 564 796,67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8 657 796,67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7 737 759,67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7 054 368,67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9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483768" y="3284984"/>
          <a:ext cx="51720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835696" y="1412776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98,55%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98,55%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98,57%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70,92%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69,29%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9 654 304,85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9 654 304,85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9 655 499,71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6 946 946,89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6 787 971,89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1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555776" y="3284984"/>
          <a:ext cx="52387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79712" y="1340768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105,61%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101,88%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96,89%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75,81%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73,39%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14 826 595,00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14 302 740,00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13 601 566,00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10 643 163,00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10 302 798,00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2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Wdrażanie LSR – postępy realizacji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571612"/>
            <a:ext cx="7643866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 smtClean="0"/>
          </a:p>
          <a:p>
            <a:pPr marL="6628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1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2123728" y="3284984"/>
          <a:ext cx="58578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051720" y="1196752"/>
          <a:ext cx="6096000" cy="170633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4097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Potencjalne wykonanie LSR po uwzględnieniu wniosków w trakcie rozpatrywania - %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14.12.2022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23.08.2022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31.08.2021 w stosunku do wartości LSR po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Wykonanie LSR - % umowy na 28.02.2021 w stosunku do wartości LSR po planowanym bonusie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90,33%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79,29%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78,81%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79,70%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71,39%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11 341 959,00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9 955 347,00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9 895 347,00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10 007 186,00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8 964 060,00 zł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9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Realizacja LSR - 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0">
              <a:buNone/>
            </a:pPr>
            <a:endParaRPr lang="pl-PL" sz="2000" dirty="0" smtClean="0"/>
          </a:p>
          <a:p>
            <a:pPr marL="355600" indent="0">
              <a:buNone/>
            </a:pPr>
            <a:endParaRPr lang="pl-PL" sz="2000" dirty="0" smtClean="0"/>
          </a:p>
          <a:p>
            <a:pPr marL="355600" indent="0">
              <a:buNone/>
            </a:pPr>
            <a:endParaRPr lang="pl-PL" sz="2000" dirty="0"/>
          </a:p>
          <a:p>
            <a:pPr marL="355600" indent="0">
              <a:buNone/>
            </a:pPr>
            <a:r>
              <a:rPr lang="pl-PL" sz="2000" dirty="0" smtClean="0"/>
              <a:t>Ogółem trzeci bonus: 	9 458 000,00 € </a:t>
            </a:r>
          </a:p>
          <a:p>
            <a:pPr marL="355600" indent="0">
              <a:buNone/>
            </a:pPr>
            <a:r>
              <a:rPr lang="pl-PL" sz="2000" dirty="0" smtClean="0"/>
              <a:t>			37 832 000,00 zł (kurs indykatywny)</a:t>
            </a:r>
          </a:p>
          <a:p>
            <a:pPr marL="355600" indent="0">
              <a:buNone/>
            </a:pPr>
            <a:r>
              <a:rPr lang="pl-PL" sz="2000" dirty="0" smtClean="0"/>
              <a:t>Kontraktacja w okresie od lutego 2021 r. do grudnia 2022 r.</a:t>
            </a:r>
          </a:p>
          <a:p>
            <a:pPr marL="355600" indent="0">
              <a:buNone/>
            </a:pPr>
            <a:r>
              <a:rPr lang="pl-PL" sz="2000" dirty="0" smtClean="0"/>
              <a:t>			ok. 39 000 </a:t>
            </a:r>
            <a:r>
              <a:rPr lang="pl-PL" sz="2000" dirty="0" err="1" smtClean="0"/>
              <a:t>000</a:t>
            </a:r>
            <a:r>
              <a:rPr lang="pl-PL" sz="2000" dirty="0" smtClean="0"/>
              <a:t> zł</a:t>
            </a:r>
          </a:p>
          <a:p>
            <a:pPr marL="355600" indent="0">
              <a:buNone/>
            </a:pPr>
            <a:r>
              <a:rPr lang="pl-PL" sz="2000" dirty="0" smtClean="0"/>
              <a:t>Aktualnie w obróbce	ok. 16 600 000 zł</a:t>
            </a:r>
            <a:endParaRPr lang="pl-PL" sz="2000" dirty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9183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dirty="0" smtClean="0"/>
              <a:t>Dziękujemy</a:t>
            </a:r>
            <a:r>
              <a:rPr lang="pl-PL" dirty="0" smtClean="0"/>
              <a:t> </a:t>
            </a:r>
            <a:r>
              <a:rPr lang="pl-PL" b="1" dirty="0" smtClean="0"/>
              <a:t>za</a:t>
            </a:r>
            <a:r>
              <a:rPr lang="pl-PL" dirty="0" smtClean="0"/>
              <a:t> </a:t>
            </a:r>
            <a:r>
              <a:rPr lang="pl-PL" b="1" dirty="0" smtClean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</p:spTree>
    <p:extLst>
      <p:ext uri="{BB962C8B-B14F-4D97-AF65-F5344CB8AC3E}">
        <p14:creationId xmlns:p14="http://schemas.microsoft.com/office/powerpoint/2010/main" val="29832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Weryfikacja </a:t>
            </a:r>
            <a:r>
              <a:rPr lang="pl-PL" dirty="0" err="1" smtClean="0"/>
              <a:t>WoPP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Font typeface="Arial" panose="020B0604020202020204" pitchFamily="34" charset="0"/>
              <a:buChar char="•"/>
            </a:pPr>
            <a:r>
              <a:rPr lang="pl-PL" sz="2200" dirty="0"/>
              <a:t>Weryfikacja zgodności operacji z warunkami przyznania pomocy określonymi w programie (na podstawie załącznika nr 2 do wytycznych nr 11).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 smtClean="0"/>
              <a:t>Problemy z potwierdzeniem miejsca zamieszkania osoby fizycznej na obszarze LSR </a:t>
            </a:r>
            <a:br>
              <a:rPr lang="pl-PL" sz="1400" dirty="0" smtClean="0"/>
            </a:br>
            <a:r>
              <a:rPr lang="pl-PL" sz="1400" dirty="0" smtClean="0"/>
              <a:t>(obowiązek meldunkowy).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 smtClean="0"/>
              <a:t>Problemy z potwierdzeniem rentowności operacji: </a:t>
            </a:r>
          </a:p>
          <a:p>
            <a:pPr marL="457200" lvl="1" indent="0">
              <a:buNone/>
            </a:pPr>
            <a:r>
              <a:rPr lang="pl-PL" sz="1400" dirty="0" smtClean="0"/>
              <a:t>	- brak reakcji ze strony LGD na niespójności i błędy w biznesplanie uniemożliwiające 		potwierdzenie spełniania warunków przyznania wsparcia, </a:t>
            </a:r>
          </a:p>
          <a:p>
            <a:pPr marL="457200" lvl="1" indent="0">
              <a:buNone/>
            </a:pPr>
            <a:r>
              <a:rPr lang="pl-PL" sz="1400" dirty="0"/>
              <a:t>	</a:t>
            </a:r>
            <a:r>
              <a:rPr lang="pl-PL" sz="1400" dirty="0" smtClean="0"/>
              <a:t>- brak wykazanych w biznesplanie kosztów niezbędnych do prowadzenia działalności,</a:t>
            </a:r>
          </a:p>
          <a:p>
            <a:pPr marL="457200" lvl="1" indent="0">
              <a:buNone/>
            </a:pPr>
            <a:endParaRPr lang="pl-PL" sz="1400" dirty="0" smtClean="0"/>
          </a:p>
          <a:p>
            <a:pPr marL="0" indent="-400050" algn="ctr">
              <a:buFont typeface="Arial" panose="020B0604020202020204" pitchFamily="34" charset="0"/>
              <a:buChar char="•"/>
            </a:pPr>
            <a:r>
              <a:rPr lang="pl-PL" sz="2200" dirty="0"/>
              <a:t>Pozostałe problemy wynikłe w trakcie weryfikacji </a:t>
            </a:r>
            <a:r>
              <a:rPr lang="pl-PL" sz="2200" dirty="0" err="1"/>
              <a:t>WoPP</a:t>
            </a:r>
            <a:endParaRPr lang="pl-PL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 smtClean="0"/>
              <a:t>Weryfikacja deklaracji Wnioskodawców przy określaniu efektu </a:t>
            </a:r>
            <a:r>
              <a:rPr lang="pl-PL" sz="1400" dirty="0" err="1" smtClean="0"/>
              <a:t>deadweight</a:t>
            </a:r>
            <a:r>
              <a:rPr lang="pl-PL" sz="1400" dirty="0"/>
              <a:t> </a:t>
            </a:r>
            <a:r>
              <a:rPr lang="pl-PL" sz="1400" dirty="0" smtClean="0"/>
              <a:t>(zdarzają się przypadki deklarowania wprost, iż operacja zostałaby zrealizowana bez udziału środków PROW.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 smtClean="0"/>
              <a:t>Doradztwo (telefony od wnioskodawców).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 smtClean="0"/>
              <a:t>Uzupełnienia (na poziomie LGD).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 smtClean="0"/>
              <a:t>Stosowanie kryteriów wyboru.</a:t>
            </a:r>
          </a:p>
          <a:p>
            <a:pPr marL="457200" lvl="1" indent="0">
              <a:buNone/>
            </a:pPr>
            <a:endParaRPr lang="pl-PL" sz="1400" dirty="0" smtClean="0"/>
          </a:p>
          <a:p>
            <a:pPr marL="457200" lvl="1" indent="0">
              <a:buNone/>
            </a:pPr>
            <a:endParaRPr lang="pl-PL" sz="14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l-PL" sz="14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Obowiązki LGD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Zgłaszanie zmian w składzie Rady.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Zgłaszanie zmiany kryteriów wyboru operacji – kryteria muszą być zatwierdzone przed publikacją ogłoszenia o konkursie przez LGD.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W przypadku zmiany kryteriów grantowych należy to również zgłosić i poczekać na zatwierdzenie.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Harmonogramy naborów – jeśli z jakichś względów w harmonogramach znajdują się ogłoszenia o naborach, które nie mogą już być zrealizowane w bieżącym roku, do 31.12.2022 r. należy złożyć informacje o zmianach w harmonogramie.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0" indent="0" algn="just">
              <a:buNone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04664"/>
            <a:ext cx="7858180" cy="1346224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Uwagi dotyczące przygotowania LGD do przeprowadzenia naboru z zakresu smart </a:t>
            </a:r>
            <a:r>
              <a:rPr lang="pl-PL" sz="3200" dirty="0" err="1" smtClean="0"/>
              <a:t>village</a:t>
            </a:r>
            <a:r>
              <a:rPr lang="pl-PL" sz="3200" dirty="0" smtClean="0"/>
              <a:t> </a:t>
            </a:r>
            <a:br>
              <a:rPr lang="pl-PL" sz="3200" dirty="0" smtClean="0"/>
            </a:br>
            <a:r>
              <a:rPr lang="pl-PL" sz="3200" dirty="0" smtClean="0"/>
              <a:t>1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Kryteria wyboru </a:t>
            </a:r>
            <a:r>
              <a:rPr lang="pl-PL" sz="1800" dirty="0" err="1" smtClean="0"/>
              <a:t>grantobiorców</a:t>
            </a:r>
            <a:r>
              <a:rPr lang="pl-PL" sz="1800" dirty="0" smtClean="0"/>
              <a:t> z zakresu smart </a:t>
            </a:r>
            <a:r>
              <a:rPr lang="pl-PL" sz="1800" dirty="0" err="1" smtClean="0"/>
              <a:t>village</a:t>
            </a:r>
            <a:r>
              <a:rPr lang="pl-PL" sz="1800" dirty="0" smtClean="0"/>
              <a:t> (SV) muszą obejmować kryteria premiujące elementy określone w PROW 2014-2020 (wymienione również w wytycznych </a:t>
            </a:r>
            <a:r>
              <a:rPr lang="pl-PL" sz="1800" dirty="0" err="1" smtClean="0"/>
              <a:t>MRiRW</a:t>
            </a:r>
            <a:r>
              <a:rPr lang="pl-PL" sz="1800" dirty="0" smtClean="0"/>
              <a:t> nr 11/2/2022 str. 24-25).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Łatwiej jest opracować osobne kryteria tylko dla zakresu SV.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Specyfika realizacji projektu grantowego z zakresu SV wymaga również wprowadzenia zmian w procedurze oceny i wyboru </a:t>
            </a:r>
            <a:r>
              <a:rPr lang="pl-PL" sz="1800" dirty="0" err="1" smtClean="0"/>
              <a:t>grantobiorców</a:t>
            </a:r>
            <a:r>
              <a:rPr lang="pl-PL" sz="1800" dirty="0" smtClean="0"/>
              <a:t> (w tym w jej załącznikach: wzory wniosków, wzór umowy).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W przypadku zmian w procedurze łatwiej jest zmodyfikować obowiązujące wzory, niż tworzyć osobne tylko dla SV.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Przy modyfikacji procedury i wzorów dokumentów należy uwzględnić ryczałtowy charakter wsparcia w ramach SV oraz jego </a:t>
            </a:r>
            <a:r>
              <a:rPr lang="pl-PL" sz="1800" dirty="0" err="1" smtClean="0"/>
              <a:t>nieinwestycyjny</a:t>
            </a:r>
            <a:r>
              <a:rPr lang="pl-PL" sz="1800" dirty="0" smtClean="0"/>
              <a:t> charakter.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Najwięcej zmian wymaga umowa o powierzenie grantu, która </a:t>
            </a:r>
            <a:br>
              <a:rPr lang="pl-PL" sz="1800" dirty="0" smtClean="0"/>
            </a:br>
            <a:r>
              <a:rPr lang="pl-PL" sz="1800" dirty="0" smtClean="0"/>
              <a:t>w dotychczasowym kształcie reguluje wsparcie wyłącznie na zasadzie refundacji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0" indent="0" algn="just">
              <a:buNone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Uwagi dotyczące przygotowania LGD do przeprowadzenia naboru z zakresu smart </a:t>
            </a:r>
            <a:r>
              <a:rPr lang="pl-PL" sz="3200" dirty="0" err="1" smtClean="0"/>
              <a:t>village</a:t>
            </a:r>
            <a:r>
              <a:rPr lang="pl-PL" sz="3200" dirty="0" smtClean="0"/>
              <a:t> </a:t>
            </a:r>
            <a:br>
              <a:rPr lang="pl-PL" sz="3200" dirty="0" smtClean="0"/>
            </a:br>
            <a:r>
              <a:rPr lang="pl-PL" sz="3200" dirty="0" smtClean="0"/>
              <a:t>2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We wniosku o powierzenie grantu z zakresu SV musi znaleźć się miejsce na opis przygotowania koncepcji SV uwzględniający wymogi określone w § 13a Rozporządzenia dot. wdrażania LSR – jest to konieczne do oceny zgodności wniosku grantowego z LSR przez LGD, a później do przyznania pomocy przez SW dla LGD w ramach projektu grantowego.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W umowie o powierzeniu grantu muszą znaleźć się zobowiązania </a:t>
            </a:r>
            <a:r>
              <a:rPr lang="pl-PL" sz="1800" dirty="0" err="1" smtClean="0"/>
              <a:t>grantobiorcy</a:t>
            </a:r>
            <a:r>
              <a:rPr lang="pl-PL" sz="1800" dirty="0" smtClean="0"/>
              <a:t> wynikające z realizacji zadania grantowego w zakresie SV. Przede wszystkim warunki jakie musi spełniać przygotowana koncepcja określone w § 29 ust. </a:t>
            </a:r>
            <a:r>
              <a:rPr lang="pl-PL" sz="1800" dirty="0"/>
              <a:t>4a Rozporządzenia dot. wdrażania </a:t>
            </a:r>
            <a:r>
              <a:rPr lang="pl-PL" sz="1800" dirty="0" smtClean="0"/>
              <a:t>LSR.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Zgodnie z zapisem PROW 2014-2020 grant na przygotowanie koncepcji SV może być udzielony </a:t>
            </a:r>
            <a:r>
              <a:rPr lang="pl-PL" sz="1800" dirty="0" err="1" smtClean="0"/>
              <a:t>grantobiorcy</a:t>
            </a:r>
            <a:r>
              <a:rPr lang="pl-PL" sz="1800" dirty="0" smtClean="0"/>
              <a:t> z obszaru objętego tą koncepcją (takiego ograniczenia nie ma w Rozporządzeniu dot. wdrażania LSR).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Nowelizacja Rozporządzenia nie zniosła obowiązku </a:t>
            </a:r>
            <a:r>
              <a:rPr lang="pl-PL" sz="1800" dirty="0" err="1" smtClean="0"/>
              <a:t>grantobiorcy</a:t>
            </a:r>
            <a:r>
              <a:rPr lang="pl-PL" sz="1800" dirty="0" smtClean="0"/>
              <a:t> do: „gromadzenia i przechowywania dokumentów dotyczących zadania (…) </a:t>
            </a:r>
            <a:br>
              <a:rPr lang="pl-PL" sz="1800" dirty="0" smtClean="0"/>
            </a:br>
            <a:r>
              <a:rPr lang="pl-PL" sz="1800" dirty="0" smtClean="0"/>
              <a:t>w szczególności potwierdzających poniesienie przez </a:t>
            </a:r>
            <a:r>
              <a:rPr lang="pl-PL" sz="1800" dirty="0" err="1" smtClean="0"/>
              <a:t>grantobiorców</a:t>
            </a:r>
            <a:r>
              <a:rPr lang="pl-PL" sz="1800" dirty="0" smtClean="0"/>
              <a:t> kosztów na realizację tego zadania, oraz przekazania LGD kopii tych dokumentów w terminie określonym umową”.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0" indent="0" algn="just">
              <a:buNone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Uwagi dotyczące przygotowania LGD do przeprowadzenia naboru z zakresu smart </a:t>
            </a:r>
            <a:r>
              <a:rPr lang="pl-PL" sz="3200" dirty="0" err="1" smtClean="0"/>
              <a:t>village</a:t>
            </a:r>
            <a:r>
              <a:rPr lang="pl-PL" sz="3200" dirty="0" smtClean="0"/>
              <a:t> </a:t>
            </a:r>
            <a:br>
              <a:rPr lang="pl-PL" sz="3200" dirty="0" smtClean="0"/>
            </a:br>
            <a:r>
              <a:rPr lang="pl-PL" sz="3200" dirty="0" smtClean="0"/>
              <a:t>3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LGD nie ma obowiązku uzgadniania terminu naboru wniosków </a:t>
            </a:r>
            <a:br>
              <a:rPr lang="pl-PL" sz="1800" dirty="0" smtClean="0"/>
            </a:br>
            <a:r>
              <a:rPr lang="pl-PL" sz="1800" dirty="0" smtClean="0"/>
              <a:t>o powierzenie grantu, ale musi wystąpić przez ogłoszeniem naboru </a:t>
            </a:r>
            <a:br>
              <a:rPr lang="pl-PL" sz="1800" dirty="0" smtClean="0"/>
            </a:br>
            <a:r>
              <a:rPr lang="pl-PL" sz="1800" dirty="0" smtClean="0"/>
              <a:t>o wyliczenie dostępnych środków (zgodnie z wytycznymi </a:t>
            </a:r>
            <a:r>
              <a:rPr lang="pl-PL" sz="1800" dirty="0" err="1" smtClean="0"/>
              <a:t>MRiRW</a:t>
            </a:r>
            <a:r>
              <a:rPr lang="pl-PL" sz="1800" dirty="0" smtClean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Akceptacja przez SW zmian w kryteriach wyboru </a:t>
            </a:r>
            <a:r>
              <a:rPr lang="pl-PL" sz="1800" dirty="0" err="1" smtClean="0"/>
              <a:t>grantobiorców</a:t>
            </a:r>
            <a:r>
              <a:rPr lang="pl-PL" sz="1800" dirty="0" smtClean="0"/>
              <a:t> oraz </a:t>
            </a:r>
            <a:br>
              <a:rPr lang="pl-PL" sz="1800" dirty="0" smtClean="0"/>
            </a:br>
            <a:r>
              <a:rPr lang="pl-PL" sz="1800" dirty="0" smtClean="0"/>
              <a:t>w procedurze oceny i wyboru </a:t>
            </a:r>
            <a:r>
              <a:rPr lang="pl-PL" sz="1800" dirty="0" err="1" smtClean="0"/>
              <a:t>grantobiorców</a:t>
            </a:r>
            <a:r>
              <a:rPr lang="pl-PL" sz="1800" dirty="0" smtClean="0"/>
              <a:t> musi nastąpić przed ogłoszeniem naboru wniosków – należy odpowiednio wcześniej złożyć dokumenty w ŚBRR.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0" indent="0" algn="just">
              <a:buNone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Kamień milowy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000" dirty="0"/>
              <a:t>w § 8 dodaje się ust. 7 w brzmieniu:</a:t>
            </a:r>
          </a:p>
          <a:p>
            <a:pPr marL="355600" indent="0">
              <a:buNone/>
            </a:pPr>
            <a:r>
              <a:rPr lang="pl-PL" sz="2000" dirty="0"/>
              <a:t>„7.	Jeżeli do 30 czerwca 2023 roku wsparcie na realizację operacji w ramach LSR w ramach PROW nie zostanie udzielone w wysokości odpowiadającej 85% wartości  określonej w § 4 ust. 1 pkt 1, kwota określona w § 4 ust. 1 pkt 1 zostaje obniżona o różnicę 85% kwoty określonej w § 4 ust. 1 pkt 1 i sumy dotychczasowego udzielonego wsparcia przeznaczonego na wsparcie realizacji operacji w ramach LSR ustalonej na koniec dnia 30 czerwca 2023 r</a:t>
            </a:r>
            <a:r>
              <a:rPr lang="pl-PL" sz="2000" dirty="0" smtClean="0"/>
              <a:t>.”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10076</TotalTime>
  <Words>4251</Words>
  <Application>Microsoft Office PowerPoint</Application>
  <PresentationFormat>Pokaz na ekranie (4:3)</PresentationFormat>
  <Paragraphs>842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Calibri</vt:lpstr>
      <vt:lpstr>Czcionka tekstu podstawowego</vt:lpstr>
      <vt:lpstr>Wingdings</vt:lpstr>
      <vt:lpstr>Leader</vt:lpstr>
      <vt:lpstr>Świętokrzyskie Biuro Rozwoju Regionalnego – Biuro Programów Rozwoju Obszarów Wiejskich </vt:lpstr>
      <vt:lpstr>Sprawy bieżące </vt:lpstr>
      <vt:lpstr>Kontrola</vt:lpstr>
      <vt:lpstr>Weryfikacja WoPP </vt:lpstr>
      <vt:lpstr>Obowiązki LGD</vt:lpstr>
      <vt:lpstr>Uwagi dotyczące przygotowania LGD do przeprowadzenia naboru z zakresu smart village  1</vt:lpstr>
      <vt:lpstr>Uwagi dotyczące przygotowania LGD do przeprowadzenia naboru z zakresu smart village  2</vt:lpstr>
      <vt:lpstr>Uwagi dotyczące przygotowania LGD do przeprowadzenia naboru z zakresu smart village  3</vt:lpstr>
      <vt:lpstr>Kamień milowy</vt:lpstr>
      <vt:lpstr> Kamień milowy – postępy realizacji </vt:lpstr>
      <vt:lpstr> Kamień milowy – postępy realizacji </vt:lpstr>
      <vt:lpstr> Kamień milowy – postępy realizacji </vt:lpstr>
      <vt:lpstr> Kamień milowy – postępy realizacji </vt:lpstr>
      <vt:lpstr> Kamień milowy – postępy realizacji </vt:lpstr>
      <vt:lpstr> Kamień milowy – postępy realizacji </vt:lpstr>
      <vt:lpstr> Kamień milowy – postępy realizacji </vt:lpstr>
      <vt:lpstr> Kamień milowy – postępy realizacji 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Wdrażanie LSR – postępy realizacji</vt:lpstr>
      <vt:lpstr>Realizacja LSR - podsumowanie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Aneta Śliwińska</cp:lastModifiedBy>
  <cp:revision>1021</cp:revision>
  <cp:lastPrinted>2019-03-19T10:16:25Z</cp:lastPrinted>
  <dcterms:created xsi:type="dcterms:W3CDTF">2009-06-02T12:46:28Z</dcterms:created>
  <dcterms:modified xsi:type="dcterms:W3CDTF">2023-01-18T08:35:18Z</dcterms:modified>
</cp:coreProperties>
</file>