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666" r:id="rId1"/>
  </p:sldMasterIdLst>
  <p:notesMasterIdLst>
    <p:notesMasterId r:id="rId10"/>
  </p:notesMasterIdLst>
  <p:handoutMasterIdLst>
    <p:handoutMasterId r:id="rId11"/>
  </p:handoutMasterIdLst>
  <p:sldIdLst>
    <p:sldId id="530" r:id="rId2"/>
    <p:sldId id="642" r:id="rId3"/>
    <p:sldId id="643" r:id="rId4"/>
    <p:sldId id="644" r:id="rId5"/>
    <p:sldId id="673" r:id="rId6"/>
    <p:sldId id="674" r:id="rId7"/>
    <p:sldId id="675" r:id="rId8"/>
    <p:sldId id="672" r:id="rId9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B3937"/>
    <a:srgbClr val="000099"/>
    <a:srgbClr val="C05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84" autoAdjust="0"/>
    <p:restoredTop sz="86381" autoAdjust="0"/>
  </p:normalViewPr>
  <p:slideViewPr>
    <p:cSldViewPr>
      <p:cViewPr varScale="1">
        <p:scale>
          <a:sx n="116" d="100"/>
          <a:sy n="116" d="100"/>
        </p:scale>
        <p:origin x="10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1099" y="2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4C343EAC-ED66-4E31-86FF-713202AA9F04}" type="datetimeFigureOut">
              <a:rPr lang="pl-PL"/>
              <a:pPr>
                <a:defRPr/>
              </a:pPr>
              <a:t>19.12.2023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1099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6436905-204E-4BE8-A027-980370DEB3D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9875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099" y="2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6C4F105D-500A-4C1E-AD48-D90BE16A558F}" type="datetimeFigureOut">
              <a:rPr lang="pl-PL"/>
              <a:pPr>
                <a:defRPr/>
              </a:pPr>
              <a:t>19.12.2023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606" y="4714877"/>
            <a:ext cx="5438464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099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9E88C8EF-9FD2-44B3-B863-1B77502882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9857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4021A2-64C3-4960-A329-3E5BE1F4B0A9}" type="datetimeFigureOut">
              <a:rPr lang="pl-PL" smtClean="0"/>
              <a:pPr>
                <a:defRPr/>
              </a:pPr>
              <a:t>19.12.2023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514D18D3-CE40-479C-98F2-BB182C5B85B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9114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50CC1E-5B61-4B7E-B01B-336649133A87}" type="datetimeFigureOut">
              <a:rPr lang="pl-PL" smtClean="0"/>
              <a:pPr>
                <a:defRPr/>
              </a:pPr>
              <a:t>19.12.2023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0BE03-8137-40B7-B4C3-59EEE04283C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86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7F0046-A155-4927-B72C-01B2004813C7}" type="datetimeFigureOut">
              <a:rPr lang="pl-PL" smtClean="0"/>
              <a:pPr>
                <a:defRPr/>
              </a:pPr>
              <a:t>19.12.2023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7034E-339C-4FE5-A99B-ACCD1CFBB43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4162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Kasia z wysypką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7" descr="Leader 07-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0513" y="5224463"/>
            <a:ext cx="9429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8" descr="MRiRW[1]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5259388"/>
            <a:ext cx="9874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E:\Moje obrazy\Logotypy\Europe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5259388"/>
            <a:ext cx="13255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44" y="1357298"/>
            <a:ext cx="8858312" cy="2286016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5715016"/>
            <a:ext cx="6400800" cy="60959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3"/>
          </p:nvPr>
        </p:nvSpPr>
        <p:spPr>
          <a:xfrm>
            <a:off x="142844" y="3786190"/>
            <a:ext cx="8858312" cy="1000132"/>
          </a:xfrm>
        </p:spPr>
        <p:txBody>
          <a:bodyPr/>
          <a:lstStyle>
            <a:lvl1pPr algn="ctr">
              <a:buNone/>
              <a:defRPr sz="2000"/>
            </a:lvl1pPr>
            <a:lvl5pPr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9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30A78-E5E0-432A-A125-09A09E9CD3A9}" type="datetimeFigureOut">
              <a:rPr lang="pl-PL"/>
              <a:pPr>
                <a:defRPr/>
              </a:pPr>
              <a:t>19.12.2023</a:t>
            </a:fld>
            <a:endParaRPr lang="pl-PL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B182-A512-4CFE-B7FA-88676D7248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/Podziękow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85852" y="5572140"/>
            <a:ext cx="7534620" cy="785818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1428728" y="285728"/>
            <a:ext cx="7429552" cy="5072098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5EBAF-63FA-4226-A9CB-400CB51A1D1F}" type="datetimeFigureOut">
              <a:rPr lang="pl-PL"/>
              <a:pPr>
                <a:defRPr/>
              </a:pPr>
              <a:t>19.12.2023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9550D-2CBB-4C93-B703-D10B784E77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772400" cy="707886"/>
          </a:xfrm>
        </p:spPr>
        <p:txBody>
          <a:bodyPr anchor="b">
            <a:normAutofit/>
          </a:bodyPr>
          <a:lstStyle>
            <a:lvl1pPr algn="ctr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4414" y="1857364"/>
            <a:ext cx="7772400" cy="857256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0" name="Symbol zastępczy obrazu 9"/>
          <p:cNvSpPr>
            <a:spLocks noGrp="1"/>
          </p:cNvSpPr>
          <p:nvPr>
            <p:ph type="pic" sz="quarter" idx="13"/>
          </p:nvPr>
        </p:nvSpPr>
        <p:spPr>
          <a:xfrm>
            <a:off x="1214414" y="2786058"/>
            <a:ext cx="7786742" cy="3571900"/>
          </a:xfrm>
        </p:spPr>
        <p:txBody>
          <a:bodyPr/>
          <a:lstStyle/>
          <a:p>
            <a:pPr lvl="0"/>
            <a:endParaRPr lang="pl-PL" noProof="0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9284-A911-43BD-8F67-37E812E91A48}" type="datetimeFigureOut">
              <a:rPr lang="pl-PL"/>
              <a:pPr>
                <a:defRPr/>
              </a:pPr>
              <a:t>19.12.2023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A362C-6F43-4313-90FF-0C2718F1AF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85852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3504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15133-3EB0-40A4-9218-45D0852EBE10}" type="datetimeFigureOut">
              <a:rPr lang="pl-PL"/>
              <a:pPr>
                <a:defRPr/>
              </a:pPr>
              <a:t>19.12.2023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6B68F-352E-4AEC-87C7-831C72F133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5DCBA-0EFE-479F-9040-12ECA7641ABC}" type="datetimeFigureOut">
              <a:rPr lang="pl-PL"/>
              <a:pPr>
                <a:defRPr/>
              </a:pPr>
              <a:t>19.12.2023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184D3-374F-41B6-901D-F486214CC7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B6AAC4-C988-4139-BA49-63CE92B8F485}" type="datetimeFigureOut">
              <a:rPr lang="pl-PL" smtClean="0"/>
              <a:pPr>
                <a:defRPr/>
              </a:pPr>
              <a:t>19.12.2023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2A1AA-4719-4106-B266-0998100D3F5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794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34021A2-64C3-4960-A329-3E5BE1F4B0A9}" type="datetimeFigureOut">
              <a:rPr lang="pl-PL" smtClean="0"/>
              <a:pPr>
                <a:defRPr/>
              </a:pPr>
              <a:t>19.12.2023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514D18D3-CE40-479C-98F2-BB182C5B85B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581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A15133-3EB0-40A4-9218-45D0852EBE10}" type="datetimeFigureOut">
              <a:rPr lang="pl-PL" smtClean="0"/>
              <a:pPr>
                <a:defRPr/>
              </a:pPr>
              <a:t>19.12.2023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6B68F-352E-4AEC-87C7-831C72F1339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8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093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92B09-74A7-47EA-821C-9C0C4C0589CC}" type="datetimeFigureOut">
              <a:rPr lang="pl-PL" smtClean="0"/>
              <a:pPr>
                <a:defRPr/>
              </a:pPr>
              <a:t>19.12.2023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59E863-25C4-4D78-8490-35B078F5781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417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965DCBA-0EFE-479F-9040-12ECA7641ABC}" type="datetimeFigureOut">
              <a:rPr lang="pl-PL" smtClean="0"/>
              <a:pPr>
                <a:defRPr/>
              </a:pPr>
              <a:t>19.12.2023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184D3-374F-41B6-901D-F486214CC7D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7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239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3A79E-810F-4F56-9F1C-80303CE3184C}" type="datetimeFigureOut">
              <a:rPr lang="pl-PL" smtClean="0"/>
              <a:pPr>
                <a:defRPr/>
              </a:pPr>
              <a:t>19.12.2023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E100D-2B49-444E-B401-C053A8D0F0E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357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53EFCB-6C6A-4B8C-8B19-2101C4722830}" type="datetimeFigureOut">
              <a:rPr lang="pl-PL" smtClean="0"/>
              <a:pPr>
                <a:defRPr/>
              </a:pPr>
              <a:t>19.12.2023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B693B2-BF85-4863-B949-264EF9E4EA8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7884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BCD74C-6A4F-4A2C-8173-1E260840316A}" type="datetimeFigureOut">
              <a:rPr lang="pl-PL" smtClean="0"/>
              <a:pPr>
                <a:defRPr/>
              </a:pPr>
              <a:t>19.12.2023</a:t>
            </a:fld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F4E26-6D2E-4C4E-9903-CFDD9A28B24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003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34021A2-64C3-4960-A329-3E5BE1F4B0A9}" type="datetimeFigureOut">
              <a:rPr lang="pl-PL" smtClean="0"/>
              <a:pPr>
                <a:defRPr/>
              </a:pPr>
              <a:t>19.12.2023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14D18D3-CE40-479C-98F2-BB182C5B85B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122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7" r:id="rId1"/>
    <p:sldLayoutId id="2147485668" r:id="rId2"/>
    <p:sldLayoutId id="2147485669" r:id="rId3"/>
    <p:sldLayoutId id="2147485670" r:id="rId4"/>
    <p:sldLayoutId id="2147485671" r:id="rId5"/>
    <p:sldLayoutId id="2147485672" r:id="rId6"/>
    <p:sldLayoutId id="2147485673" r:id="rId7"/>
    <p:sldLayoutId id="2147485674" r:id="rId8"/>
    <p:sldLayoutId id="2147485675" r:id="rId9"/>
    <p:sldLayoutId id="2147485676" r:id="rId10"/>
    <p:sldLayoutId id="2147485677" r:id="rId11"/>
    <p:sldLayoutId id="2147485301" r:id="rId12"/>
    <p:sldLayoutId id="2147485302" r:id="rId13"/>
    <p:sldLayoutId id="2147485305" r:id="rId14"/>
    <p:sldLayoutId id="2147485306" r:id="rId15"/>
    <p:sldLayoutId id="214748530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gif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100" b="1" i="1" dirty="0">
                <a:solidFill>
                  <a:srgbClr val="9B3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Świętokrzyskie Biuro rozwoju regionalnego -</a:t>
            </a:r>
            <a:br>
              <a:rPr lang="pl-PL" sz="3100" b="1" i="1" dirty="0">
                <a:solidFill>
                  <a:srgbClr val="9B3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100" b="1" i="1" dirty="0">
                <a:solidFill>
                  <a:srgbClr val="9B3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Biuro Programów Rozwoju Obszarów Wiejskich </a:t>
            </a:r>
          </a:p>
        </p:txBody>
      </p:sp>
      <p:sp>
        <p:nvSpPr>
          <p:cNvPr id="6" name="Symbol zastępczy zawartości 4"/>
          <p:cNvSpPr txBox="1"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r>
              <a:rPr lang="pl-PL" sz="1800" b="0" dirty="0"/>
              <a:t>					</a:t>
            </a:r>
            <a:r>
              <a:rPr lang="pl-PL" sz="1800" b="0" dirty="0">
                <a:solidFill>
                  <a:schemeClr val="tx2"/>
                </a:solidFill>
              </a:rPr>
              <a:t>Kielce 15 grudnia 2023r.</a:t>
            </a:r>
          </a:p>
          <a:p>
            <a:pPr marL="0" indent="0" algn="just">
              <a:buFontTx/>
              <a:buNone/>
            </a:pPr>
            <a:endParaRPr lang="pl-PL" sz="1800" b="0" dirty="0"/>
          </a:p>
        </p:txBody>
      </p:sp>
      <p:grpSp>
        <p:nvGrpSpPr>
          <p:cNvPr id="7" name="Grupa 6"/>
          <p:cNvGrpSpPr/>
          <p:nvPr/>
        </p:nvGrpSpPr>
        <p:grpSpPr>
          <a:xfrm>
            <a:off x="1259632" y="5521685"/>
            <a:ext cx="6371363" cy="1131924"/>
            <a:chOff x="3946072" y="5445968"/>
            <a:chExt cx="6371363" cy="1131924"/>
          </a:xfrm>
        </p:grpSpPr>
        <p:pic>
          <p:nvPicPr>
            <p:cNvPr id="8" name="Obraz 5" descr="Logo ŚBRR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6452" y="5520617"/>
              <a:ext cx="977900" cy="71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Obraz 1" descr="herb-kolor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81" y="5571231"/>
              <a:ext cx="622300" cy="72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Obraz 2" descr="PROW-2014-2020-logo-kolo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6323" y="5445968"/>
              <a:ext cx="1281112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Obraz 3" descr="http://www.sporol.warmia.mazury.pl/images_menus_big/463/55ffef16c9874/UE-logo-pionowe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072" y="5520617"/>
              <a:ext cx="1354138" cy="1057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Prostokąt 2"/>
          <p:cNvSpPr/>
          <p:nvPr/>
        </p:nvSpPr>
        <p:spPr>
          <a:xfrm>
            <a:off x="627564" y="301966"/>
            <a:ext cx="806489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Tx/>
              <a:buNone/>
            </a:pPr>
            <a:r>
              <a:rPr lang="pl-PL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Rozwoju Obszarów Wiejskich 2014-2020</a:t>
            </a:r>
          </a:p>
          <a:p>
            <a:pPr marL="0" indent="0" algn="just">
              <a:buFontTx/>
              <a:buNone/>
            </a:pPr>
            <a:endParaRPr lang="pl-PL" dirty="0">
              <a:solidFill>
                <a:schemeClr val="tx2"/>
              </a:solidFill>
            </a:endParaRPr>
          </a:p>
          <a:p>
            <a:pPr marL="0" indent="0" algn="ctr">
              <a:buFontTx/>
              <a:buNone/>
            </a:pPr>
            <a:r>
              <a:rPr lang="pl-P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REALIZACJA OPERACJI </a:t>
            </a:r>
          </a:p>
        </p:txBody>
      </p:sp>
    </p:spTree>
    <p:extLst>
      <p:ext uri="{BB962C8B-B14F-4D97-AF65-F5344CB8AC3E}">
        <p14:creationId xmlns:p14="http://schemas.microsoft.com/office/powerpoint/2010/main" val="3976583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Zobowiązania Umowne </a:t>
            </a:r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sz="1600" dirty="0"/>
              <a:t>Umowa określa prawa i obowiązki obu Stron.</a:t>
            </a:r>
          </a:p>
          <a:p>
            <a:pPr marL="0" indent="0" algn="just">
              <a:buNone/>
            </a:pPr>
            <a:r>
              <a:rPr lang="pl-PL" sz="1600" dirty="0"/>
              <a:t>W ramach poddziałania dotyczącego </a:t>
            </a:r>
            <a:r>
              <a:rPr lang="pl-PL" sz="1600" b="1" dirty="0"/>
              <a:t>podejmowania działalności gospodarczej  </a:t>
            </a:r>
            <a:r>
              <a:rPr lang="pl-PL" sz="1600" dirty="0"/>
              <a:t>zapisy umowy zobowiązują Beneficjenta między innymi do:</a:t>
            </a:r>
          </a:p>
          <a:p>
            <a:pPr marL="0" indent="0" algn="just">
              <a:buNone/>
            </a:pPr>
            <a:endParaRPr lang="pl-PL" sz="16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600" dirty="0"/>
              <a:t>zrealizowania operacji w określonym terminie,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600" dirty="0"/>
              <a:t>realizacji biznesplanu i udokumentowanie jego realizacji,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600" dirty="0"/>
              <a:t>podjęcia we własnym imieniu </a:t>
            </a:r>
            <a:r>
              <a:rPr lang="pl-PL" sz="1600" dirty="0" smtClean="0"/>
              <a:t>działalności </a:t>
            </a:r>
            <a:r>
              <a:rPr lang="pl-PL" sz="1600" dirty="0"/>
              <a:t>gospodarczej, do której stosuje się </a:t>
            </a:r>
            <a:r>
              <a:rPr lang="pl-PL" sz="1600" dirty="0" smtClean="0"/>
              <a:t>przepisy ustawy prawo przedsiębiorców,</a:t>
            </a:r>
            <a:endParaRPr lang="pl-PL" sz="16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600" dirty="0"/>
              <a:t>zgłoszenia do ubezpieczenia emerytalnego, ubezpieczeń rentowych i ubezpieczenia wypadkowego na podstawie przepisów o systemie ubezpieczeń społecznych z tytułu wykonywania działalności gospodarczej, do dnia złożenia wniosku o płatność drugiej transzy pomocy;</a:t>
            </a:r>
            <a:endParaRPr lang="pl-PL" sz="1600" baseline="30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600" dirty="0"/>
              <a:t>utworzenia co najmniej jednego miejsca pracy, do dnia złożenia wniosku o płatność drugiej transzy pomocy.</a:t>
            </a:r>
          </a:p>
        </p:txBody>
      </p:sp>
    </p:spTree>
    <p:extLst>
      <p:ext uri="{BB962C8B-B14F-4D97-AF65-F5344CB8AC3E}">
        <p14:creationId xmlns:p14="http://schemas.microsoft.com/office/powerpoint/2010/main" val="2431621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Zobowiązania UMOWNE</a:t>
            </a:r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pl-PL" sz="16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600" dirty="0"/>
              <a:t>osiągnięcie celu operacji oraz wskaźników jego realizacji do dnia złożenia wniosku o płatność drugiej transzy pomocy, a w przypadku stwierdzenia  braków w tym wniosku – usunięcie ich w terminie do14 dni od dnia doręczenia tego wezwania, z zastrzeżeniem zachowania terminów na zakończenie realizacji operacji i  złożenie wniosku o płatność drugiej transzy pomocy</a:t>
            </a:r>
          </a:p>
          <a:p>
            <a:pPr lvl="0">
              <a:buFont typeface="Arial" panose="020B0604020202020204" pitchFamily="34" charset="0"/>
              <a:buChar char="•"/>
            </a:pPr>
            <a:endParaRPr lang="pl-PL" sz="16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600" dirty="0"/>
              <a:t>przez </a:t>
            </a:r>
            <a:r>
              <a:rPr lang="pl-PL" sz="1600" b="1" dirty="0"/>
              <a:t>łącznie</a:t>
            </a:r>
            <a:r>
              <a:rPr lang="pl-PL" sz="1600" dirty="0"/>
              <a:t> co najmniej 2 lata, w okresie od dnia zawarcia umowy do dnia, w którym upływają 2 lata od dnia wypłaty przez Agencję drugiej transzy pomocy do:</a:t>
            </a:r>
          </a:p>
          <a:p>
            <a:pPr lvl="0">
              <a:buFont typeface="Arial" panose="020B0604020202020204" pitchFamily="34" charset="0"/>
              <a:buChar char="•"/>
            </a:pPr>
            <a:endParaRPr lang="pl-PL" sz="16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pl-PL" sz="1600" b="1" dirty="0"/>
              <a:t>wykonywania działalności gospodarczej,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pl-PL" sz="1600" b="1" dirty="0"/>
              <a:t>podlegania ubezpieczeniom społecznym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pl-PL" sz="1600" b="1" dirty="0"/>
              <a:t>utrzymania miejsca pracy</a:t>
            </a:r>
          </a:p>
          <a:p>
            <a:pPr marL="457200" lvl="1" indent="0">
              <a:buNone/>
            </a:pPr>
            <a:endParaRPr lang="pl-PL" sz="1600" dirty="0"/>
          </a:p>
          <a:p>
            <a:pPr lvl="1">
              <a:buFont typeface="Wingdings" panose="05000000000000000000" pitchFamily="2" charset="2"/>
              <a:buChar char="ü"/>
            </a:pPr>
            <a:endParaRPr lang="pl-PL" sz="14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31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Zobowiązania UMOWNE</a:t>
            </a:r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800" dirty="0"/>
              <a:t>Zobowiązanie w zakresie </a:t>
            </a:r>
            <a:r>
              <a:rPr lang="pl-PL" sz="1800" b="1" dirty="0"/>
              <a:t>podlegania ubezpieczeniom </a:t>
            </a:r>
            <a:r>
              <a:rPr lang="pl-PL" sz="1800" dirty="0"/>
              <a:t>uznaje się również za realizowane, jeżeli – w przypadku zbiegu tytułu do ubezpieczeń społecznych z powodu objęcia Beneficjenta obowiązkowymi ubezpieczeniami społecznymi z tytułu </a:t>
            </a:r>
            <a:r>
              <a:rPr lang="pl-PL" sz="1800" b="1" dirty="0"/>
              <a:t>zasiłku macierzyńskiego </a:t>
            </a:r>
            <a:r>
              <a:rPr lang="pl-PL" sz="1800" dirty="0"/>
              <a:t>– Beneficjent podlega obowiązkowo tylko ubezpieczeniu zdrowotnemu z tytułu wykonywania działalności gospodarczej, do której stosuje się przepisy ustawy prawo przedsiębiorców.</a:t>
            </a:r>
          </a:p>
          <a:p>
            <a:pPr marL="0" lvl="0" indent="0">
              <a:buNone/>
            </a:pPr>
            <a:endParaRPr lang="pl-PL" sz="18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800" dirty="0"/>
              <a:t>W pozostałych przypadkach dotyczących zbiegu tytułów do ubezpieczeń takich jak zbieg tytułów do ubezpieczeń </a:t>
            </a:r>
            <a:r>
              <a:rPr lang="pl-PL" sz="1800" b="1" dirty="0"/>
              <a:t>w przypadku emerytów lub z tytułu umowy o pracę</a:t>
            </a:r>
            <a:r>
              <a:rPr lang="pl-PL" sz="1800" dirty="0"/>
              <a:t>, rozporządzenie nie przewidziało wyjątków. Dlatego też Beneficjent zobowiązany jest przedstawić w tych przypadkach dokument dobrowolnego ubezpieczenia ZUS ZUA</a:t>
            </a:r>
          </a:p>
          <a:p>
            <a:pPr marL="0" lvl="0" indent="0">
              <a:buNone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marL="0" indent="0" algn="just">
              <a:buNone/>
            </a:pPr>
            <a:endParaRPr lang="pl-PL" sz="1800" b="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08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404664"/>
            <a:ext cx="7858180" cy="1346224"/>
          </a:xfrm>
        </p:spPr>
        <p:txBody>
          <a:bodyPr>
            <a:normAutofit/>
          </a:bodyPr>
          <a:lstStyle/>
          <a:p>
            <a:r>
              <a:rPr lang="pl-PL" sz="3600" dirty="0"/>
              <a:t>Zobowiązania umowne</a:t>
            </a:r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/>
          </a:p>
          <a:p>
            <a:pPr marL="0" indent="0" algn="just">
              <a:buNone/>
              <a:tabLst>
                <a:tab pos="355600" algn="l"/>
              </a:tabLst>
            </a:pPr>
            <a:r>
              <a:rPr lang="pl-PL" sz="2400" dirty="0"/>
              <a:t>Zobowiązanie, w zakresie </a:t>
            </a:r>
            <a:r>
              <a:rPr lang="pl-PL" sz="2400" b="1" dirty="0"/>
              <a:t>utrzymania miejsca pracy w przeliczeniu na pełne etaty średnioroczne</a:t>
            </a:r>
            <a:r>
              <a:rPr lang="pl-PL" sz="2400" dirty="0"/>
              <a:t>, uznaje się również za realizowane, jeżeli Beneficjent zgłosił się do ubezpieczenia emerytalnego, ubezpieczeń rentowych i ubezpieczenia wypadkowego na podstawie przepisów o systemie ubezpieczeń społecznych z tytułu wykonywania działalności, podlega tym ubezpieczeniom.</a:t>
            </a:r>
          </a:p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2400" dirty="0"/>
          </a:p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2400" dirty="0"/>
          </a:p>
          <a:p>
            <a:pPr marL="0" indent="0" algn="just">
              <a:buFontTx/>
              <a:buNone/>
              <a:tabLst>
                <a:tab pos="355600" algn="l"/>
              </a:tabLst>
            </a:pPr>
            <a:r>
              <a:rPr lang="pl-PL" sz="2400" dirty="0"/>
              <a:t>Beneficjent  zwraca 100% wypłaconej pomocy w przypadku niespełnienia jednego z warunków:</a:t>
            </a:r>
          </a:p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2400" b="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pl-PL" b="1" dirty="0"/>
              <a:t>wykonywania działalności gospodarczej,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pl-PL" b="1" dirty="0"/>
              <a:t>podlegania ubezpieczeniom społecznym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pl-PL" b="1" dirty="0"/>
              <a:t>utrzymania miejsca pracy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marL="0" indent="0" algn="just">
              <a:buNone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marL="0" indent="0" algn="just">
              <a:buNone/>
            </a:pPr>
            <a:endParaRPr lang="pl-PL" sz="1800" b="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146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/>
            </a:r>
            <a:br>
              <a:rPr lang="pl-PL" sz="3200" dirty="0"/>
            </a:br>
            <a:r>
              <a:rPr lang="pl-PL" sz="3200" dirty="0"/>
              <a:t>Sprawna Weryfikacja WOP</a:t>
            </a:r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/>
          </a:p>
          <a:p>
            <a:pPr marL="0" indent="0" algn="just">
              <a:buNone/>
            </a:pPr>
            <a:r>
              <a:rPr lang="pl-PL" sz="2400" dirty="0"/>
              <a:t>Sprawną weryfikację WOP zapewnia miedzy innymi:</a:t>
            </a:r>
          </a:p>
          <a:p>
            <a:pPr marL="0" indent="0" algn="just">
              <a:buNone/>
            </a:pPr>
            <a:endParaRPr lang="pl-PL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dirty="0"/>
              <a:t>Aktualna wersja wniosku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dirty="0"/>
              <a:t>Wnioskowana kwota pomocy w pełnych złotych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dirty="0"/>
              <a:t>Opis faktur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dirty="0"/>
              <a:t>Kosztorys powykonawczy lub różnicowy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dirty="0"/>
              <a:t>Pozwolenia, Zezwolenia, Zgłoszenia</a:t>
            </a:r>
          </a:p>
          <a:p>
            <a:pPr marL="0" indent="0" algn="just">
              <a:buNone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marL="0" indent="0" algn="just">
              <a:buNone/>
            </a:pPr>
            <a:endParaRPr lang="pl-PL" sz="1800" b="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04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Informacja Monitorująca</a:t>
            </a:r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/>
          </a:p>
          <a:p>
            <a:pPr marL="0" indent="0" algn="just">
              <a:buNone/>
            </a:pPr>
            <a:endParaRPr lang="pl-PL" sz="1800" dirty="0"/>
          </a:p>
          <a:p>
            <a:pPr marL="0" indent="0" algn="just">
              <a:buNone/>
            </a:pPr>
            <a:r>
              <a:rPr lang="pl-PL" sz="1800" dirty="0"/>
              <a:t>Beneficjent składa w Zarządzie Województwa informację monitorującą z realizacji biznesplanu, w terminie do końca kwartału, następującego po pierwszym roku, liczonym od dnia wypłaty przez Agencję drugiej transzy pomocy.</a:t>
            </a:r>
          </a:p>
          <a:p>
            <a:pPr marL="0" indent="0" algn="just">
              <a:buNone/>
            </a:pPr>
            <a:endParaRPr lang="pl-PL" sz="1800" b="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08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Dziękujemy</a:t>
            </a:r>
            <a:r>
              <a:rPr lang="pl-PL" dirty="0"/>
              <a:t> </a:t>
            </a:r>
            <a:r>
              <a:rPr lang="pl-PL" b="1" dirty="0"/>
              <a:t>za</a:t>
            </a:r>
            <a:r>
              <a:rPr lang="pl-PL" dirty="0"/>
              <a:t> </a:t>
            </a:r>
            <a:r>
              <a:rPr lang="pl-PL" b="1" dirty="0"/>
              <a:t>uwagę</a:t>
            </a:r>
          </a:p>
        </p:txBody>
      </p:sp>
      <p:pic>
        <p:nvPicPr>
          <p:cNvPr id="33795" name="Picture 3" descr="Poznań-Licheń-Inowrocław_22-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1133" y="2120900"/>
            <a:ext cx="5401733" cy="4051300"/>
          </a:xfrm>
        </p:spPr>
      </p:pic>
    </p:spTree>
    <p:extLst>
      <p:ext uri="{BB962C8B-B14F-4D97-AF65-F5344CB8AC3E}">
        <p14:creationId xmlns:p14="http://schemas.microsoft.com/office/powerpoint/2010/main" val="29832040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Zielonożółty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Drewniana czcionk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rewniana czcionk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TM03090434[[fn=Drewniana czcionka]]</Template>
  <TotalTime>10457</TotalTime>
  <Words>338</Words>
  <Application>Microsoft Office PowerPoint</Application>
  <PresentationFormat>Pokaz na ekranie (4:3)</PresentationFormat>
  <Paragraphs>68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5" baseType="lpstr">
      <vt:lpstr>Arial</vt:lpstr>
      <vt:lpstr>Calibri</vt:lpstr>
      <vt:lpstr>Rockwell</vt:lpstr>
      <vt:lpstr>Rockwell Condensed</vt:lpstr>
      <vt:lpstr>Times New Roman</vt:lpstr>
      <vt:lpstr>Wingdings</vt:lpstr>
      <vt:lpstr>Drewniana czcionka</vt:lpstr>
      <vt:lpstr>Świętokrzyskie Biuro rozwoju regionalnego - Biuro Programów Rozwoju Obszarów Wiejskich </vt:lpstr>
      <vt:lpstr> Zobowiązania Umowne </vt:lpstr>
      <vt:lpstr>Zobowiązania UMOWNE</vt:lpstr>
      <vt:lpstr>Zobowiązania UMOWNE</vt:lpstr>
      <vt:lpstr>Zobowiązania umowne</vt:lpstr>
      <vt:lpstr> Sprawna Weryfikacja WOP</vt:lpstr>
      <vt:lpstr>Informacja Monitorująca</vt:lpstr>
      <vt:lpstr>Dziękujemy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Podejście Leader</dc:title>
  <dc:creator>ltom</dc:creator>
  <cp:lastModifiedBy>Zofia Pyrek</cp:lastModifiedBy>
  <cp:revision>1057</cp:revision>
  <cp:lastPrinted>2019-03-19T10:16:25Z</cp:lastPrinted>
  <dcterms:created xsi:type="dcterms:W3CDTF">2009-06-02T12:46:28Z</dcterms:created>
  <dcterms:modified xsi:type="dcterms:W3CDTF">2023-12-19T10:27:03Z</dcterms:modified>
</cp:coreProperties>
</file>