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30" r:id="rId2"/>
    <p:sldId id="766" r:id="rId3"/>
    <p:sldId id="713" r:id="rId4"/>
    <p:sldId id="767" r:id="rId5"/>
    <p:sldId id="768" r:id="rId6"/>
    <p:sldId id="769" r:id="rId7"/>
    <p:sldId id="771" r:id="rId8"/>
    <p:sldId id="772" r:id="rId9"/>
    <p:sldId id="770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5" r:id="rId21"/>
    <p:sldId id="786" r:id="rId22"/>
    <p:sldId id="787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98" r:id="rId34"/>
    <p:sldId id="799" r:id="rId35"/>
    <p:sldId id="800" r:id="rId36"/>
    <p:sldId id="801" r:id="rId37"/>
    <p:sldId id="802" r:id="rId38"/>
    <p:sldId id="803" r:id="rId39"/>
    <p:sldId id="804" r:id="rId40"/>
    <p:sldId id="805" r:id="rId41"/>
    <p:sldId id="806" r:id="rId42"/>
    <p:sldId id="511" r:id="rId4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9B3937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14.12.2023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4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F34B-C707-41F6-A8B1-19D676ED01F2}" type="datetime1">
              <a:rPr lang="pl-PL" smtClean="0"/>
              <a:t>14.12.2023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85AC-3115-44A6-880C-744905B5537E}" type="datetime1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BC28-98D2-4D27-9B06-A3B0C963A0EE}" type="datetime1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4FC5-9339-45F0-80E2-3EF597F7060C}" type="datetime1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E3FD-856D-4AE4-8B65-771DB6F140D1}" type="datetime1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EE2C-81B1-45EE-B151-EDC1A78F6749}" type="datetime1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DA7F-2135-455E-8CC1-4A0CAFFDF7B2}" type="datetime1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D0F8-6717-4901-8357-DB1630F4BFAA}" type="datetime1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11A9-E440-459A-A1FC-F626BF8744F7}" type="datetime1">
              <a:rPr lang="pl-PL" smtClean="0"/>
              <a:t>14.12.2023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A6B-369E-40CB-B902-CE0BB748F8EF}" type="datetime1">
              <a:rPr lang="pl-PL" smtClean="0"/>
              <a:t>14.12.2023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F49-DD46-4D69-A71B-C5905250A152}" type="datetime1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98BA-3B47-4DB9-BF4A-B3D2C1F37C50}" type="datetime1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5917-17EF-4A3D-8007-43C93CF43019}" type="datetime1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34500C-F2BC-424F-8C16-6CE971702351}" type="datetime1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/>
              <a:t>Świętokrzyskie Biuro Rozwoju Regionalnego –</a:t>
            </a:r>
            <a:br>
              <a:rPr lang="pl-PL" sz="3200" dirty="0"/>
            </a:br>
            <a:r>
              <a:rPr lang="pl-PL" sz="3200" dirty="0"/>
              <a:t>Biuro Programów Rozwoju Obszarów Wiejskich 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/>
          </a:p>
          <a:p>
            <a:pPr marL="0" indent="0" algn="just">
              <a:buFontTx/>
              <a:buNone/>
            </a:pPr>
            <a:endParaRPr lang="pl-PL" sz="1800" b="0" dirty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24" y="3789040"/>
            <a:ext cx="4456040" cy="239561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i="1" dirty="0" smtClean="0">
                <a:solidFill>
                  <a:srgbClr val="7030A0"/>
                </a:solidFill>
              </a:rPr>
              <a:t>Zapewnienie szkoleń </a:t>
            </a:r>
            <a:r>
              <a:rPr lang="pl-PL" sz="2400" b="1" i="1" u="sng" dirty="0" smtClean="0">
                <a:solidFill>
                  <a:srgbClr val="7030A0"/>
                </a:solidFill>
              </a:rPr>
              <a:t>członków organu decyzyjnego</a:t>
            </a:r>
            <a:r>
              <a:rPr lang="pl-PL" sz="2400" b="1" i="1" dirty="0" smtClean="0">
                <a:solidFill>
                  <a:srgbClr val="7030A0"/>
                </a:solidFill>
              </a:rPr>
              <a:t> </a:t>
            </a:r>
            <a:br>
              <a:rPr lang="pl-PL" sz="2400" b="1" i="1" dirty="0" smtClean="0">
                <a:solidFill>
                  <a:srgbClr val="7030A0"/>
                </a:solidFill>
              </a:rPr>
            </a:br>
            <a:r>
              <a:rPr lang="pl-PL" sz="2400" b="1" i="1" dirty="0" smtClean="0">
                <a:solidFill>
                  <a:srgbClr val="7030A0"/>
                </a:solidFill>
              </a:rPr>
              <a:t>i pracowników biura LGD, zgodnie z planem szkoleń, w celu nabywania lub poszerzania wiedzy w zakresie niezbędnym do realizacji zadań wynikających z kompetencji przy wdrażaniu LSR (§ 6 pkt 2 lit. c)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Brak wzoru planu szkoleń, co nie zwalania z zachowania pewnych standardów przy jego tworzeniu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Wyraźne wskazanie katalogu osób objętych poszczególnymi szkoleniami (jakie szkolenia tylko dla pracowników, a jakie dla członków Rady, jakie szkolenia wspólne)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Wskazanie liczby poszczególnych szkoleń, oddzielenie szkoleń odbywających się w jednym dniu od szkoleń wielodniowych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0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i="1" dirty="0">
                <a:solidFill>
                  <a:srgbClr val="7030A0"/>
                </a:solidFill>
              </a:rPr>
              <a:t>Zapewnienie szkoleń </a:t>
            </a:r>
            <a:r>
              <a:rPr lang="pl-PL" sz="2400" b="1" i="1" u="sng" dirty="0" smtClean="0">
                <a:solidFill>
                  <a:srgbClr val="7030A0"/>
                </a:solidFill>
              </a:rPr>
              <a:t>członków organu decyzyjnego</a:t>
            </a:r>
            <a:r>
              <a:rPr lang="pl-PL" sz="2400" b="1" i="1" dirty="0" smtClean="0">
                <a:solidFill>
                  <a:srgbClr val="7030A0"/>
                </a:solidFill>
              </a:rPr>
              <a:t> </a:t>
            </a:r>
            <a:r>
              <a:rPr lang="pl-PL" sz="2400" b="1" i="1" dirty="0">
                <a:solidFill>
                  <a:srgbClr val="7030A0"/>
                </a:solidFill>
              </a:rPr>
              <a:t>i pracowników biura LGD, zgodnie z planem </a:t>
            </a:r>
            <a:r>
              <a:rPr lang="pl-PL" sz="2400" b="1" i="1" dirty="0" smtClean="0">
                <a:solidFill>
                  <a:srgbClr val="7030A0"/>
                </a:solidFill>
              </a:rPr>
              <a:t>szkoleń</a:t>
            </a:r>
            <a:r>
              <a:rPr lang="pl-PL" sz="2400" b="1" i="1" dirty="0">
                <a:solidFill>
                  <a:srgbClr val="7030A0"/>
                </a:solidFill>
              </a:rPr>
              <a:t> </a:t>
            </a:r>
            <a:r>
              <a:rPr lang="pl-PL" sz="2400" b="1" i="1" dirty="0" smtClean="0">
                <a:solidFill>
                  <a:srgbClr val="7030A0"/>
                </a:solidFill>
              </a:rPr>
              <a:t>(…) </a:t>
            </a:r>
            <a:br>
              <a:rPr lang="pl-PL" sz="2400" b="1" i="1" dirty="0" smtClean="0">
                <a:solidFill>
                  <a:srgbClr val="7030A0"/>
                </a:solidFill>
              </a:rPr>
            </a:br>
            <a:r>
              <a:rPr lang="pl-PL" sz="2400" b="1" i="1" dirty="0" smtClean="0">
                <a:solidFill>
                  <a:srgbClr val="7030A0"/>
                </a:solidFill>
              </a:rPr>
              <a:t>(§ </a:t>
            </a:r>
            <a:r>
              <a:rPr lang="pl-PL" sz="2400" b="1" i="1" dirty="0">
                <a:solidFill>
                  <a:srgbClr val="7030A0"/>
                </a:solidFill>
              </a:rPr>
              <a:t>6 pkt 2 lit. c</a:t>
            </a:r>
            <a:r>
              <a:rPr lang="pl-PL" sz="2400" b="1" i="1" dirty="0" smtClean="0">
                <a:solidFill>
                  <a:srgbClr val="7030A0"/>
                </a:solidFill>
              </a:rPr>
              <a:t>)  - c.d.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/>
              <a:t>Stworzenie racjonalnego harmonogramu szkoleń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z </a:t>
            </a:r>
            <a:r>
              <a:rPr lang="pl-PL" sz="2200" b="1" dirty="0"/>
              <a:t>dokładnością np. do kwartału, </a:t>
            </a:r>
            <a:r>
              <a:rPr lang="pl-PL" sz="2200" b="1" dirty="0" smtClean="0"/>
              <a:t>półrocza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Przestrzeganie terminarza szkoleń jest jednym z warunków braku sankcji finansowych w ramach umowy na zarządzanie LSR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Plan szkoleń przewidziany jest dla szkoleń rozwijających kompetencje niezbędne do wdrażania LSR – nie należy ujmować szkoleń niezwiązanych z tą tematyką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§ </a:t>
            </a:r>
            <a:r>
              <a:rPr lang="pl-PL" sz="2200" b="1" i="1" dirty="0">
                <a:solidFill>
                  <a:srgbClr val="7030A0"/>
                </a:solidFill>
              </a:rPr>
              <a:t>6 pkt 2 lit. </a:t>
            </a:r>
            <a:r>
              <a:rPr lang="pl-PL" sz="2200" b="1" i="1" dirty="0" smtClean="0">
                <a:solidFill>
                  <a:srgbClr val="7030A0"/>
                </a:solidFill>
              </a:rPr>
              <a:t>f - zatrudnianie osób niezbędnych do prawidłowego wdrażania i zarządzania LSR, z zastrzeżeniem, że na podstawie umów o pracę lub umów cywilnoprawnych, których przedmiotem jest wykonywanie obowiązków związanych z funkcjonowanie biura, (…) nie mogą być zatrudniane osoby, które: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>
                <a:solidFill>
                  <a:srgbClr val="7030A0"/>
                </a:solidFill>
              </a:rPr>
              <a:t>Świadczą odpłatne doradztwo na rzecz podmiotów ubiegających się o wsparcie realizacji operacji lub </a:t>
            </a:r>
            <a:r>
              <a:rPr lang="pl-PL" sz="2000" b="1" dirty="0" err="1" smtClean="0">
                <a:solidFill>
                  <a:srgbClr val="7030A0"/>
                </a:solidFill>
              </a:rPr>
              <a:t>grantobiorców</a:t>
            </a:r>
            <a:r>
              <a:rPr lang="pl-PL" sz="2000" b="1" dirty="0" smtClean="0">
                <a:solidFill>
                  <a:srgbClr val="7030A0"/>
                </a:solidFill>
              </a:rPr>
              <a:t> w ramach LSR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>
                <a:solidFill>
                  <a:srgbClr val="7030A0"/>
                </a:solidFill>
              </a:rPr>
              <a:t>Są członkami organu decyzyjnego LGD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>
                <a:solidFill>
                  <a:srgbClr val="FF0000"/>
                </a:solidFill>
              </a:rPr>
              <a:t>Pełnią funkcje w organach podmiotów ubiegających się o wsparcie na realizację operacji w ramach wdrażania LSR lub u podmiotów ubiegających się o powierzenie grantu w ramach projektu grantowego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>
                <a:solidFill>
                  <a:srgbClr val="FF0000"/>
                </a:solidFill>
              </a:rPr>
              <a:t>Ubiegają się o wsparcie na realizację operacji w ramach wdrażania LSR lub o powierzenie grantu w ramach projektu grantowego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1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>
                <a:solidFill>
                  <a:srgbClr val="7030A0"/>
                </a:solidFill>
              </a:rPr>
              <a:t>§ 6 pkt 2 lit. f - zatrudnianie osób niezbędnych do prawidłowego wdrażania i zarządzania LSR, z zastrzeżeniem, że na podstawie umów o pracę lub umów cywilnoprawnych, których przedmiotem jest wykonywanie obowiązków związanych funkcjonowanie biura, (…) nie mogą być zatrudniane osoby, które</a:t>
            </a:r>
            <a:r>
              <a:rPr lang="pl-PL" sz="2200" b="1" i="1" dirty="0" smtClean="0">
                <a:solidFill>
                  <a:srgbClr val="7030A0"/>
                </a:solidFill>
              </a:rPr>
              <a:t>: (…) – c.d.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Dwa ostatnie zobowiązania są problematyczne, ponieważ LGD może zostać postawiona przed faktem dokonanym </a:t>
            </a:r>
            <a:br>
              <a:rPr lang="pl-PL" sz="2000" b="1" dirty="0" smtClean="0"/>
            </a:br>
            <a:r>
              <a:rPr lang="pl-PL" sz="2000" b="1" dirty="0" smtClean="0"/>
              <a:t>w momencie przeprowadzania naboru wniosków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Kluczowa jest współpraca pomiędzy zarządem LGD </a:t>
            </a:r>
            <a:br>
              <a:rPr lang="pl-PL" sz="2000" b="1" dirty="0" smtClean="0"/>
            </a:br>
            <a:r>
              <a:rPr lang="pl-PL" sz="2000" b="1" dirty="0" smtClean="0"/>
              <a:t>a pracownikami LGD, aby uniknąć naruszeń w tym zakresie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Pracownicy LGD powinni przeanalizować swoje członkostwo </a:t>
            </a:r>
            <a:br>
              <a:rPr lang="pl-PL" sz="2000" b="1" dirty="0" smtClean="0"/>
            </a:br>
            <a:r>
              <a:rPr lang="pl-PL" sz="2000" b="1" dirty="0" smtClean="0"/>
              <a:t>w podmiotach, </a:t>
            </a:r>
            <a:r>
              <a:rPr lang="pl-PL" sz="2000" b="1" dirty="0" smtClean="0"/>
              <a:t>które mogą ubiegać się o wsparcie </a:t>
            </a:r>
            <a:br>
              <a:rPr lang="pl-PL" sz="2000" b="1" dirty="0" smtClean="0"/>
            </a:br>
            <a:r>
              <a:rPr lang="pl-PL" sz="2000" b="1" dirty="0" smtClean="0"/>
              <a:t>w LGD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Brak jest zapisów o opisie stanowisk i minimalnych kwalifikacjach pracowników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Zapewnienie obecności przynajmniej jednego pracownika biura LGD lub członka zarządu w godzinach </a:t>
            </a:r>
            <a:r>
              <a:rPr lang="pl-PL" sz="2200" b="1" i="1" dirty="0">
                <a:solidFill>
                  <a:srgbClr val="7030A0"/>
                </a:solidFill>
              </a:rPr>
              <a:t>pracy biura (§ 6 pkt </a:t>
            </a:r>
            <a:r>
              <a:rPr lang="pl-PL" sz="2200" b="1" i="1" dirty="0" smtClean="0">
                <a:solidFill>
                  <a:srgbClr val="7030A0"/>
                </a:solidFill>
              </a:rPr>
              <a:t>3 </a:t>
            </a:r>
            <a:r>
              <a:rPr lang="pl-PL" sz="2200" b="1" i="1" dirty="0">
                <a:solidFill>
                  <a:srgbClr val="7030A0"/>
                </a:solidFill>
              </a:rPr>
              <a:t>lit. </a:t>
            </a:r>
            <a:r>
              <a:rPr lang="pl-PL" sz="2200" b="1" i="1" dirty="0" smtClean="0">
                <a:solidFill>
                  <a:srgbClr val="7030A0"/>
                </a:solidFill>
              </a:rPr>
              <a:t>d).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Uznaje się, że LGD realizuje zobowiązanie, o którym mowa </a:t>
            </a:r>
            <a:r>
              <a:rPr lang="pl-PL" sz="2200" b="1" i="1" dirty="0">
                <a:solidFill>
                  <a:srgbClr val="7030A0"/>
                </a:solidFill>
              </a:rPr>
              <a:t>w </a:t>
            </a:r>
            <a:r>
              <a:rPr lang="pl-PL" sz="2200" b="1" i="1" dirty="0" smtClean="0">
                <a:solidFill>
                  <a:srgbClr val="7030A0"/>
                </a:solidFill>
              </a:rPr>
              <a:t>§ </a:t>
            </a:r>
            <a:r>
              <a:rPr lang="pl-PL" sz="2200" b="1" i="1" dirty="0">
                <a:solidFill>
                  <a:srgbClr val="7030A0"/>
                </a:solidFill>
              </a:rPr>
              <a:t>6 pkt 3 lit. </a:t>
            </a:r>
            <a:r>
              <a:rPr lang="pl-PL" sz="2200" b="1" i="1" dirty="0" smtClean="0">
                <a:solidFill>
                  <a:srgbClr val="7030A0"/>
                </a:solidFill>
              </a:rPr>
              <a:t>d, również w przypadku, gdy nieobecność pracownika jest odpowiednio uzasadniona, a właściwa informacja o jego nieobecności jest w możliwie najkrótszym terminie zamieszczona w widocznym miejscu w siedzibie LGD lub na stronie internetowej </a:t>
            </a:r>
            <a:r>
              <a:rPr lang="pl-PL" sz="2200" b="1" i="1" dirty="0">
                <a:solidFill>
                  <a:srgbClr val="7030A0"/>
                </a:solidFill>
              </a:rPr>
              <a:t>LGD </a:t>
            </a:r>
            <a:r>
              <a:rPr lang="pl-PL" sz="2200" b="1" i="1" dirty="0" smtClean="0">
                <a:solidFill>
                  <a:srgbClr val="7030A0"/>
                </a:solidFill>
              </a:rPr>
              <a:t>(§ 10 ust. 3 pkt 1)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Niedopuszczalne są sytuacje, że nie można dodzwonić się do biura LGD i brak jest uzasadnionej informacji na stronie internetowej o nieobecności pracowników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Nieobecność w biurze LGD powinna być jak najrzadsza, najlepiej, aby zawsze ktoś dyżurował w siedzibie biura </a:t>
            </a:r>
            <a:br>
              <a:rPr lang="pl-PL" sz="2200" b="1" dirty="0" smtClean="0"/>
            </a:br>
            <a:r>
              <a:rPr lang="pl-PL" sz="2200" b="1" dirty="0" smtClean="0"/>
              <a:t>(np. członek zarządu)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2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Prowadzenie na bieżąco ewidencji udzielanego doradztwa w formie rejestru lub oświadczeń podmiotów, którym udzielono doradztwa oraz przedmiotu, w tym nazwy programu, w zakresie którego udzielono doradztwa, a także naboru, którego dotyczy i numeru zawartej umowy o przyznaniu pomocy </a:t>
            </a:r>
            <a:r>
              <a:rPr lang="pl-PL" sz="2200" b="1" i="1" dirty="0">
                <a:solidFill>
                  <a:srgbClr val="7030A0"/>
                </a:solidFill>
              </a:rPr>
              <a:t>(…) </a:t>
            </a:r>
            <a:r>
              <a:rPr lang="pl-PL" sz="2200" b="1" i="1" dirty="0" smtClean="0">
                <a:solidFill>
                  <a:srgbClr val="7030A0"/>
                </a:solidFill>
              </a:rPr>
              <a:t>(§ </a:t>
            </a:r>
            <a:r>
              <a:rPr lang="pl-PL" sz="2200" b="1" i="1" dirty="0">
                <a:solidFill>
                  <a:srgbClr val="7030A0"/>
                </a:solidFill>
              </a:rPr>
              <a:t>6 pkt </a:t>
            </a:r>
            <a:r>
              <a:rPr lang="pl-PL" sz="2200" b="1" i="1" dirty="0" smtClean="0">
                <a:solidFill>
                  <a:srgbClr val="7030A0"/>
                </a:solidFill>
              </a:rPr>
              <a:t>4 </a:t>
            </a:r>
            <a:r>
              <a:rPr lang="pl-PL" sz="2200" b="1" i="1" dirty="0">
                <a:solidFill>
                  <a:srgbClr val="7030A0"/>
                </a:solidFill>
              </a:rPr>
              <a:t>lit. </a:t>
            </a:r>
            <a:r>
              <a:rPr lang="pl-PL" sz="2200" b="1" i="1" dirty="0" smtClean="0">
                <a:solidFill>
                  <a:srgbClr val="7030A0"/>
                </a:solidFill>
              </a:rPr>
              <a:t>b)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Proponujemy stosowanie jednolitego wzoru rejestru prowadzonego najlepiej w wersji elektronicznej, zawierającego całość informacji wymaganych umową ramową i jego aktualizowanie na bieżąco od początku realizacji LSR w nowym okresie programowania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200" b="1" dirty="0" smtClean="0"/>
              <a:t>Należy pamiętać zawsze o rejestrowaniu terminu udzielenia doradztwa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2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Uzgadnianie z Zarządem Województwa i podawanie do publicznej wiadomości na stronie internetowej LGD, zgodnie z ustawą o RLKS, </a:t>
            </a:r>
            <a:r>
              <a:rPr lang="pl-PL" sz="2200" b="1" i="1" dirty="0" smtClean="0">
                <a:solidFill>
                  <a:srgbClr val="FF0000"/>
                </a:solidFill>
              </a:rPr>
              <a:t>nie później niż do końca:</a:t>
            </a:r>
          </a:p>
          <a:p>
            <a:pPr algn="just">
              <a:spcAft>
                <a:spcPts val="0"/>
              </a:spcAft>
              <a:buFontTx/>
              <a:buChar char="-"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FF0000"/>
                </a:solidFill>
              </a:rPr>
              <a:t>danego roku, harmonogramu naborów wniosków o wsparcie na kolejny rok,</a:t>
            </a:r>
          </a:p>
          <a:p>
            <a:pPr algn="just">
              <a:spcAft>
                <a:spcPts val="0"/>
              </a:spcAft>
              <a:buFontTx/>
              <a:buChar char="-"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FF0000"/>
                </a:solidFill>
              </a:rPr>
              <a:t>Każdego kwartału, zmiany harmonogramu, o którym mowa w </a:t>
            </a:r>
            <a:r>
              <a:rPr lang="pl-PL" sz="2200" b="1" i="1" dirty="0" err="1" smtClean="0">
                <a:solidFill>
                  <a:srgbClr val="FF0000"/>
                </a:solidFill>
              </a:rPr>
              <a:t>tiret</a:t>
            </a:r>
            <a:r>
              <a:rPr lang="pl-PL" sz="2200" b="1" i="1" dirty="0" smtClean="0">
                <a:solidFill>
                  <a:srgbClr val="FF0000"/>
                </a:solidFill>
              </a:rPr>
              <a:t> pierwsze </a:t>
            </a:r>
            <a:r>
              <a:rPr lang="pl-PL" sz="2200" b="1" i="1" dirty="0" smtClean="0">
                <a:solidFill>
                  <a:srgbClr val="7030A0"/>
                </a:solidFill>
              </a:rPr>
              <a:t>(§ 6 pkt 5 lit. a)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dirty="0" smtClean="0"/>
              <a:t>Pierwszy harmonogram naborów wniosków o przyznanie pomocy na wdrażanie LSR LGD podaje do publicznej wiadomości </a:t>
            </a:r>
            <a:br>
              <a:rPr lang="pl-PL" sz="2200" b="1" dirty="0" smtClean="0"/>
            </a:br>
            <a:r>
              <a:rPr lang="pl-PL" sz="2200" b="1" u="sng" dirty="0" smtClean="0"/>
              <a:t>w terminie 60 dni</a:t>
            </a:r>
            <a:r>
              <a:rPr lang="pl-PL" sz="2200" b="1" dirty="0" smtClean="0"/>
              <a:t> od dnia zawarcia umowy ramowej (wytyczne podstawowe rozdz. V pkt 12)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dirty="0" smtClean="0"/>
              <a:t>Harmonogram naborów nie jest już załącznikiem do umowy ramowej i brak jest formularza, na którym był wypełniany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dirty="0" smtClean="0"/>
              <a:t>Harmonogram jest sporządzany na rok, a nie wszystkie lata realizacji LSR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6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>
                <a:solidFill>
                  <a:srgbClr val="7030A0"/>
                </a:solidFill>
              </a:rPr>
              <a:t>Uzgadnianie z Zarządem </a:t>
            </a:r>
            <a:r>
              <a:rPr lang="pl-PL" sz="2200" b="1" i="1" dirty="0" smtClean="0">
                <a:solidFill>
                  <a:srgbClr val="7030A0"/>
                </a:solidFill>
              </a:rPr>
              <a:t>Województwa (…) harmonogramu </a:t>
            </a:r>
            <a:r>
              <a:rPr lang="pl-PL" sz="2200" b="1" i="1" dirty="0">
                <a:solidFill>
                  <a:srgbClr val="7030A0"/>
                </a:solidFill>
              </a:rPr>
              <a:t>naborów wniosków o </a:t>
            </a:r>
            <a:r>
              <a:rPr lang="pl-PL" sz="2200" b="1" i="1" dirty="0" smtClean="0">
                <a:solidFill>
                  <a:srgbClr val="7030A0"/>
                </a:solidFill>
              </a:rPr>
              <a:t>wsparcie </a:t>
            </a:r>
            <a:r>
              <a:rPr lang="pl-PL" sz="2200" b="1" i="1" dirty="0">
                <a:solidFill>
                  <a:srgbClr val="7030A0"/>
                </a:solidFill>
              </a:rPr>
              <a:t>(…) (§ 6 pkt 5 lit. a</a:t>
            </a:r>
            <a:r>
              <a:rPr lang="pl-PL" sz="2200" b="1" i="1" dirty="0" smtClean="0">
                <a:solidFill>
                  <a:srgbClr val="7030A0"/>
                </a:solidFill>
              </a:rPr>
              <a:t>) – c.d.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dirty="0" smtClean="0"/>
              <a:t>Zgodnie z wytycznymi podstawowymi każdy harmonogram naboru wniosków, w tym opracowany przez LSR wskazuje dane dotyczące, w szczególności: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  <a:tabLst>
                <a:tab pos="355600" algn="l"/>
              </a:tabLst>
            </a:pPr>
            <a:r>
              <a:rPr lang="pl-PL" sz="2200" b="1" dirty="0"/>
              <a:t>obszaru geograficznego, którego dotyczy </a:t>
            </a:r>
            <a:r>
              <a:rPr lang="pl-PL" sz="2200" b="1" dirty="0" smtClean="0"/>
              <a:t>nabór;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  <a:tabLst>
                <a:tab pos="355600" algn="l"/>
              </a:tabLst>
            </a:pPr>
            <a:r>
              <a:rPr lang="pl-PL" sz="2200" b="1" dirty="0"/>
              <a:t>nazwy interwencji, rodzaju operacji i celu(-ów) szczegółowego(-</a:t>
            </a:r>
            <a:r>
              <a:rPr lang="pl-PL" sz="2200" b="1" dirty="0" err="1"/>
              <a:t>ych</a:t>
            </a:r>
            <a:r>
              <a:rPr lang="pl-PL" sz="2200" b="1" dirty="0" smtClean="0"/>
              <a:t>);???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  <a:tabLst>
                <a:tab pos="355600" algn="l"/>
              </a:tabLst>
            </a:pPr>
            <a:r>
              <a:rPr lang="pl-PL" sz="2200" b="1" u="sng" dirty="0"/>
              <a:t>podmiotów uprawnionych do ubiegania się o przyznanie pomocy</a:t>
            </a:r>
            <a:r>
              <a:rPr lang="pl-PL" sz="2200" b="1" dirty="0" smtClean="0"/>
              <a:t>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  <a:tabLst>
                <a:tab pos="355600" algn="l"/>
              </a:tabLst>
            </a:pPr>
            <a:r>
              <a:rPr lang="pl-PL" sz="2200" b="1" dirty="0"/>
              <a:t>orientacyjnego limitu środków przeznaczonych na nabór;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  <a:tabLst>
                <a:tab pos="355600" algn="l"/>
              </a:tabLst>
            </a:pPr>
            <a:r>
              <a:rPr lang="pl-PL" sz="2200" b="1" u="sng" dirty="0"/>
              <a:t>terminu rozpoczęcia i zakończenia </a:t>
            </a:r>
            <a:r>
              <a:rPr lang="pl-PL" sz="2200" b="1" u="sng" dirty="0" smtClean="0"/>
              <a:t>naboru</a:t>
            </a:r>
            <a:r>
              <a:rPr lang="pl-PL" sz="2200" b="1" dirty="0" smtClean="0"/>
              <a:t>.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dirty="0" smtClean="0"/>
              <a:t>Jak wygląda taki harmonogram można podpatrzeć na stronie ARiMR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0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>
                <a:solidFill>
                  <a:srgbClr val="7030A0"/>
                </a:solidFill>
              </a:rPr>
              <a:t>Uzgadnianie </a:t>
            </a:r>
            <a:r>
              <a:rPr lang="pl-PL" sz="2200" b="1" i="1" dirty="0" smtClean="0">
                <a:solidFill>
                  <a:srgbClr val="7030A0"/>
                </a:solidFill>
              </a:rPr>
              <a:t>treści regulaminu naboru wniosków o wsparcie </a:t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z </a:t>
            </a:r>
            <a:r>
              <a:rPr lang="pl-PL" sz="2200" b="1" i="1" dirty="0">
                <a:solidFill>
                  <a:srgbClr val="7030A0"/>
                </a:solidFill>
              </a:rPr>
              <a:t>Zarządem </a:t>
            </a:r>
            <a:r>
              <a:rPr lang="pl-PL" sz="2200" b="1" i="1" dirty="0" smtClean="0">
                <a:solidFill>
                  <a:srgbClr val="7030A0"/>
                </a:solidFill>
              </a:rPr>
              <a:t>Województwa, zgodnie z ustawą RLKS </a:t>
            </a:r>
            <a:r>
              <a:rPr lang="pl-PL" sz="2200" b="1" i="1" dirty="0">
                <a:solidFill>
                  <a:srgbClr val="7030A0"/>
                </a:solidFill>
              </a:rPr>
              <a:t>(§ 6 pkt 5 lit. </a:t>
            </a:r>
            <a:r>
              <a:rPr lang="pl-PL" sz="2200" b="1" i="1" dirty="0" smtClean="0">
                <a:solidFill>
                  <a:srgbClr val="7030A0"/>
                </a:solidFill>
              </a:rPr>
              <a:t>b)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W przeciwieństwie do mijającego okresu programowania uzgodnieniu podlega nie tylko termin naboru wniosków, ale cały regulamin naboru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Regulamin naboru jest podstawowym dokumentem określającym zasady przeprowadzania naboru wniosków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Zawartość regulaminu naboru wniosków określa art. 19a ust. 3 ustawy RLKS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Zasady zmieniania regulaminu naboru wniosku określa art. 19a ust 5-8 ustawy RLKS oraz rozdz. VII.2.3. wytycznych podstawowych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Zasady ewentualnego unieważnienie naboru wniosków określa  art. 19a ust. 9-11 ustawy </a:t>
            </a:r>
            <a:r>
              <a:rPr lang="pl-PL" sz="2000" b="1" dirty="0"/>
              <a:t>RLKS oraz rozdz. </a:t>
            </a:r>
            <a:r>
              <a:rPr lang="pl-PL" sz="2000" b="1" dirty="0" smtClean="0"/>
              <a:t>VII.2.2. </a:t>
            </a:r>
            <a:r>
              <a:rPr lang="pl-PL" sz="2000" b="1" dirty="0"/>
              <a:t>wytycznych podstawowych</a:t>
            </a:r>
            <a:endParaRPr lang="pl-PL" sz="20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9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>
                <a:solidFill>
                  <a:srgbClr val="7030A0"/>
                </a:solidFill>
              </a:rPr>
              <a:t>Uzgadnianie </a:t>
            </a:r>
            <a:r>
              <a:rPr lang="pl-PL" sz="2200" b="1" i="1" dirty="0" smtClean="0">
                <a:solidFill>
                  <a:srgbClr val="7030A0"/>
                </a:solidFill>
              </a:rPr>
              <a:t>treści regulaminu naboru wniosków o wsparcie </a:t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z </a:t>
            </a:r>
            <a:r>
              <a:rPr lang="pl-PL" sz="2200" b="1" i="1" dirty="0">
                <a:solidFill>
                  <a:srgbClr val="7030A0"/>
                </a:solidFill>
              </a:rPr>
              <a:t>Zarządem </a:t>
            </a:r>
            <a:r>
              <a:rPr lang="pl-PL" sz="2200" b="1" i="1" dirty="0" smtClean="0">
                <a:solidFill>
                  <a:srgbClr val="7030A0"/>
                </a:solidFill>
              </a:rPr>
              <a:t>Województwa, zgodnie z ustawą RLKS </a:t>
            </a:r>
            <a:r>
              <a:rPr lang="pl-PL" sz="2200" b="1" i="1" dirty="0">
                <a:solidFill>
                  <a:srgbClr val="7030A0"/>
                </a:solidFill>
              </a:rPr>
              <a:t>(§ 6 pkt 5 lit. </a:t>
            </a:r>
            <a:r>
              <a:rPr lang="pl-PL" sz="2200" b="1" i="1" dirty="0" smtClean="0">
                <a:solidFill>
                  <a:srgbClr val="7030A0"/>
                </a:solidFill>
              </a:rPr>
              <a:t>b) – </a:t>
            </a:r>
            <a:r>
              <a:rPr lang="pl-PL" sz="2200" b="1" i="1" dirty="0" err="1" smtClean="0">
                <a:solidFill>
                  <a:srgbClr val="7030A0"/>
                </a:solidFill>
              </a:rPr>
              <a:t>c.d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Regulamin naboru wniosków o wsparcie zawiera elementy wykraczające poza etap oceny wniosku przez LGD: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1800" b="1" dirty="0" smtClean="0"/>
              <a:t>Zakres, w jakim jest </a:t>
            </a:r>
            <a:r>
              <a:rPr lang="pl-PL" sz="1800" b="1" u="sng" dirty="0" smtClean="0"/>
              <a:t>możliwe uzupełnianie lub poprawianie</a:t>
            </a:r>
            <a:r>
              <a:rPr lang="pl-PL" sz="1800" b="1" dirty="0" smtClean="0"/>
              <a:t> wniosków o wsparcie, oraz sposób, formę i termin złożenia </a:t>
            </a:r>
            <a:r>
              <a:rPr lang="pl-PL" sz="1800" b="1" u="sng" dirty="0" smtClean="0"/>
              <a:t>uzupełnień i poprawek</a:t>
            </a:r>
            <a:r>
              <a:rPr lang="pl-PL" sz="1800" b="1" dirty="0" smtClean="0"/>
              <a:t>;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1800" b="1" dirty="0" smtClean="0"/>
              <a:t>Sposób wymiany korespondencji między wnioskodawcą a LGD </a:t>
            </a:r>
            <a:br>
              <a:rPr lang="pl-PL" sz="1800" b="1" dirty="0" smtClean="0"/>
            </a:br>
            <a:r>
              <a:rPr lang="pl-PL" sz="1800" b="1" u="sng" dirty="0" smtClean="0"/>
              <a:t>i zarządem województwa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Na razie nie wiadomo czy będzie udostępniony jakiś wzór regulaminu przez ARiMR (taka możliwość została zasygnalizowana w wytycznych podstawowych, ale tylko w stosunku do naborów organizowanych przez SW, a nie przez LGD)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W ramach procedury uzgadniania regulaminu, ale również harmonogramu (???) LGD ma być informowana przez ZW </a:t>
            </a:r>
            <a:br>
              <a:rPr lang="pl-PL" sz="2000" b="1" dirty="0" smtClean="0"/>
            </a:br>
            <a:r>
              <a:rPr lang="pl-PL" sz="2000" b="1" dirty="0" smtClean="0"/>
              <a:t>o wysokości dostępnych środków (§ 7 pkt 4 umowy)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000" b="1" u="sng" dirty="0" smtClean="0"/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2000" b="1" u="sng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ZASADY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REALIZACJI LSR 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WEDŁUG NOWEJ UMOWY RAMOWEJ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7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Opracowanie i udostępnianie, najpóźniej w dniu ogłoszenia pierwszego naboru wniosków o wsparcie, w szczególności na stronie internetowej LGD, formularza ankiety monitorującej na potrzeby monitorowania realizacji LSR (§ 6 pkt 6 lit. b)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Ankieta monitorująca jest obowiązkowym i podstawowym narzędziem LGD do monitorowania realizacji LSR. Umowa ramowa nie przewidywała i nie przewiduje innego sposobu pozyskiwania informacji o stanie realizacji LSR, niż ankieta monitorująca.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Ankieta monitorująca powinna być łatwo dostępna ze strony internetowej LGD, a nie zawsze tak jest.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Pod nazwą ankieta monitorująca nie może kryć się inny dokument np. badający odbiór działań komunikacyjnych LGD przez społeczeństwo lokalne. Musi być to narzędzie do pozyskiwania informacji </a:t>
            </a:r>
            <a:r>
              <a:rPr lang="pl-PL" sz="2000" b="1" u="sng" dirty="0" smtClean="0"/>
              <a:t>od beneficjentów</a:t>
            </a:r>
            <a:r>
              <a:rPr lang="pl-PL" sz="2000" b="1" dirty="0" smtClean="0"/>
              <a:t> o stanie realizacji poszczególnych operacji, przede wszystkim finansowym i wskaźnikowym.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pl-PL" sz="2000" b="1" dirty="0" smtClean="0"/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2000" b="1" u="sng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7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Prowadzenie ewaluacji związanych z LSR zgodnie z procedurą określoną w rozdziale X LSR (§ 6 pkt 6 lit. e)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Wbrew naszym prośbom z okresu przed złożeniem LSR procedura ewaluacji zawarta w rozdziale X nie we wszystkich LSR-ach została oparta na sprawdzonym wzorze z aktualnie obowiązujących LSR-ów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dirty="0" smtClean="0"/>
              <a:t>Należy przejrzeć ww. procedurę i wprowadzić konieczne zmiany 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2000" b="1" u="sng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sv-SE" sz="2200" b="1" i="1" dirty="0">
                <a:solidFill>
                  <a:srgbClr val="7030A0"/>
                </a:solidFill>
              </a:rPr>
              <a:t>§ </a:t>
            </a:r>
            <a:r>
              <a:rPr lang="pl-PL" sz="2200" b="1" i="1" dirty="0" smtClean="0">
                <a:solidFill>
                  <a:srgbClr val="7030A0"/>
                </a:solidFill>
              </a:rPr>
              <a:t>6</a:t>
            </a:r>
            <a:r>
              <a:rPr lang="sv-SE" sz="2200" b="1" i="1" dirty="0" smtClean="0">
                <a:solidFill>
                  <a:srgbClr val="7030A0"/>
                </a:solidFill>
              </a:rPr>
              <a:t> </a:t>
            </a:r>
            <a:r>
              <a:rPr lang="sv-SE" sz="2200" b="1" i="1" dirty="0">
                <a:solidFill>
                  <a:srgbClr val="7030A0"/>
                </a:solidFill>
              </a:rPr>
              <a:t>pkt </a:t>
            </a:r>
            <a:r>
              <a:rPr lang="pl-PL" sz="2200" b="1" i="1" dirty="0" smtClean="0">
                <a:solidFill>
                  <a:srgbClr val="7030A0"/>
                </a:solidFill>
              </a:rPr>
              <a:t>7</a:t>
            </a:r>
            <a:r>
              <a:rPr lang="sv-SE" sz="2200" b="1" i="1" dirty="0" smtClean="0">
                <a:solidFill>
                  <a:srgbClr val="7030A0"/>
                </a:solidFill>
              </a:rPr>
              <a:t> </a:t>
            </a:r>
            <a:r>
              <a:rPr lang="pl-PL" sz="2200" b="1" i="1" dirty="0" smtClean="0">
                <a:solidFill>
                  <a:srgbClr val="7030A0"/>
                </a:solidFill>
              </a:rPr>
              <a:t> - wypełniania </a:t>
            </a:r>
            <a:r>
              <a:rPr lang="pl-PL" sz="2200" b="1" i="1" dirty="0">
                <a:solidFill>
                  <a:srgbClr val="7030A0"/>
                </a:solidFill>
              </a:rPr>
              <a:t>obowiązków informacyjnych </a:t>
            </a:r>
            <a:r>
              <a:rPr lang="pl-PL" sz="2200" b="1" i="1" dirty="0" smtClean="0">
                <a:solidFill>
                  <a:srgbClr val="7030A0"/>
                </a:solidFill>
              </a:rPr>
              <a:t/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i </a:t>
            </a:r>
            <a:r>
              <a:rPr lang="pl-PL" sz="2200" b="1" i="1" dirty="0">
                <a:solidFill>
                  <a:srgbClr val="7030A0"/>
                </a:solidFill>
              </a:rPr>
              <a:t>promocyjnych związanych z wdrażaniem i zarządzaniem LSR, </a:t>
            </a:r>
            <a:r>
              <a:rPr lang="pl-PL" sz="2200" b="1" i="1" dirty="0" smtClean="0">
                <a:solidFill>
                  <a:srgbClr val="7030A0"/>
                </a:solidFill>
              </a:rPr>
              <a:t/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w </a:t>
            </a:r>
            <a:r>
              <a:rPr lang="pl-PL" sz="2200" b="1" i="1" dirty="0">
                <a:solidFill>
                  <a:srgbClr val="7030A0"/>
                </a:solidFill>
              </a:rPr>
              <a:t>tym informowania społeczeństwa o dofinansowaniu operacji realizowanych w ramach LSR przez Unię Europejską, zgodnie </a:t>
            </a:r>
            <a:r>
              <a:rPr lang="pl-PL" sz="2200" b="1" i="1" dirty="0" smtClean="0">
                <a:solidFill>
                  <a:srgbClr val="7030A0"/>
                </a:solidFill>
              </a:rPr>
              <a:t/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z </a:t>
            </a:r>
            <a:r>
              <a:rPr lang="pl-PL" sz="2200" b="1" i="1" dirty="0">
                <a:solidFill>
                  <a:srgbClr val="7030A0"/>
                </a:solidFill>
              </a:rPr>
              <a:t>Księgą Tożsamości Wizualnej Funduszy Europejskich 2021-2027 albo zgodnie z Księgą Wizualizacji znaku PS </a:t>
            </a:r>
            <a:r>
              <a:rPr lang="pl-PL" sz="2200" b="1" i="1" dirty="0" smtClean="0">
                <a:solidFill>
                  <a:srgbClr val="7030A0"/>
                </a:solidFill>
              </a:rPr>
              <a:t>WPR, </a:t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w </a:t>
            </a:r>
            <a:r>
              <a:rPr lang="pl-PL" sz="2200" b="1" i="1" dirty="0">
                <a:solidFill>
                  <a:srgbClr val="7030A0"/>
                </a:solidFill>
              </a:rPr>
              <a:t>szczególności poprzez</a:t>
            </a:r>
            <a:r>
              <a:rPr lang="pl-PL" sz="2200" b="1" i="1" dirty="0" smtClean="0">
                <a:solidFill>
                  <a:srgbClr val="7030A0"/>
                </a:solidFill>
              </a:rPr>
              <a:t>: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zamieszczenie w biurze LGD tablicy informacyjnej dotyczącej realizacji LSR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/>
              <a:tabLst>
                <a:tab pos="355600" algn="l"/>
              </a:tabLst>
            </a:pPr>
            <a:r>
              <a:rPr lang="pl-PL" sz="2200" b="1" i="1" dirty="0">
                <a:solidFill>
                  <a:srgbClr val="7030A0"/>
                </a:solidFill>
              </a:rPr>
              <a:t>o</a:t>
            </a:r>
            <a:r>
              <a:rPr lang="pl-PL" sz="2200" b="1" i="1" dirty="0" smtClean="0">
                <a:solidFill>
                  <a:srgbClr val="7030A0"/>
                </a:solidFill>
              </a:rPr>
              <a:t>znaczenie w widoczny sposób: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wszystkich prowadzonych działań informacyjnych i promocyjnych dotyczących realizacji LSR,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wszystkich dokumentów i materiałów podawanych do publicznej wiadomości,</a:t>
            </a:r>
            <a:endParaRPr lang="pl-PL" sz="20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7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w przypadku wsparcia z EFRROW, gdy są to dokumenty </a:t>
            </a:r>
            <a:br>
              <a:rPr lang="pl-PL" sz="2000" b="1" i="1" dirty="0" smtClean="0">
                <a:solidFill>
                  <a:srgbClr val="7030A0"/>
                </a:solidFill>
              </a:rPr>
            </a:br>
            <a:r>
              <a:rPr lang="pl-PL" sz="2000" b="1" i="1" dirty="0" smtClean="0">
                <a:solidFill>
                  <a:srgbClr val="7030A0"/>
                </a:solidFill>
              </a:rPr>
              <a:t>i materiały zawierające treści merytoryczne, należy umieścić również odesłanie do organu/podmiotu odpowiedzialnego za treść informacji i do właściwej instytucji zarządzającej wyznaczonej </a:t>
            </a:r>
            <a:br>
              <a:rPr lang="pl-PL" sz="2000" b="1" i="1" dirty="0" smtClean="0">
                <a:solidFill>
                  <a:srgbClr val="7030A0"/>
                </a:solidFill>
              </a:rPr>
            </a:br>
            <a:r>
              <a:rPr lang="pl-PL" sz="2000" b="1" i="1" dirty="0" smtClean="0">
                <a:solidFill>
                  <a:srgbClr val="7030A0"/>
                </a:solidFill>
              </a:rPr>
              <a:t>do realizacji,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produktów, sprzętu, pojazdów itp. powstałych lub zakupionych </a:t>
            </a:r>
            <a:br>
              <a:rPr lang="pl-PL" sz="2000" b="1" i="1" dirty="0" smtClean="0">
                <a:solidFill>
                  <a:srgbClr val="7030A0"/>
                </a:solidFill>
              </a:rPr>
            </a:br>
            <a:r>
              <a:rPr lang="pl-PL" sz="2000" b="1" i="1" dirty="0" smtClean="0">
                <a:solidFill>
                  <a:srgbClr val="7030A0"/>
                </a:solidFill>
              </a:rPr>
              <a:t>w związku z realizacją LSR, poprzez umieszczenie na nich trwałych naklejek,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 startAt="3"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umieszczenie w dobrze widocznym miejscu dla ogółu społeczeństwa w miejscu realizacji LSR w zakresie jej animowania, przynajmniej jednego trwałego plakatu o wymiarze A3 lub podobnej wielkości elektronicznego wyświetlacza na temat LSR,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 startAt="3"/>
              <a:tabLst>
                <a:tab pos="355600" algn="l"/>
              </a:tabLst>
            </a:pPr>
            <a:r>
              <a:rPr lang="pl-PL" sz="2200" b="1" i="1" dirty="0" smtClean="0">
                <a:solidFill>
                  <a:srgbClr val="7030A0"/>
                </a:solidFill>
              </a:rPr>
              <a:t>udokumentowanie działań informacyjnych i promocyjnych </a:t>
            </a:r>
            <a:br>
              <a:rPr lang="pl-PL" sz="2200" b="1" i="1" dirty="0" smtClean="0">
                <a:solidFill>
                  <a:srgbClr val="7030A0"/>
                </a:solidFill>
              </a:rPr>
            </a:br>
            <a:r>
              <a:rPr lang="pl-PL" sz="2200" b="1" i="1" dirty="0" smtClean="0">
                <a:solidFill>
                  <a:srgbClr val="7030A0"/>
                </a:solidFill>
              </a:rPr>
              <a:t>w zakresie realizacji LSR, w tym w szczególności prowadzonych w ramach animacji,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0"/>
              </a:spcAft>
              <a:buFont typeface="+mj-lt"/>
              <a:buAutoNum type="alphaLcParenR" startAt="5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umieszczenie opisu operacji własnej LGD, o której mowa w ustawie RLKS, na stronie internetowej LGD lub na jej stronach mediów społecznościowych, jeżeli je posiada, a strony internetowe wskazują na wkład z EFRROW, EFRR lub EFS+ przynajmniej na stronie głównej,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 startAt="5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przekazywanie beneficjentom, </a:t>
            </a:r>
            <a:r>
              <a:rPr lang="pl-PL" sz="2000" b="1" i="1" dirty="0" err="1" smtClean="0">
                <a:solidFill>
                  <a:srgbClr val="7030A0"/>
                </a:solidFill>
              </a:rPr>
              <a:t>grantobiorcom</a:t>
            </a:r>
            <a:r>
              <a:rPr lang="pl-PL" sz="2000" b="1" i="1" dirty="0" smtClean="0">
                <a:solidFill>
                  <a:srgbClr val="7030A0"/>
                </a:solidFill>
              </a:rPr>
              <a:t>, podmiotom uczestniczącym we wdrażaniu LSR oraz opinii publicznej informacji o wsparciu z UE i LSR, w szczególności w formie odpowiedniego oznakowania w zależności od funduszu, programu i wysokości wsparcia,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lphaLcParenR" startAt="5"/>
              <a:tabLst>
                <a:tab pos="355600" algn="l"/>
              </a:tabLst>
            </a:pPr>
            <a:r>
              <a:rPr lang="pl-PL" sz="2000" b="1" i="1" dirty="0" smtClean="0">
                <a:solidFill>
                  <a:srgbClr val="7030A0"/>
                </a:solidFill>
              </a:rPr>
              <a:t>zapewnienie, aby materiały związane z komunikacją </a:t>
            </a:r>
            <a:br>
              <a:rPr lang="pl-PL" sz="2000" b="1" i="1" dirty="0" smtClean="0">
                <a:solidFill>
                  <a:srgbClr val="7030A0"/>
                </a:solidFill>
              </a:rPr>
            </a:br>
            <a:r>
              <a:rPr lang="pl-PL" sz="2000" b="1" i="1" dirty="0" smtClean="0">
                <a:solidFill>
                  <a:srgbClr val="7030A0"/>
                </a:solidFill>
              </a:rPr>
              <a:t>i widocznością, również na poziomie </a:t>
            </a:r>
            <a:r>
              <a:rPr lang="pl-PL" sz="2000" b="1" i="1" dirty="0" err="1" smtClean="0">
                <a:solidFill>
                  <a:srgbClr val="7030A0"/>
                </a:solidFill>
              </a:rPr>
              <a:t>grantobiorców</a:t>
            </a:r>
            <a:r>
              <a:rPr lang="pl-PL" sz="2000" b="1" i="1" dirty="0" smtClean="0">
                <a:solidFill>
                  <a:srgbClr val="7030A0"/>
                </a:solidFill>
              </a:rPr>
              <a:t>, były udostępniane na wniosek instytucji i organów unijnych i aby Unii udzielono nieodpłatnej, niewyłącznej i nieodwołalnej licencji na korzystanie z takich materiałów oraz wszelkich wcześniej istniejących praw wynikających z takiej licencji.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7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Wybrane zobowiązania LGD </a:t>
            </a:r>
            <a:br>
              <a:rPr lang="pl-PL" sz="3200" dirty="0"/>
            </a:br>
            <a:r>
              <a:rPr lang="pl-PL" sz="3200" dirty="0"/>
              <a:t>w trakcie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dirty="0" smtClean="0"/>
              <a:t>obowiązki informacyjne LGD są nowością na poziomie umowy ramowej, ponieważ w poprzedniej umowie ich nie było</a:t>
            </a:r>
            <a:endParaRPr lang="pl-PL" sz="24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dirty="0" smtClean="0"/>
              <a:t>dotychczas obowiązki informacyjne nakładane były na LGD dopiero na poziomie umowy o wsparciu na koszty bieżące i aktywizację, czy umowy o wsparciu  na realizację operacji własnej lub projektu grantowego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dirty="0" smtClean="0"/>
              <a:t>nie znamy jeszcze zapisów umowy na zarządzanie LSR oraz umów na wsparcie realizacji operacji własnej lub projektu grantowego (w tym finansowanego z EFRR)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6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Wybrane zobowiązania LGD </a:t>
            </a:r>
            <a:br>
              <a:rPr lang="pl-PL" sz="3200" dirty="0"/>
            </a:br>
            <a:r>
              <a:rPr lang="pl-PL" sz="3200" dirty="0"/>
              <a:t>w trakcie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i="1" dirty="0" smtClean="0">
                <a:solidFill>
                  <a:srgbClr val="7030A0"/>
                </a:solidFill>
              </a:rPr>
              <a:t>§ 6 pkt 8 lit. a – podawanie do publicznej wiadomości , w szczególności poprzez </a:t>
            </a:r>
            <a:r>
              <a:rPr lang="pl-PL" sz="2000" b="1" i="1" u="sng" dirty="0" smtClean="0">
                <a:solidFill>
                  <a:srgbClr val="7030A0"/>
                </a:solidFill>
              </a:rPr>
              <a:t>niezwłoczne</a:t>
            </a:r>
            <a:r>
              <a:rPr lang="pl-PL" sz="2000" b="1" i="1" dirty="0" smtClean="0">
                <a:solidFill>
                  <a:srgbClr val="7030A0"/>
                </a:solidFill>
              </a:rPr>
              <a:t> zamieszczanie na stronie internetowej LGD: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do ostatniego dnia lutego każdego roku informacji o sposobie wykorzystywania środków finansowych w zakresie zarządzania LSR, (…) wskazując co najmniej wysokość wydatków związanych </a:t>
            </a:r>
            <a:r>
              <a:rPr lang="pl-PL" sz="2000" b="1" i="1" u="sng" dirty="0" smtClean="0">
                <a:solidFill>
                  <a:srgbClr val="7030A0"/>
                </a:solidFill>
              </a:rPr>
              <a:t>z wynagrodzeniami dla pracowników</a:t>
            </a:r>
            <a:r>
              <a:rPr lang="pl-PL" sz="2000" b="1" i="1" dirty="0" smtClean="0">
                <a:solidFill>
                  <a:srgbClr val="7030A0"/>
                </a:solidFill>
              </a:rPr>
              <a:t>, prowadzeniem biura, szkoleniami dla pracowników, prowadzoną przez LGD aktywizacją</a:t>
            </a:r>
            <a:endParaRPr lang="pl-PL" sz="2000" b="1" i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dirty="0" smtClean="0"/>
              <a:t>Należy przestrzegać terminu publikacji powyższych danych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dirty="0" smtClean="0"/>
              <a:t>Informacje o wydatkach należy podać dokładnie z brzmieniem zobowiązania tzn. z wyodrębnieniem wydatków na wynagrodzenia od innych wydatków związanych z prowadzeniem biura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umowy ramowej wraz </a:t>
            </a:r>
            <a:r>
              <a:rPr lang="pl-PL" sz="2000" b="1" i="1" u="sng" dirty="0" smtClean="0">
                <a:solidFill>
                  <a:srgbClr val="7030A0"/>
                </a:solidFill>
              </a:rPr>
              <a:t>z obowiązującymi załącznikami </a:t>
            </a:r>
            <a:r>
              <a:rPr lang="pl-PL" sz="2000" b="1" i="1" dirty="0" smtClean="0">
                <a:solidFill>
                  <a:srgbClr val="7030A0"/>
                </a:solidFill>
              </a:rPr>
              <a:t>(aneksy też)</a:t>
            </a:r>
            <a:endParaRPr lang="pl-PL" sz="2000" b="1" i="1" u="sng" dirty="0" smtClean="0">
              <a:solidFill>
                <a:srgbClr val="7030A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statutu LGD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listy członków LGD</a:t>
            </a:r>
            <a:endParaRPr lang="pl-PL" sz="2000" b="1" i="1" dirty="0">
              <a:solidFill>
                <a:srgbClr val="7030A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Wybrane zobowiązania LGD </a:t>
            </a:r>
            <a:br>
              <a:rPr lang="pl-PL" sz="3200" dirty="0"/>
            </a:br>
            <a:r>
              <a:rPr lang="pl-PL" sz="3200" dirty="0"/>
              <a:t>w trakcie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listy członków zarządu lub organu decyzyjnego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regulaminu organu decyzyjnego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harmonogramu naborów wniosków o wsparcie i jego aktualizacji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ogłoszeń o naborze wniosków o wsparcie przyczyniających się do realizacji LSR zgodnie z wymogami ustawy RLKS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dirty="0" smtClean="0"/>
              <a:t>Ogłoszenia o zamiarze realizacji operacji własnych w tym samym miejscu co nabory wniosków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listy operacji spełniających warunki udzielenia wsparcia </a:t>
            </a:r>
            <a:br>
              <a:rPr lang="pl-PL" sz="2000" b="1" i="1" dirty="0" smtClean="0">
                <a:solidFill>
                  <a:srgbClr val="7030A0"/>
                </a:solidFill>
              </a:rPr>
            </a:br>
            <a:r>
              <a:rPr lang="pl-PL" sz="2000" b="1" i="1" dirty="0" smtClean="0">
                <a:solidFill>
                  <a:srgbClr val="7030A0"/>
                </a:solidFill>
              </a:rPr>
              <a:t>na wdrażanie </a:t>
            </a:r>
            <a:r>
              <a:rPr lang="pl-PL" sz="2000" b="1" i="1" dirty="0" smtClean="0">
                <a:solidFill>
                  <a:srgbClr val="7030A0"/>
                </a:solidFill>
              </a:rPr>
              <a:t>oraz </a:t>
            </a:r>
            <a:r>
              <a:rPr lang="pl-PL" sz="2000" b="1" i="1" dirty="0" smtClean="0">
                <a:solidFill>
                  <a:srgbClr val="7030A0"/>
                </a:solidFill>
              </a:rPr>
              <a:t>listy operacji wybranych (…), </a:t>
            </a:r>
            <a:r>
              <a:rPr lang="pl-PL" sz="2000" b="1" i="1" dirty="0" smtClean="0">
                <a:solidFill>
                  <a:srgbClr val="7030A0"/>
                </a:solidFill>
              </a:rPr>
              <a:t>a </a:t>
            </a:r>
            <a:r>
              <a:rPr lang="pl-PL" sz="2000" b="1" i="1" dirty="0" smtClean="0">
                <a:solidFill>
                  <a:srgbClr val="7030A0"/>
                </a:solidFill>
              </a:rPr>
              <a:t>także listy wybranych </a:t>
            </a:r>
            <a:r>
              <a:rPr lang="pl-PL" sz="2000" b="1" i="1" dirty="0" err="1" smtClean="0">
                <a:solidFill>
                  <a:srgbClr val="7030A0"/>
                </a:solidFill>
              </a:rPr>
              <a:t>grantobiorców</a:t>
            </a:r>
            <a:r>
              <a:rPr lang="pl-PL" sz="2000" b="1" i="1" dirty="0" smtClean="0">
                <a:solidFill>
                  <a:srgbClr val="7030A0"/>
                </a:solidFill>
              </a:rPr>
              <a:t> w celu realizacji zadań służących osiągnięciu celu projektu grantowego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protokołów z posiedzeń organu decyzyjnego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solidFill>
                  <a:srgbClr val="7030A0"/>
                </a:solidFill>
              </a:rPr>
              <a:t>harmonogramu realizacji planu komunikacji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dirty="0" smtClean="0"/>
              <a:t>Aktualne procedury i kryteria w jednym miejscu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Wybrane zobowiązania LGD </a:t>
            </a:r>
            <a:br>
              <a:rPr lang="pl-PL" sz="3200" dirty="0"/>
            </a:br>
            <a:r>
              <a:rPr lang="pl-PL" sz="3200" dirty="0"/>
              <a:t>w trakcie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1" i="1" dirty="0" smtClean="0">
                <a:solidFill>
                  <a:srgbClr val="7030A0"/>
                </a:solidFill>
              </a:rPr>
              <a:t>Składanie Zarządowi Województwa harmonogramu realizacji planu komunikacji, w terminie do 30 listopada każdego roku realizacji LSR, na rok następny, a w przypadku pierwszego harmonogramu realizacji planu komunikacji – w terminie 60 dni od zawarcia umowy ramowej </a:t>
            </a:r>
            <a:r>
              <a:rPr lang="pl-PL" sz="2000" b="1" i="1" dirty="0">
                <a:solidFill>
                  <a:srgbClr val="7030A0"/>
                </a:solidFill>
              </a:rPr>
              <a:t>(…) (§ 6 pkt 8 lit. </a:t>
            </a:r>
            <a:r>
              <a:rPr lang="pl-PL" sz="2000" b="1" i="1" dirty="0" smtClean="0">
                <a:solidFill>
                  <a:srgbClr val="7030A0"/>
                </a:solidFill>
              </a:rPr>
              <a:t>b)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i="1" dirty="0" smtClean="0"/>
              <a:t>podobnie jak uprzednio brak wzoru harmonogramu realizacji Planu Komunikacji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i="1" dirty="0" smtClean="0"/>
              <a:t>podstawową zasadą jest to, że powinien on ściśle bazować na Planie Komunikacji stanowiącym załącznik do LSR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i="1" dirty="0" smtClean="0"/>
              <a:t>należy zwrócić szczególną uwagę na przestrzeganie terminowej realizacji wskaźników, ponieważ jest to jeden z warunków braku sankcji finansowych w ramach zarządzania LSR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i="1" dirty="0" smtClean="0"/>
              <a:t>warto zastanowić się nad Planami Komunikacji złożonymi wraz </a:t>
            </a:r>
            <a:br>
              <a:rPr lang="pl-PL" sz="2000" b="1" i="1" dirty="0" smtClean="0"/>
            </a:br>
            <a:r>
              <a:rPr lang="pl-PL" sz="2000" b="1" i="1" dirty="0" smtClean="0"/>
              <a:t>z wnioskami o wybór LSR, czy na pewno są one w pełni możliwe do realizacji, zawierają czytelne zapisy, czy wskaźniki i ich wartości docelowe są racjonalnie określone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Kamienie milowe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Kamienie milowe dotyczą realizacji finansowej LSR a nie wskaźnikowej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Kamienie milowe są osobno określone dla EFRROW i EFRR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I Kamień milowy EFRROW – do 30.06.2026 r. wsparcie udzielone (tj. wg umów) w wysokości 40% kwoty na wdrażanie z EFRROW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II Kamień milowy EFRROW – do 31.12.2027 r. wsparcie udzielone (tj. wg umów) w wysokości 80% kwoty na wdrażanie z EFRROW</a:t>
            </a:r>
          </a:p>
          <a:p>
            <a:pPr marL="0" indent="0" algn="just">
              <a:buNone/>
            </a:pPr>
            <a:endParaRPr lang="pl-PL" sz="2400" b="1" i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0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Zobowiązania LGD na początku realizacji umowy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W terminie </a:t>
            </a:r>
            <a:r>
              <a:rPr lang="pl-PL" b="1" u="sng" dirty="0" smtClean="0"/>
              <a:t>30 dni</a:t>
            </a:r>
            <a:r>
              <a:rPr lang="pl-PL" b="1" dirty="0" smtClean="0"/>
              <a:t> od zawarcia umowy ramowej: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b="1" dirty="0" smtClean="0"/>
              <a:t>Zorganizowanie biura LGD spełniającego określone w umowie ramowej warunki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1800" b="1" i="1" dirty="0" smtClean="0"/>
              <a:t>Należy zaktualizować politykę bezpieczeństwa przetwarzania danych osobowych, jeżeli okres jej obowiązywania był </a:t>
            </a:r>
            <a:r>
              <a:rPr lang="pl-PL" sz="2000" b="1" i="1" dirty="0" smtClean="0"/>
              <a:t> </a:t>
            </a:r>
            <a:r>
              <a:rPr lang="pl-PL" sz="1800" b="1" i="1" dirty="0" smtClean="0"/>
              <a:t>ograniczony czasowo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b="1" dirty="0" smtClean="0"/>
              <a:t>Poinformowanie ZW o miejscu przechowywania dokumentów dotyczących wyboru i realizacji LSR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UWAGA!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000" b="1" i="1" dirty="0" smtClean="0"/>
              <a:t>W przeciwieństwie do zapisów poprzedniej umowy ramowej przekazanie informacji o przechowywaniu dokumentów jest </a:t>
            </a:r>
            <a:r>
              <a:rPr lang="pl-PL" sz="2000" b="1" i="1" u="sng" dirty="0" smtClean="0"/>
              <a:t>obowiązkiem wszystkich LGD</a:t>
            </a:r>
            <a:r>
              <a:rPr lang="pl-PL" sz="2000" b="1" i="1" dirty="0" smtClean="0"/>
              <a:t>, a nie tylko tych, mających biuro poza oficjalną siedzibą wynikającą z KRS.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pl-PL" sz="2400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4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Kamienie milowe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I Kamień milowy EFRR – do 31.12.2026 r. wsparcie </a:t>
            </a:r>
            <a:r>
              <a:rPr lang="pl-PL" sz="2400" b="1" i="1" dirty="0"/>
              <a:t>udzielone (tj. wg umów) </a:t>
            </a:r>
            <a:r>
              <a:rPr lang="pl-PL" sz="2400" b="1" i="1" dirty="0" smtClean="0"/>
              <a:t>– nie została jeszcze określona wartość procentowa kamienia przez ZW do wpisania </a:t>
            </a:r>
            <a:br>
              <a:rPr lang="pl-PL" sz="2400" b="1" i="1" dirty="0" smtClean="0"/>
            </a:br>
            <a:r>
              <a:rPr lang="pl-PL" sz="2400" b="1" i="1" dirty="0" smtClean="0"/>
              <a:t>do umowy ramowej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II Kamień milowy EFRR – do 31.12.2028 r. wsparcie </a:t>
            </a:r>
            <a:r>
              <a:rPr lang="pl-PL" sz="2400" b="1" i="1" dirty="0"/>
              <a:t>udzielone (tj. wg umów) – nie została jeszcze określona wymagana wartość procentowa </a:t>
            </a:r>
            <a:r>
              <a:rPr lang="pl-PL" sz="2400" b="1" i="1" dirty="0" smtClean="0"/>
              <a:t>kamienia przez </a:t>
            </a:r>
            <a:r>
              <a:rPr lang="pl-PL" sz="2400" b="1" i="1" dirty="0"/>
              <a:t>ZW 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i="1" dirty="0" smtClean="0"/>
              <a:t>do </a:t>
            </a:r>
            <a:r>
              <a:rPr lang="pl-PL" sz="2400" b="1" i="1" dirty="0"/>
              <a:t>wpisania do umowy ramowej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O stanie wykonania kamieni milowych ZW informuje LGD w terminie 30 dni od upływu dotyczących ich terminów</a:t>
            </a:r>
            <a:endParaRPr lang="pl-PL" sz="2400" b="1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Więcej w ww. kwestii znajduje się w § 9 umowy ramowej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2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Kwestia uchybień przy realizacji </a:t>
            </a:r>
            <a:br>
              <a:rPr lang="pl-PL" sz="3200" dirty="0" smtClean="0"/>
            </a:br>
            <a:r>
              <a:rPr lang="pl-PL" sz="3200" dirty="0" smtClean="0"/>
              <a:t>zobowiązań przez LGD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Kwestie uchybień przy realizacji zobowiązań </a:t>
            </a:r>
            <a:r>
              <a:rPr lang="pl-PL" sz="2400" b="1" i="1" dirty="0"/>
              <a:t>reguluje 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i="1" dirty="0" smtClean="0"/>
              <a:t>§ 10 i 11 umowy ramowej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Tak jak w poprzedniej umowie ramowej ma miejsce podział uchybień na: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1" i="1" dirty="0" smtClean="0"/>
              <a:t>uchybienia skutkujące od razu stwierdzeniem, że  LGD nie realizuje zobowiązań umownych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1" i="1" dirty="0" smtClean="0"/>
              <a:t>uchybienia skutkujące sformułowaniem jednokrotnego zalecenia dla LGD i wezwaniem do wykonania tego zalecenia, a dopiero w przypadku braku wykonania zalecenia stwierdzeniem, że LGD nie realizuje zobowiązań umownych</a:t>
            </a:r>
          </a:p>
          <a:p>
            <a:pPr marL="0" indent="0" algn="just">
              <a:buNone/>
            </a:pPr>
            <a:endParaRPr lang="pl-PL" sz="2200" b="1" i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6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Kwestia uchybień przy realizacji </a:t>
            </a:r>
            <a:br>
              <a:rPr lang="pl-PL" sz="3200" dirty="0"/>
            </a:br>
            <a:r>
              <a:rPr lang="pl-PL" sz="3200" dirty="0"/>
              <a:t>zobowiązań przez LGD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/>
              <a:t>Brak realizacji zobowiązań wynikających z umowy ramowej skutkuje sankcjami finansowymi wobec LGD określonymi w wytycznej </a:t>
            </a:r>
            <a:r>
              <a:rPr lang="pl-PL" sz="2400" b="1" i="1" dirty="0" err="1"/>
              <a:t>MRiRW</a:t>
            </a:r>
            <a:r>
              <a:rPr lang="pl-PL" sz="2400" b="1" i="1" dirty="0"/>
              <a:t> dotyczącej zarządzania </a:t>
            </a:r>
            <a:r>
              <a:rPr lang="pl-PL" sz="2400" b="1" i="1" dirty="0" smtClean="0"/>
              <a:t>LSR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Do zobowiązań, w przypadku których uchybienie skutkuje od razu stwierdzeniem braku realizacji danego zobowiązania należy m.in.: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dirty="0" smtClean="0"/>
              <a:t>Realizacja planu szkoleń członków rady i pracowników biura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dirty="0" smtClean="0"/>
              <a:t>Zamieszczanie informacji o czasie pracy biura LGD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dirty="0" smtClean="0"/>
              <a:t>Ogłaszanie naborów zgodnie z harmonogramem naborów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dirty="0" smtClean="0"/>
              <a:t>Terminowe przeprowadzanie postępowania w sprawie wyboru operacji</a:t>
            </a:r>
          </a:p>
          <a:p>
            <a:pPr marL="0" indent="0" algn="just">
              <a:buNone/>
            </a:pPr>
            <a:endParaRPr lang="pl-PL" sz="20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Kwestie wymagające wyjaśnienia </a:t>
            </a:r>
            <a:br>
              <a:rPr lang="pl-PL" dirty="0" smtClean="0"/>
            </a:br>
            <a:r>
              <a:rPr lang="pl-PL" dirty="0" smtClean="0"/>
              <a:t>w zakresie realizacji umowy 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i="1" dirty="0" smtClean="0"/>
              <a:t>Informowanie przez ZW LGD o wysokości dostępnych środków finansowych w ramach procedury uzgadniania treści regulaminu naboru wniosków oraz harmonogramu naboru wniosków (§ 7 pkt 4)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i="1" dirty="0" smtClean="0"/>
              <a:t>w harmonogramie naborów wniosków zgodnie z wytycznymi podstawowymi mają znaleźć się orientacyjne kwoty naborów, na czym ma polegać zatem wyliczanie dostępnych środków w tym przypadku?</a:t>
            </a: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8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Postanowienia wytycznych szczegółowych </a:t>
            </a:r>
            <a:r>
              <a:rPr lang="pl-PL" b="1" dirty="0" err="1" smtClean="0">
                <a:solidFill>
                  <a:srgbClr val="C00000"/>
                </a:solidFill>
              </a:rPr>
              <a:t>MRiRW</a:t>
            </a:r>
            <a:r>
              <a:rPr lang="pl-PL" b="1" dirty="0" smtClean="0">
                <a:solidFill>
                  <a:srgbClr val="C00000"/>
                </a:solidFill>
              </a:rPr>
              <a:t> w zakresie Zarządzania LSR</a:t>
            </a:r>
            <a:endParaRPr lang="pl-PL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1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Warunki przyznania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200" b="1" dirty="0" smtClean="0"/>
              <a:t>LGD jest stroną umowy ramowej przewidującej finansowanie wdrażania LSR z EFRROW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200" b="1" dirty="0" smtClean="0"/>
              <a:t>LGD zorganizowała biuro spełniające warunki z umowy ramowej i zatrudnia pracowników w wymaganym wytycznymi łącznym wymiarze: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b="1" dirty="0" smtClean="0"/>
              <a:t>Co najmniej 2 etatów dla obszaru LSR zamieszkałego przez mniej niż 60 tys. mieszkańców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b="1" dirty="0" smtClean="0"/>
              <a:t>Co najmniej 3 etatów dla obszaru LSR od 60 tys. do mniej niż 100 tys. mieszkańców</a:t>
            </a:r>
          </a:p>
          <a:p>
            <a:pPr marL="457200" lvl="0" indent="-457200" algn="just">
              <a:buFont typeface="+mj-lt"/>
              <a:buAutoNum type="arabicPeriod" startAt="3"/>
            </a:pPr>
            <a:r>
              <a:rPr lang="pl-PL" sz="2200" b="1" dirty="0"/>
              <a:t>Przeciętny wymiar zatrudnienia będzie weryfikowany jako średnia </a:t>
            </a:r>
            <a:r>
              <a:rPr lang="pl-PL" sz="2200" b="1" dirty="0" smtClean="0"/>
              <a:t>arytmetyczna liczby </a:t>
            </a:r>
            <a:r>
              <a:rPr lang="pl-PL" sz="2200" b="1" dirty="0"/>
              <a:t>etatów w okresie od dnia zawarcia umowy do dnia złożenia WOP</a:t>
            </a:r>
            <a:endParaRPr lang="pl-PL" sz="2200" b="1" dirty="0" smtClean="0"/>
          </a:p>
          <a:p>
            <a:pPr marL="0" lvl="0" indent="0" algn="ctr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Warunki przyznania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4"/>
            </a:pPr>
            <a:r>
              <a:rPr lang="pl-PL" sz="2200" b="1" dirty="0"/>
              <a:t>Pomoc przyznaje się w wysokości różnicy kwot określonych w umowie </a:t>
            </a:r>
            <a:r>
              <a:rPr lang="pl-PL" sz="2200" b="1" dirty="0" smtClean="0"/>
              <a:t>ramowej w </a:t>
            </a:r>
            <a:r>
              <a:rPr lang="pl-PL" sz="2200" b="1" dirty="0"/>
              <a:t>§ 5 ust. 1 pkt 1 i w § 5 ust. 2 pkt 1.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200" b="1" dirty="0" smtClean="0"/>
              <a:t>Kwota </a:t>
            </a:r>
            <a:r>
              <a:rPr lang="pl-PL" sz="2200" b="1" dirty="0"/>
              <a:t>pomocy w umowie jest określona w </a:t>
            </a:r>
            <a:r>
              <a:rPr lang="pl-PL" sz="2200" b="1" dirty="0" smtClean="0"/>
              <a:t>euro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200" b="1" dirty="0"/>
              <a:t>Pomoc przyznaje się w formie finansowania według stawek ryczałtowych</a:t>
            </a:r>
            <a:r>
              <a:rPr lang="pl-PL" sz="2200" b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200" b="1" dirty="0"/>
              <a:t>Stawkę ryczałtową ustala się jako iloraz kwoty ustalonej zgodnie z </a:t>
            </a:r>
            <a:r>
              <a:rPr lang="pl-PL" sz="2200" b="1" dirty="0" smtClean="0"/>
              <a:t>pkt 4 </a:t>
            </a:r>
            <a:r>
              <a:rPr lang="pl-PL" sz="2200" b="1" dirty="0"/>
              <a:t>(</a:t>
            </a:r>
            <a:r>
              <a:rPr lang="pl-PL" sz="2200" b="1" dirty="0" smtClean="0"/>
              <a:t>środki przewidziane </a:t>
            </a:r>
            <a:r>
              <a:rPr lang="pl-PL" sz="2200" b="1" dirty="0"/>
              <a:t>na komponent Zarzadzanie LSR) oraz kwoty określonej w </a:t>
            </a:r>
            <a:r>
              <a:rPr lang="pl-PL" sz="2200" b="1" dirty="0" smtClean="0"/>
              <a:t>umowie ramowej </a:t>
            </a:r>
            <a:r>
              <a:rPr lang="pl-PL" sz="2200" b="1" dirty="0"/>
              <a:t>w § 5 ust. 2 pkt 1 (środki przewidziane na komponent Wdrażanie LSR</a:t>
            </a:r>
            <a:r>
              <a:rPr lang="pl-PL" sz="2200" b="1" dirty="0" smtClean="0"/>
              <a:t>), zaokrąglony </a:t>
            </a:r>
            <a:r>
              <a:rPr lang="pl-PL" sz="2200" b="1" dirty="0"/>
              <a:t>w górę do pełnych procentów</a:t>
            </a:r>
            <a:r>
              <a:rPr lang="pl-PL" sz="2200" b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200" b="1" u="sng" dirty="0"/>
              <a:t>Nabór rozpoczyna się nie wcześniej niż w terminie 3 miesięcy od dnia wyboru </a:t>
            </a:r>
            <a:r>
              <a:rPr lang="pl-PL" sz="2200" b="1" u="sng" dirty="0" smtClean="0"/>
              <a:t>LSR i </a:t>
            </a:r>
            <a:r>
              <a:rPr lang="pl-PL" sz="2200" b="1" u="sng" dirty="0"/>
              <a:t>kończy się nie wcześniej </a:t>
            </a:r>
            <a:r>
              <a:rPr lang="pl-PL" sz="2200" b="1" u="sng" dirty="0" smtClean="0"/>
              <a:t>niż w </a:t>
            </a:r>
            <a:r>
              <a:rPr lang="pl-PL" sz="2200" b="1" u="sng" dirty="0"/>
              <a:t>terminie pół roku od dnia wyboru LSR</a:t>
            </a:r>
            <a:r>
              <a:rPr lang="pl-PL" sz="2200" b="1" dirty="0"/>
              <a:t>,</a:t>
            </a:r>
            <a:endParaRPr lang="pl-PL" sz="2200" b="1" dirty="0" smtClean="0"/>
          </a:p>
          <a:p>
            <a:pPr marL="457200" lvl="0" indent="-457200" algn="just">
              <a:buFont typeface="+mj-lt"/>
              <a:buAutoNum type="arabicPeriod" startAt="4"/>
            </a:pPr>
            <a:endParaRPr lang="pl-PL" sz="2200" b="1" dirty="0"/>
          </a:p>
          <a:p>
            <a:pPr marL="0" lvl="0" indent="0"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4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Warunki przyznania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9"/>
            </a:pPr>
            <a:r>
              <a:rPr lang="pl-PL" sz="2200" b="1" dirty="0"/>
              <a:t>LGD może w terminie 14 dni od dnia złożenia WOPP wprowadzić zmiany </a:t>
            </a:r>
            <a:r>
              <a:rPr lang="pl-PL" sz="2200" b="1" dirty="0" smtClean="0"/>
              <a:t>we wniosku.</a:t>
            </a:r>
          </a:p>
          <a:p>
            <a:pPr marL="457200" lvl="0" indent="-457200" algn="just">
              <a:buFont typeface="+mj-lt"/>
              <a:buAutoNum type="arabicPeriod" startAt="9"/>
            </a:pPr>
            <a:r>
              <a:rPr lang="pl-PL" sz="2200" b="1" dirty="0"/>
              <a:t>SW rozpatruje WOPP </a:t>
            </a:r>
            <a:r>
              <a:rPr lang="pl-PL" sz="2200" b="1" u="sng" dirty="0"/>
              <a:t>w terminie miesiąca</a:t>
            </a:r>
            <a:r>
              <a:rPr lang="pl-PL" sz="2200" b="1" dirty="0"/>
              <a:t> od dnia jego złożenia i wzywa LGD do podpisania umowy lub informuje o odmowie przyznania pomocy, z tym że pomoc przyznaje się </a:t>
            </a:r>
            <a:r>
              <a:rPr lang="pl-PL" sz="2200" b="1" u="sng" dirty="0"/>
              <a:t>gdy LGD nie może złożyć podania o zmianę umowy ramowej w zakresie rozszerzenia obszaru LSR, (…) </a:t>
            </a:r>
            <a:r>
              <a:rPr lang="pl-PL" sz="2200" b="1" u="sng" dirty="0" smtClean="0"/>
              <a:t>a w </a:t>
            </a:r>
            <a:r>
              <a:rPr lang="pl-PL" sz="2200" b="1" u="sng" dirty="0"/>
              <a:t>przypadku, gdy takie podanie zostało już złożone - po jego rozpatrzeniu</a:t>
            </a:r>
            <a:r>
              <a:rPr lang="pl-PL" sz="2200" b="1" dirty="0"/>
              <a:t>.</a:t>
            </a:r>
          </a:p>
          <a:p>
            <a:pPr marL="0" lvl="0" indent="0"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4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Zobowiązania związane z przyznaną pomocą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400" b="1" dirty="0"/>
              <a:t>LGD jest zobowiązana do zrealizowania lub realizowania zobowiązań </a:t>
            </a:r>
            <a:r>
              <a:rPr lang="pl-PL" sz="2400" b="1" dirty="0" smtClean="0"/>
              <a:t>określonych w </a:t>
            </a:r>
            <a:r>
              <a:rPr lang="pl-PL" sz="2400" b="1" dirty="0"/>
              <a:t>§ 6 umowy ramowej oraz w </a:t>
            </a:r>
            <a:r>
              <a:rPr lang="pl-PL" sz="2400" b="1" dirty="0" smtClean="0"/>
              <a:t>umowie na Zarządzanie LSR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400" b="1" dirty="0" smtClean="0"/>
              <a:t>W wytycznych </a:t>
            </a:r>
            <a:r>
              <a:rPr lang="pl-PL" sz="2400" b="1" u="sng" dirty="0" smtClean="0"/>
              <a:t>w rozdziale V </a:t>
            </a:r>
            <a:r>
              <a:rPr lang="pl-PL" sz="2400" b="1" dirty="0" smtClean="0"/>
              <a:t>wymienione są zobowiązania, które LGD musi w szczególności przestrzegać. Część z nich wynika ze zobowiązań w umowie ramowej, a cześć tylko ze zobowiązań w wytycznych np.: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200" b="1" dirty="0" smtClean="0"/>
              <a:t>ponoszenia kosztów zatrudniania pracowników LGD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200" b="1" dirty="0" smtClean="0"/>
              <a:t>posiadania </a:t>
            </a:r>
            <a:r>
              <a:rPr lang="pl-PL" sz="2200" b="1" dirty="0"/>
              <a:t>tytułu prawnego do </a:t>
            </a:r>
            <a:r>
              <a:rPr lang="pl-PL" sz="2200" b="1" dirty="0" smtClean="0"/>
              <a:t>pomieszczenia</a:t>
            </a:r>
            <a:r>
              <a:rPr lang="pl-PL" sz="2200" b="1" dirty="0"/>
              <a:t>, w którym znajduje się </a:t>
            </a:r>
            <a:r>
              <a:rPr lang="pl-PL" sz="2200" b="1" dirty="0" smtClean="0"/>
              <a:t>biuro LGD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200" b="1" dirty="0"/>
              <a:t>oddelegowania co najmniej dwóch pracowników biura LGD do odbycia </a:t>
            </a:r>
            <a:r>
              <a:rPr lang="pl-PL" sz="2200" b="1" dirty="0" smtClean="0"/>
              <a:t>szkoleń z </a:t>
            </a:r>
            <a:r>
              <a:rPr lang="pl-PL" sz="2200" b="1" dirty="0"/>
              <a:t>obsługi systemu </a:t>
            </a:r>
            <a:r>
              <a:rPr lang="pl-PL" sz="2200" b="1" dirty="0" smtClean="0"/>
              <a:t>IT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2200" b="1" dirty="0"/>
              <a:t>obsługi wniosków w systemie IT przez przeszkolonych przedstawicieli </a:t>
            </a:r>
            <a:r>
              <a:rPr lang="pl-PL" sz="2200" b="1" dirty="0" smtClean="0"/>
              <a:t>LGD zgodnie </a:t>
            </a:r>
            <a:r>
              <a:rPr lang="pl-PL" sz="2200" b="1" dirty="0"/>
              <a:t>z instrukcjami wydanymi przez właściciela systemu – ARiMR</a:t>
            </a:r>
            <a:endParaRPr lang="pl-PL" sz="2200" b="1" dirty="0" smtClean="0"/>
          </a:p>
          <a:p>
            <a:pPr marL="0" indent="0" algn="ctr">
              <a:buNone/>
            </a:pPr>
            <a:endParaRPr lang="pl-PL" sz="20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2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wypłaty pomocy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000" b="1" dirty="0"/>
              <a:t>Pomoc jest wypłacana w</a:t>
            </a:r>
            <a:r>
              <a:rPr lang="pl-PL" sz="2000" b="1" dirty="0" smtClean="0"/>
              <a:t>: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pl-PL" sz="2000" b="1" i="1" dirty="0"/>
              <a:t>4 transzach zaliczki</a:t>
            </a:r>
            <a:r>
              <a:rPr lang="pl-PL" sz="2000" b="1" i="1" dirty="0" smtClean="0"/>
              <a:t>;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pl-PL" sz="2000" b="1" i="1" dirty="0"/>
              <a:t>transzach zależnych od postępu Wdrażania LSR</a:t>
            </a:r>
            <a:r>
              <a:rPr lang="pl-PL" sz="2000" b="1" i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2000" b="1" dirty="0"/>
              <a:t>Transze zaliczki wypłacane są w wysokości</a:t>
            </a:r>
            <a:r>
              <a:rPr lang="pl-PL" sz="2000" b="1" dirty="0" smtClean="0"/>
              <a:t>: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pl-PL" sz="2000" b="1" i="1" dirty="0"/>
              <a:t>20% kwoty przyznanej pomocy (…) przeliczonej z euro na złotówki zgodnie z art. 12 rozporządzenia 2022/127- </a:t>
            </a:r>
            <a:r>
              <a:rPr lang="pl-PL" sz="2000" b="1" i="1" dirty="0" smtClean="0"/>
              <a:t>w przypadku </a:t>
            </a:r>
            <a:r>
              <a:rPr lang="pl-PL" sz="2000" b="1" i="1" dirty="0"/>
              <a:t>pierwszej transzy</a:t>
            </a:r>
            <a:r>
              <a:rPr lang="pl-PL" sz="2000" b="1" i="1" dirty="0" smtClean="0"/>
              <a:t>;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pl-PL" sz="2000" b="1" i="1" dirty="0"/>
              <a:t>po 10% kwoty przyznanej pomocy (…) przeliczonej z euro na złotówki zgodnie z art. 12 rozporządzenia 2022/127 </a:t>
            </a:r>
            <a:r>
              <a:rPr lang="pl-PL" sz="2000" b="1" i="1" dirty="0" smtClean="0"/>
              <a:t>– w przypadku </a:t>
            </a:r>
            <a:r>
              <a:rPr lang="pl-PL" sz="2000" b="1" i="1" dirty="0"/>
              <a:t>drugiej, trzeciej i czwartej transzy</a:t>
            </a:r>
            <a:r>
              <a:rPr lang="pl-PL" sz="2000" b="1" i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3"/>
            </a:pPr>
            <a:r>
              <a:rPr lang="pl-PL" sz="2000" b="1" dirty="0"/>
              <a:t>Transze zależne od postępu Wdrażania LSR wypłacane są w wysokości różnicy pomiędzy skumulowaną kwotą należnej pomocy, a sumą dotychczas wypłaconych transz pomocy innych niż transze zaliczki oraz pomniejszeń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3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Zobowiązania LGD na początku realizacji umowy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124744"/>
            <a:ext cx="764386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W terminie </a:t>
            </a:r>
            <a:r>
              <a:rPr lang="pl-PL" b="1" u="sng" dirty="0" smtClean="0"/>
              <a:t>60 dni</a:t>
            </a:r>
            <a:r>
              <a:rPr lang="pl-PL" b="1" dirty="0" smtClean="0"/>
              <a:t> od zawarcia umowy ramowej: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b="1" dirty="0" smtClean="0"/>
              <a:t>Zmiana LSR w celu dostosowania jej budżetu do zapisów umowy ramowej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b="1" dirty="0" smtClean="0"/>
              <a:t>Przekazanie do zatwierdzenia do ZW: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dirty="0" smtClean="0"/>
              <a:t>Procedur wyboru i oceny operacji w ramach LSR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dirty="0" smtClean="0"/>
              <a:t>Regulaminu organu decyzyjnego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dirty="0" smtClean="0"/>
              <a:t>Procedury ustalania niebudzących wątpliwości interpretacyjnych kryteriów wyboru operacji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dirty="0" smtClean="0"/>
              <a:t>Procedur wyboru i oceny </a:t>
            </a:r>
            <a:r>
              <a:rPr lang="pl-PL" sz="2000" dirty="0" err="1" smtClean="0"/>
              <a:t>grantobiorców</a:t>
            </a:r>
            <a:r>
              <a:rPr lang="pl-PL" sz="2000" dirty="0" smtClean="0"/>
              <a:t> uwzględniających </a:t>
            </a:r>
            <a:r>
              <a:rPr lang="pl-PL" sz="2000" u="sng" dirty="0" smtClean="0"/>
              <a:t>kryteria wyboru </a:t>
            </a:r>
            <a:r>
              <a:rPr lang="pl-PL" sz="2000" u="sng" dirty="0" err="1" smtClean="0"/>
              <a:t>grantobiorców</a:t>
            </a:r>
            <a:r>
              <a:rPr lang="pl-PL" sz="2000" dirty="0" smtClean="0"/>
              <a:t> (…) wraz z </a:t>
            </a:r>
            <a:r>
              <a:rPr lang="pl-PL" sz="2000" u="sng" dirty="0" smtClean="0"/>
              <a:t>procedurą ustalania lub zmiany tych kryteriów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dirty="0" smtClean="0"/>
              <a:t>Planu szkoleń członków organu decyzyjnego i pracowników biura LGD w zakresie niezbędnym do zadań wynikających z ich kompetencji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0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1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wypłaty pomocy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268760"/>
            <a:ext cx="7643866" cy="5256584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 startAt="4"/>
            </a:pPr>
            <a:r>
              <a:rPr lang="pl-PL" sz="2000" b="1" dirty="0"/>
              <a:t>Skumulowaną kwotę należnej pomocy ustala się jako </a:t>
            </a:r>
            <a:r>
              <a:rPr lang="pl-PL" sz="2000" b="1" u="sng" dirty="0"/>
              <a:t>50%</a:t>
            </a:r>
            <a:r>
              <a:rPr lang="pl-PL" sz="2000" b="1" dirty="0"/>
              <a:t> iloczynu stawki ryczałtowej </a:t>
            </a:r>
            <a:r>
              <a:rPr lang="pl-PL" sz="2000" b="1"/>
              <a:t>(…) </a:t>
            </a:r>
            <a:r>
              <a:rPr lang="pl-PL" sz="2000" b="1" smtClean="0"/>
              <a:t>i podstawy </a:t>
            </a:r>
            <a:r>
              <a:rPr lang="pl-PL" sz="2000" b="1" dirty="0"/>
              <a:t>ustalenia kwoty pomocy ustalonej według stanu na dzień złożenia </a:t>
            </a:r>
            <a:r>
              <a:rPr lang="pl-PL" sz="2000" b="1" dirty="0" smtClean="0"/>
              <a:t>WOP zgodnie z następnym pkt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pl-PL" sz="2000" b="1" dirty="0" smtClean="0"/>
              <a:t>Podstawę </a:t>
            </a:r>
            <a:r>
              <a:rPr lang="pl-PL" sz="2000" b="1" dirty="0"/>
              <a:t>ustalenia kwoty pomocy stanowi suma</a:t>
            </a:r>
            <a:r>
              <a:rPr lang="pl-PL" sz="2000" b="1" dirty="0" smtClean="0"/>
              <a:t>: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pl-PL" sz="2000" b="1" dirty="0"/>
              <a:t>pomocy wypłaconej beneficjentom innym niż </a:t>
            </a:r>
            <a:r>
              <a:rPr lang="pl-PL" sz="2000" b="1" dirty="0" err="1" smtClean="0"/>
              <a:t>jsfp</a:t>
            </a:r>
            <a:r>
              <a:rPr lang="pl-PL" sz="2000" b="1" dirty="0" smtClean="0"/>
              <a:t> </a:t>
            </a:r>
            <a:r>
              <a:rPr lang="pl-PL" sz="2000" b="1" dirty="0"/>
              <a:t>w odniesieniu do komponentu Wdrażanie LSR, na realizację operacji objętych </a:t>
            </a:r>
            <a:r>
              <a:rPr lang="pl-PL" sz="2000" b="1" dirty="0" smtClean="0"/>
              <a:t>LSR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pl-PL" sz="2000" b="1" dirty="0"/>
              <a:t>ilorazu pomocy wypłaconej </a:t>
            </a:r>
            <a:r>
              <a:rPr lang="pl-PL" sz="2000" b="1" dirty="0" err="1" smtClean="0"/>
              <a:t>jsfp</a:t>
            </a:r>
            <a:r>
              <a:rPr lang="pl-PL" sz="2000" b="1" dirty="0" smtClean="0"/>
              <a:t> w </a:t>
            </a:r>
            <a:r>
              <a:rPr lang="pl-PL" sz="2000" b="1" dirty="0"/>
              <a:t>odniesieniu do komponentu Wdrażanie LSR, na realizację operacji objętych LSR i liczby 0,75</a:t>
            </a:r>
            <a:r>
              <a:rPr lang="pl-PL" sz="2000" b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6"/>
            </a:pPr>
            <a:r>
              <a:rPr lang="pl-PL" sz="2000" b="1" dirty="0"/>
              <a:t>Pierwsza transza zaliczki wypłacana jest po zawarciu umowy. Kolejne transze wypłacane są co pół roku od wypłaty poprzedniej transzy zaliczki</a:t>
            </a:r>
            <a:r>
              <a:rPr lang="pl-PL" sz="2000" b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6"/>
            </a:pPr>
            <a:r>
              <a:rPr lang="pl-PL" sz="2000" b="1" dirty="0"/>
              <a:t>Transze pomocy zależne od postępu wdrażania LSR wypłacane są po złożeniu WOP</a:t>
            </a:r>
            <a:r>
              <a:rPr lang="pl-PL" sz="2000" b="1" dirty="0" smtClean="0"/>
              <a:t>.</a:t>
            </a:r>
          </a:p>
          <a:p>
            <a:pPr marL="457200" lvl="0" indent="-457200" algn="just">
              <a:buFont typeface="+mj-lt"/>
              <a:buAutoNum type="arabicPeriod" startAt="6"/>
            </a:pPr>
            <a:r>
              <a:rPr lang="pl-PL" sz="2000" b="1" dirty="0"/>
              <a:t>WOP składa się nie częściej niż co 3 miesiące, z tym, że ostatni WOP składa nie później niż do dnia 30 czerwca 2029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2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wypłaty pomocy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268760"/>
            <a:ext cx="7643866" cy="525658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b="1" dirty="0" smtClean="0"/>
              <a:t>Dokładny opis sankcji i korekt w ramach Zarządzania LSR związanych z niezrealizowaniem zobowiązań określonych w umowie ramowej lub umowie na Zarządzanie LSR  znajduje się w rozdziale VI wytycznych podstawowych. </a:t>
            </a:r>
          </a:p>
          <a:p>
            <a:pPr marL="0" lvl="0" indent="0" algn="just">
              <a:buNone/>
            </a:pPr>
            <a:r>
              <a:rPr lang="pl-PL" b="1" dirty="0" smtClean="0"/>
              <a:t>Proszę się z nim zapoznać, aby uniknąć problemów.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6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/>
              <a:t>Dziękujemy</a:t>
            </a:r>
            <a:r>
              <a:rPr lang="pl-PL" dirty="0"/>
              <a:t> </a:t>
            </a:r>
            <a:r>
              <a:rPr lang="pl-PL" b="1" dirty="0"/>
              <a:t>za</a:t>
            </a:r>
            <a:r>
              <a:rPr lang="pl-PL" dirty="0"/>
              <a:t> </a:t>
            </a:r>
            <a:r>
              <a:rPr lang="pl-PL" b="1" dirty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Zobowiązania LGD na początku realizacji umowy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124744"/>
            <a:ext cx="764386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W terminie </a:t>
            </a:r>
            <a:r>
              <a:rPr lang="pl-PL" b="1" u="sng" dirty="0" smtClean="0"/>
              <a:t>60 dni</a:t>
            </a:r>
            <a:r>
              <a:rPr lang="pl-PL" b="1" dirty="0" smtClean="0"/>
              <a:t> od zawarcia umowy ramowej - cd: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Dostarczenie do ZW dokumentów potwierdzających członkostwo wszystkich gmin objętych obszarem LSR, jeżeli dokumenty te nie zostały załączone do wniosku o wybór LSR.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000" b="1" dirty="0" smtClean="0"/>
              <a:t>W przypadku braku uchwały rady gminy należy dostarczyć uchwałę rady powiatu na obszarze którego położona ta gmina, o członkostwie powiatu w LGD.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Ww. dokumenty zostały załączone do wniosku o wybór LSR przez wszystkie LGD.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Zamieszczenie na stronie internetowej LGD pierwszego harmonogramu naborów wniosków o przyznanie pomocy (szczegóły w dalszej części prezentacji)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000" b="1" dirty="0" smtClean="0"/>
              <a:t>Złożenie do ZW pierwszego harmonogramu realizacji planu </a:t>
            </a:r>
            <a:r>
              <a:rPr lang="pl-PL" sz="2000" b="1" dirty="0"/>
              <a:t>komunikacji (szczegóły w dalszej części prezentacji)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0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Zobowiązania LGD na początku realizacji umowy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124744"/>
            <a:ext cx="764386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W terminie </a:t>
            </a:r>
            <a:r>
              <a:rPr lang="pl-PL" b="1" u="sng" dirty="0" smtClean="0"/>
              <a:t>90 dni</a:t>
            </a:r>
            <a:r>
              <a:rPr lang="pl-PL" b="1" dirty="0" smtClean="0"/>
              <a:t> od zawarcia umowy ramowej: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1900" b="1" dirty="0" smtClean="0"/>
              <a:t>LGD może złożyć podanie o zmianę umowy ramowej </a:t>
            </a:r>
            <a:br>
              <a:rPr lang="pl-PL" sz="1900" b="1" dirty="0" smtClean="0"/>
            </a:br>
            <a:r>
              <a:rPr lang="pl-PL" sz="1900" b="1" dirty="0" smtClean="0"/>
              <a:t>w zakresie rozszerzenia obszaru LSR o obszar gminy, która nie jest objęta żadną wybraną LSR, ale była ujęta w strategii, która nie została wybrana w ramach konkursu na wybór LSR;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1900" b="1" dirty="0" smtClean="0"/>
              <a:t>Do ww. podania LGD dołącza zaktualizowaną LSR, uwzględniającą dołączany obszar oraz uchwałę rady przyłączanej gminy </a:t>
            </a:r>
            <a:br>
              <a:rPr lang="pl-PL" sz="1900" b="1" dirty="0" smtClean="0"/>
            </a:br>
            <a:r>
              <a:rPr lang="pl-PL" sz="1900" b="1" dirty="0" smtClean="0"/>
              <a:t>o członkostwie tej gminy w LGD;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1900" b="1" dirty="0" smtClean="0"/>
              <a:t>W przypadku braku uchwały rady gminy LGD dołącza uchwałę rady powiatu na obszarze którego położona jest ta gmina, </a:t>
            </a:r>
            <a:br>
              <a:rPr lang="pl-PL" sz="1900" b="1" dirty="0" smtClean="0"/>
            </a:br>
            <a:r>
              <a:rPr lang="pl-PL" sz="1900" b="1" dirty="0" smtClean="0"/>
              <a:t>o członkostwie tego powiatu w LGD;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1900" b="1" dirty="0" smtClean="0"/>
              <a:t>Podanie o rozszerzenie obszaru ZW rozpatruje w terminie 45 dni od dnia jego otrzymania;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1900" b="1" dirty="0" smtClean="0"/>
              <a:t>Aneks nie może być zawarty w przypadku zidentyfikowania przez ZW, </a:t>
            </a:r>
            <a:br>
              <a:rPr lang="pl-PL" sz="1900" b="1" dirty="0" smtClean="0"/>
            </a:br>
            <a:r>
              <a:rPr lang="pl-PL" sz="1900" b="1" dirty="0" smtClean="0"/>
              <a:t>że gmina wyraziła wolę przyłączenia się także do obszaru innej LSR.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pl-PL" sz="2000" b="1" dirty="0" smtClean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pl-PL" sz="20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9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/>
              <a:t>Weryfikacja przez </a:t>
            </a:r>
            <a:r>
              <a:rPr lang="pl-PL" sz="3300" dirty="0" smtClean="0"/>
              <a:t>ZW złożonych przez LGD dokumentów na początku realizacji umowy</a:t>
            </a:r>
            <a:br>
              <a:rPr lang="pl-PL" sz="3300" dirty="0" smtClean="0"/>
            </a:br>
            <a:endParaRPr lang="pl-PL" sz="33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ZW ma prawo do </a:t>
            </a:r>
            <a:r>
              <a:rPr lang="pl-PL" sz="2400" b="1" dirty="0"/>
              <a:t>zgłoszenia na piśmie lub </a:t>
            </a:r>
            <a:r>
              <a:rPr lang="pl-PL" sz="2400" b="1" dirty="0" smtClean="0"/>
              <a:t>e-mailem uwag do dokumentów złożonych przez LGD;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LGD zobowiązana jest do dokonania ewentualnych poprawek i uzupełnień ww. dokumentów w terminie 14 dni od dnia otrzymania uwag od ZW;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Dokumenty uznaje się za zatwierdzone, jeżeli w ciągu 60 dni od daty ich otrzymania ZW nie zgłosi uwag do tych dokumentów (wyjątkiem jest podanie o rozszerzenie obszaru objętego LSR, które rozpatrywane jest w terminie 45 dni).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8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Spełnienie warunków koniecznych do rozpoczęcia wdrażania LSR</a:t>
            </a:r>
            <a:br>
              <a:rPr lang="pl-PL" sz="3300" dirty="0" smtClean="0"/>
            </a:br>
            <a:endParaRPr lang="pl-PL" sz="33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Do czasu: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l-PL" sz="2400" b="1" dirty="0" smtClean="0"/>
              <a:t>Przekazania do ZW informacji o miejscu przechowywania dokumentów dotyczących wyboru i realizacji LSR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l-PL" sz="2400" b="1" dirty="0" smtClean="0"/>
              <a:t>Zatwierdzenia przez ZW zmiany LSR w zakresie dostosowania budżetu do podpisanej umowy ramowej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l-PL" sz="2400" b="1" dirty="0" smtClean="0"/>
              <a:t>Zatwierdzenia przez ZW procedur i innych dokumentów, do których złożenia zobowiązana jest LGD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l-PL" sz="2400" b="1" dirty="0" smtClean="0"/>
              <a:t>Zatwierdzenia ewentualnego podania LGD </a:t>
            </a:r>
            <a:br>
              <a:rPr lang="pl-PL" sz="2400" b="1" dirty="0" smtClean="0"/>
            </a:br>
            <a:r>
              <a:rPr lang="pl-PL" sz="2400" b="1" dirty="0" smtClean="0"/>
              <a:t>o rozszerzenia obszaru LSR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LGD nie może rozpocząć wdrażania LSR, w tym nie może ogłosić naboru wniosków o wsparcie ani o powierzenie grantów</a:t>
            </a:r>
            <a:endParaRPr lang="pl-PL" sz="24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Wybrane zobowiązania LGD </a:t>
            </a:r>
            <a:br>
              <a:rPr lang="pl-PL" sz="3200" dirty="0" smtClean="0"/>
            </a:br>
            <a:r>
              <a:rPr lang="pl-PL" sz="3200" dirty="0" smtClean="0"/>
              <a:t>w trakcie realizacji LSR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340768"/>
            <a:ext cx="7643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b="1" dirty="0" smtClean="0"/>
              <a:t>Uwagi ogólne: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pl-PL" sz="2400" b="1" dirty="0" smtClean="0"/>
              <a:t>Umowa ramowa przewiduje zobowiązania nowe, niewystępujące w dotychczasowej umowie ramowej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pl-PL" sz="2400" b="1" dirty="0" smtClean="0"/>
              <a:t>Zwrócenie uwagi na zobowiązania problematyczne wymagające szczególnej uwagi LGD i ZW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pl-PL" sz="2400" b="1" dirty="0" smtClean="0"/>
              <a:t>Skorzystanie z dotychczasowych doświadczeń, aby usprawnić proces realizacji umowy ramowej i LSR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pl-PL" sz="2400" b="1" dirty="0" smtClean="0"/>
              <a:t>Stworzenie katalogu problemów wynikających </a:t>
            </a:r>
            <a:br>
              <a:rPr lang="pl-PL" sz="2400" b="1" dirty="0" smtClean="0"/>
            </a:br>
            <a:r>
              <a:rPr lang="pl-PL" sz="2400" b="1" dirty="0" smtClean="0"/>
              <a:t>z zobowiązań umownych, wymagających przemyślenia i rozwiązania w najbliższym czasie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5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15571</TotalTime>
  <Words>2732</Words>
  <Application>Microsoft Office PowerPoint</Application>
  <PresentationFormat>Pokaz na ekranie (4:3)</PresentationFormat>
  <Paragraphs>281</Paragraphs>
  <Slides>42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Leader</vt:lpstr>
      <vt:lpstr>Świętokrzyskie Biuro Rozwoju Regionalnego – Biuro Programów Rozwoju Obszarów Wiejskich </vt:lpstr>
      <vt:lpstr>Prezentacja programu PowerPoint</vt:lpstr>
      <vt:lpstr> Zobowiązania LGD na początku realizacji umowy </vt:lpstr>
      <vt:lpstr> Zobowiązania LGD na początku realizacji umowy </vt:lpstr>
      <vt:lpstr> Zobowiązania LGD na początku realizacji umowy </vt:lpstr>
      <vt:lpstr> Zobowiązania LGD na początku realizacji umowy </vt:lpstr>
      <vt:lpstr> Weryfikacja przez ZW złożonych przez LGD dokumentów na początku realizacji umowy </vt:lpstr>
      <vt:lpstr> Spełnienie warunków koniecznych do rozpoczęcia wdrażania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 </vt:lpstr>
      <vt:lpstr>Wybrane zobowiązania LGD  w trakcie realizacji LSR</vt:lpstr>
      <vt:lpstr>Wybrane zobowiązania LGD  w trakcie realizacji LSR</vt:lpstr>
      <vt:lpstr>Wybrane zobowiązania LGD  w trakcie realizacji LSR</vt:lpstr>
      <vt:lpstr>Wybrane zobowiązania LGD  w trakcie realizacji LSR</vt:lpstr>
      <vt:lpstr>Kamienie milowe</vt:lpstr>
      <vt:lpstr>Kamienie milowe</vt:lpstr>
      <vt:lpstr>Kwestia uchybień przy realizacji  zobowiązań przez LGD</vt:lpstr>
      <vt:lpstr>Kwestia uchybień przy realizacji  zobowiązań przez LGD</vt:lpstr>
      <vt:lpstr>Kwestie wymagające wyjaśnienia  w zakresie realizacji umowy ramowej</vt:lpstr>
      <vt:lpstr>Prezentacja programu PowerPoint</vt:lpstr>
      <vt:lpstr>Warunki przyznania pomocy</vt:lpstr>
      <vt:lpstr>Warunki przyznania pomocy</vt:lpstr>
      <vt:lpstr>Warunki przyznania pomocy</vt:lpstr>
      <vt:lpstr>Zobowiązania związane z przyznaną pomocą</vt:lpstr>
      <vt:lpstr>Warunki wypłaty pomocy</vt:lpstr>
      <vt:lpstr>Warunki wypłaty pomocy</vt:lpstr>
      <vt:lpstr>Warunki wypłaty pomocy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Michał Ślusarczyk</cp:lastModifiedBy>
  <cp:revision>1401</cp:revision>
  <cp:lastPrinted>2019-03-19T10:16:25Z</cp:lastPrinted>
  <dcterms:created xsi:type="dcterms:W3CDTF">2009-06-02T12:46:28Z</dcterms:created>
  <dcterms:modified xsi:type="dcterms:W3CDTF">2023-12-14T10:03:49Z</dcterms:modified>
</cp:coreProperties>
</file>