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530" r:id="rId2"/>
    <p:sldId id="621" r:id="rId3"/>
    <p:sldId id="614" r:id="rId4"/>
    <p:sldId id="628" r:id="rId5"/>
    <p:sldId id="630" r:id="rId6"/>
    <p:sldId id="631" r:id="rId7"/>
    <p:sldId id="632" r:id="rId8"/>
    <p:sldId id="633" r:id="rId9"/>
    <p:sldId id="635" r:id="rId10"/>
    <p:sldId id="647" r:id="rId11"/>
    <p:sldId id="639" r:id="rId12"/>
    <p:sldId id="640" r:id="rId13"/>
    <p:sldId id="641" r:id="rId14"/>
    <p:sldId id="643" r:id="rId15"/>
    <p:sldId id="644" r:id="rId16"/>
    <p:sldId id="645" r:id="rId17"/>
    <p:sldId id="636" r:id="rId18"/>
    <p:sldId id="542" r:id="rId19"/>
    <p:sldId id="637" r:id="rId20"/>
    <p:sldId id="638" r:id="rId21"/>
    <p:sldId id="511" r:id="rId22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B3937"/>
    <a:srgbClr val="000099"/>
    <a:srgbClr val="C0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4" autoAdjust="0"/>
    <p:restoredTop sz="86381" autoAdjust="0"/>
  </p:normalViewPr>
  <p:slideViewPr>
    <p:cSldViewPr>
      <p:cViewPr varScale="1">
        <p:scale>
          <a:sx n="82" d="100"/>
          <a:sy n="82" d="100"/>
        </p:scale>
        <p:origin x="8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877"/>
            <a:ext cx="5438464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EFCB-6C6A-4B8C-8B19-2101C4722830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D74C-6A4F-4A2C-8173-1E260840316A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E26-6D2E-4C4E-9903-CFDD9A28B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C1E-5B61-4B7E-B01B-336649133A87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0046-A155-4927-B72C-01B2004813C7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AAC4-C988-4139-BA49-63CE92B8F485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ECD2-39C7-411E-9183-0800A2E38CA1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6F38-1C97-42B7-AC53-534819A2F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B09-74A7-47EA-821C-9C0C4C0589CC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A79E-810F-4F56-9F1C-80303CE3184C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0D-2B49-444E-B401-C053A8D0F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/>
              <a:pPr>
                <a:defRPr/>
              </a:pPr>
              <a:t>2019-07-02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295" r:id="rId7"/>
    <p:sldLayoutId id="2147485307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4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692697"/>
            <a:ext cx="7912424" cy="331236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Świętokrzyskie Biuro Rozwoju Regionalnego –</a:t>
            </a:r>
            <a:br>
              <a:rPr lang="pl-PL" sz="3200" dirty="0" smtClean="0"/>
            </a:br>
            <a:r>
              <a:rPr lang="pl-PL" sz="3200" dirty="0" smtClean="0"/>
              <a:t>Biuro Programów Rozwoju Obszarów Wiejskich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2411759" y="5229200"/>
            <a:ext cx="6552853" cy="13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4005064"/>
            <a:ext cx="3672408" cy="240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212347"/>
            <a:ext cx="7858180" cy="55235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Drugi kamień milowy – propozycje</a:t>
            </a:r>
            <a:endParaRPr lang="pl-PL" sz="24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01" y="1289786"/>
            <a:ext cx="76787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1285801" y="1124744"/>
            <a:ext cx="76787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600" b="0" dirty="0" smtClean="0">
              <a:solidFill>
                <a:prstClr val="black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100" b="0" dirty="0" smtClean="0">
                <a:solidFill>
                  <a:prstClr val="black"/>
                </a:solidFill>
              </a:rPr>
              <a:t>Modyfikacja kryteriów punktowych w taki sposób, aby dodatkowe punkty otrzymywali wnioskodawcy, którzy zadeklarują krótszy okres realizacji projektu;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l-PL" sz="2100" b="0" dirty="0" smtClean="0">
              <a:solidFill>
                <a:prstClr val="black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100" b="0" dirty="0" smtClean="0">
                <a:solidFill>
                  <a:prstClr val="black"/>
                </a:solidFill>
              </a:rPr>
              <a:t>Praca z Wnioskodawcami na każdym etapie realizacji operacji, </a:t>
            </a:r>
            <a:br>
              <a:rPr lang="pl-PL" sz="2100" b="0" dirty="0" smtClean="0">
                <a:solidFill>
                  <a:prstClr val="black"/>
                </a:solidFill>
              </a:rPr>
            </a:br>
            <a:r>
              <a:rPr lang="pl-PL" sz="2100" b="0" dirty="0" smtClean="0">
                <a:solidFill>
                  <a:prstClr val="black"/>
                </a:solidFill>
              </a:rPr>
              <a:t>aby zminimalizować ilość niezbędnych uzupełnień;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l-PL" sz="2100" b="0" dirty="0" smtClean="0">
              <a:solidFill>
                <a:prstClr val="black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100" b="0" dirty="0" smtClean="0">
                <a:solidFill>
                  <a:prstClr val="black"/>
                </a:solidFill>
              </a:rPr>
              <a:t>Monitorowanie Wnioskodawców w zakresie terminowej realizacji operacji </a:t>
            </a:r>
            <a:endParaRPr lang="pl-PL" sz="2100" b="0" dirty="0">
              <a:solidFill>
                <a:prstClr val="black"/>
              </a:solidFill>
            </a:endParaRPr>
          </a:p>
          <a:p>
            <a:pPr marL="355600" indent="0" algn="just">
              <a:buFontTx/>
              <a:buNone/>
            </a:pPr>
            <a:r>
              <a:rPr lang="pl-PL" sz="2100" b="0" dirty="0" smtClean="0">
                <a:solidFill>
                  <a:prstClr val="black"/>
                </a:solidFill>
              </a:rPr>
              <a:t>– Uwaga na przedłużanie terminów realizacji operacji </a:t>
            </a:r>
            <a:br>
              <a:rPr lang="pl-PL" sz="2100" b="0" dirty="0" smtClean="0">
                <a:solidFill>
                  <a:prstClr val="black"/>
                </a:solidFill>
              </a:rPr>
            </a:br>
            <a:r>
              <a:rPr lang="pl-PL" sz="2100" b="0" dirty="0" smtClean="0">
                <a:solidFill>
                  <a:prstClr val="black"/>
                </a:solidFill>
              </a:rPr>
              <a:t>i ewentualne rozwiązywanie umów</a:t>
            </a:r>
          </a:p>
          <a:p>
            <a:pPr marL="0" indent="0">
              <a:buFontTx/>
              <a:buNone/>
            </a:pPr>
            <a:endParaRPr lang="pl-PL" sz="1600" b="0" dirty="0">
              <a:solidFill>
                <a:prstClr val="black"/>
              </a:solidFill>
            </a:endParaRPr>
          </a:p>
          <a:p>
            <a:endParaRPr lang="pl-PL" sz="1600" b="0" dirty="0" smtClean="0">
              <a:solidFill>
                <a:prstClr val="black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 smtClean="0">
              <a:solidFill>
                <a:prstClr val="black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>
              <a:solidFill>
                <a:prstClr val="black"/>
              </a:solidFill>
            </a:endParaRPr>
          </a:p>
          <a:p>
            <a:endParaRPr lang="pl-PL" sz="1600" b="0" dirty="0" smtClean="0">
              <a:solidFill>
                <a:prstClr val="black"/>
              </a:solidFill>
            </a:endParaRPr>
          </a:p>
          <a:p>
            <a:endParaRPr lang="pl-PL" sz="1800" b="0" dirty="0" smtClean="0">
              <a:solidFill>
                <a:prstClr val="black"/>
              </a:solidFill>
            </a:endParaRPr>
          </a:p>
          <a:p>
            <a:pPr marL="0" indent="0" algn="just">
              <a:buFontTx/>
              <a:buNone/>
            </a:pPr>
            <a:endParaRPr lang="pl-PL" sz="1800" b="0" dirty="0" smtClean="0">
              <a:solidFill>
                <a:prstClr val="black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 smtClean="0">
              <a:solidFill>
                <a:prstClr val="black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l-PL" sz="2600" b="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l-PL" sz="3100" b="0" dirty="0">
              <a:solidFill>
                <a:prstClr val="black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l-PL" sz="2900" b="0" dirty="0">
              <a:solidFill>
                <a:prstClr val="black"/>
              </a:solidFill>
            </a:endParaRPr>
          </a:p>
          <a:p>
            <a:pPr marL="0" indent="0" algn="just">
              <a:buFontTx/>
              <a:buNone/>
            </a:pPr>
            <a:endParaRPr lang="pl-PL" sz="2900" b="0" dirty="0" smtClean="0">
              <a:solidFill>
                <a:prstClr val="black"/>
              </a:solidFill>
            </a:endParaRPr>
          </a:p>
          <a:p>
            <a:pPr marL="0" indent="0" algn="just">
              <a:buFontTx/>
              <a:buNone/>
            </a:pPr>
            <a:endParaRPr lang="pl-PL" sz="1800" b="0" dirty="0" smtClean="0">
              <a:solidFill>
                <a:prstClr val="black"/>
              </a:solidFill>
            </a:endParaRPr>
          </a:p>
          <a:p>
            <a:pPr marL="0" indent="0" algn="just">
              <a:buFontTx/>
              <a:buNone/>
            </a:pPr>
            <a:endParaRPr lang="pl-PL" sz="18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7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692696"/>
            <a:ext cx="7912424" cy="5400599"/>
          </a:xfrm>
        </p:spPr>
        <p:txBody>
          <a:bodyPr>
            <a:normAutofit/>
          </a:bodyPr>
          <a:lstStyle/>
          <a:p>
            <a:r>
              <a:rPr lang="pl-PL" dirty="0" smtClean="0"/>
              <a:t>Ocena efektywności realizacji LSR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2411759" y="5229200"/>
            <a:ext cx="6552853" cy="13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</p:spTree>
    <p:extLst>
      <p:ext uri="{BB962C8B-B14F-4D97-AF65-F5344CB8AC3E}">
        <p14:creationId xmlns:p14="http://schemas.microsoft.com/office/powerpoint/2010/main" val="6410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692696"/>
            <a:ext cx="7912424" cy="5400599"/>
          </a:xfrm>
        </p:spPr>
        <p:txBody>
          <a:bodyPr anchor="t">
            <a:normAutofit/>
          </a:bodyPr>
          <a:lstStyle/>
          <a:p>
            <a:pPr algn="just"/>
            <a:r>
              <a:rPr lang="pl-PL" sz="2000" dirty="0">
                <a:solidFill>
                  <a:schemeClr val="tx1"/>
                </a:solidFill>
              </a:rPr>
              <a:t>Zgodnie z § 5 pkt 17 umowy o warunkach i sposobie realizacji strategii</a:t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>rozwoju lokalnego kierowanego przez społeczność (umowa ramowa</a:t>
            </a:r>
            <a:r>
              <a:rPr lang="pl-PL" sz="2000" dirty="0" smtClean="0">
                <a:solidFill>
                  <a:schemeClr val="tx1"/>
                </a:solidFill>
              </a:rPr>
              <a:t>)</a:t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>
                <a:solidFill>
                  <a:schemeClr val="tx1"/>
                </a:solidFill>
              </a:rPr>
              <a:t/>
            </a:r>
            <a:br>
              <a:rPr lang="pl-PL" sz="2000" dirty="0">
                <a:solidFill>
                  <a:schemeClr val="tx1"/>
                </a:solidFill>
              </a:rPr>
            </a:br>
            <a:r>
              <a:rPr lang="pl-PL" sz="2400" dirty="0"/>
              <a:t>LGD zobowiązuje się do poddania ocenie efektywności realizacji </a:t>
            </a:r>
            <a:r>
              <a:rPr lang="pl-PL" sz="2400" dirty="0" smtClean="0"/>
              <a:t>LSR w </a:t>
            </a:r>
            <a:r>
              <a:rPr lang="pl-PL" sz="2400" dirty="0"/>
              <a:t>terminie wyznaczonym przez Zarząd </a:t>
            </a:r>
            <a:r>
              <a:rPr lang="pl-PL" sz="2400" dirty="0" smtClean="0"/>
              <a:t>Województwa</a:t>
            </a:r>
            <a:r>
              <a:rPr lang="pl-PL" sz="2000" dirty="0" smtClean="0">
                <a:solidFill>
                  <a:schemeClr val="tx1"/>
                </a:solidFill>
              </a:rPr>
              <a:t> oraz w </a:t>
            </a:r>
            <a:r>
              <a:rPr lang="pl-PL" sz="2000" dirty="0">
                <a:solidFill>
                  <a:schemeClr val="tx1"/>
                </a:solidFill>
              </a:rPr>
              <a:t>przypadku uzyskania negatywnego wyniku tej oceny </a:t>
            </a:r>
            <a:r>
              <a:rPr lang="pl-PL" sz="2000" dirty="0" smtClean="0">
                <a:solidFill>
                  <a:schemeClr val="tx1"/>
                </a:solidFill>
              </a:rPr>
              <a:t>zrealizowania programu </a:t>
            </a:r>
            <a:r>
              <a:rPr lang="pl-PL" sz="2000" dirty="0">
                <a:solidFill>
                  <a:schemeClr val="tx1"/>
                </a:solidFill>
              </a:rPr>
              <a:t>naprawczego opracowanego przez LGD 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i </a:t>
            </a:r>
            <a:r>
              <a:rPr lang="pl-PL" sz="2000" dirty="0">
                <a:solidFill>
                  <a:schemeClr val="tx1"/>
                </a:solidFill>
              </a:rPr>
              <a:t>zatwierdzonego </a:t>
            </a:r>
            <a:r>
              <a:rPr lang="pl-PL" sz="2000" dirty="0" smtClean="0">
                <a:solidFill>
                  <a:schemeClr val="tx1"/>
                </a:solidFill>
              </a:rPr>
              <a:t>przez Zarząd </a:t>
            </a:r>
            <a:r>
              <a:rPr lang="pl-PL" sz="2000" dirty="0">
                <a:solidFill>
                  <a:schemeClr val="tx1"/>
                </a:solidFill>
              </a:rPr>
              <a:t>Województwa w terminie wskazanym </a:t>
            </a:r>
            <a:r>
              <a:rPr lang="pl-PL" sz="2000" dirty="0" smtClean="0">
                <a:solidFill>
                  <a:schemeClr val="tx1"/>
                </a:solidFill>
              </a:rPr>
              <a:t/>
            </a:r>
            <a:br>
              <a:rPr lang="pl-PL" sz="2000" dirty="0" smtClean="0">
                <a:solidFill>
                  <a:schemeClr val="tx1"/>
                </a:solidFill>
              </a:rPr>
            </a:br>
            <a:r>
              <a:rPr lang="pl-PL" sz="2000" dirty="0" smtClean="0">
                <a:solidFill>
                  <a:schemeClr val="tx1"/>
                </a:solidFill>
              </a:rPr>
              <a:t>w </a:t>
            </a:r>
            <a:r>
              <a:rPr lang="pl-PL" sz="2000" dirty="0">
                <a:solidFill>
                  <a:schemeClr val="tx1"/>
                </a:solidFill>
              </a:rPr>
              <a:t>tym programie</a:t>
            </a:r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2411759" y="5229200"/>
            <a:ext cx="6552853" cy="13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</p:spTree>
    <p:extLst>
      <p:ext uri="{BB962C8B-B14F-4D97-AF65-F5344CB8AC3E}">
        <p14:creationId xmlns:p14="http://schemas.microsoft.com/office/powerpoint/2010/main" val="20085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>
          <a:xfrm>
            <a:off x="1249498" y="188640"/>
            <a:ext cx="7678636" cy="6552728"/>
          </a:xfr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2000" b="1" dirty="0" smtClean="0">
                <a:solidFill>
                  <a:srgbClr val="C00000"/>
                </a:solidFill>
              </a:rPr>
              <a:t>Ministerstwo Rolnictwa i Rozwoju Wsi wystąpiło </a:t>
            </a:r>
            <a:r>
              <a:rPr lang="pl-PL" sz="2000" b="1" dirty="0">
                <a:solidFill>
                  <a:srgbClr val="C00000"/>
                </a:solidFill>
              </a:rPr>
              <a:t>do samorządów województw z </a:t>
            </a:r>
            <a:r>
              <a:rPr lang="pl-PL" sz="2000" b="1" dirty="0" smtClean="0">
                <a:solidFill>
                  <a:srgbClr val="C00000"/>
                </a:solidFill>
              </a:rPr>
              <a:t>prośbą o </a:t>
            </a:r>
            <a:r>
              <a:rPr lang="pl-PL" sz="2000" b="1" dirty="0">
                <a:solidFill>
                  <a:srgbClr val="C00000"/>
                </a:solidFill>
              </a:rPr>
              <a:t>przeprowadzenie takiej oceny do 15 października br. </a:t>
            </a:r>
            <a:r>
              <a:rPr lang="pl-PL" sz="2000" b="1" dirty="0" smtClean="0">
                <a:solidFill>
                  <a:srgbClr val="C00000"/>
                </a:solidFill>
              </a:rPr>
              <a:t>Elementy oceny: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000" dirty="0"/>
              <a:t>odsetek wniosków o przyznanie pomocy, w odniesieniu do </a:t>
            </a:r>
            <a:r>
              <a:rPr lang="pl-PL" sz="2000" dirty="0" smtClean="0"/>
              <a:t>których samorząd </a:t>
            </a:r>
            <a:r>
              <a:rPr lang="pl-PL" sz="2000" dirty="0"/>
              <a:t>województwa odmówił przyznania pomocy/pozostawił </a:t>
            </a:r>
            <a:r>
              <a:rPr lang="pl-PL" sz="2000" dirty="0" smtClean="0"/>
              <a:t>bez rozpatrzenia </a:t>
            </a:r>
            <a:r>
              <a:rPr lang="pl-PL" sz="2000" dirty="0"/>
              <a:t>w związku z art. 23 ust. 5 ustawy RLKS, w stosunku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do wniosków </a:t>
            </a:r>
            <a:r>
              <a:rPr lang="pl-PL" sz="2000" dirty="0"/>
              <a:t>o przyznanie pomocy podlegających rozpatrzeniu </a:t>
            </a:r>
            <a:r>
              <a:rPr lang="pl-PL" sz="2000" dirty="0" smtClean="0"/>
              <a:t>przez samorząd województwa,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pl-PL" sz="2000" dirty="0"/>
              <a:t>odsetek wniosków o przyznanie pomocy, w odniesieniu do których </a:t>
            </a:r>
            <a:r>
              <a:rPr lang="pl-PL" sz="2000" dirty="0" smtClean="0"/>
              <a:t>LGD świadczyła </a:t>
            </a:r>
            <a:r>
              <a:rPr lang="pl-PL" sz="2000" dirty="0"/>
              <a:t>doradztwo, i jednocześnie na które samorząd </a:t>
            </a:r>
            <a:r>
              <a:rPr lang="pl-PL" sz="2000" dirty="0" smtClean="0"/>
              <a:t>województwa odmówił </a:t>
            </a:r>
            <a:r>
              <a:rPr lang="pl-PL" sz="2000" dirty="0"/>
              <a:t>przyznania pomocy/pozostawił bez rozpatrzenia w związku z </a:t>
            </a:r>
            <a:r>
              <a:rPr lang="pl-PL" sz="2000" dirty="0" smtClean="0"/>
              <a:t>art. 23 </a:t>
            </a:r>
            <a:r>
              <a:rPr lang="pl-PL" sz="2000" dirty="0"/>
              <a:t>ust. 5 ustawy RLKS, w stosunku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do </a:t>
            </a:r>
            <a:r>
              <a:rPr lang="pl-PL" sz="2000" dirty="0"/>
              <a:t>wniosków o przyznanie </a:t>
            </a:r>
            <a:r>
              <a:rPr lang="pl-PL" sz="2000" dirty="0" smtClean="0"/>
              <a:t>pomocy, dla </a:t>
            </a:r>
            <a:r>
              <a:rPr lang="pl-PL" sz="2000" dirty="0"/>
              <a:t>których LGD świadczyła doradztwo i jednocześnie </a:t>
            </a:r>
            <a:r>
              <a:rPr lang="pl-PL" sz="2000" dirty="0" smtClean="0"/>
              <a:t>podlegających rozpatrzeniu </a:t>
            </a:r>
            <a:r>
              <a:rPr lang="pl-PL" sz="2000" dirty="0"/>
              <a:t>przez samorząd </a:t>
            </a:r>
            <a:r>
              <a:rPr lang="pl-PL" sz="2000" dirty="0" smtClean="0"/>
              <a:t>województwa,</a:t>
            </a:r>
            <a:endParaRPr lang="pl-PL" sz="2000" dirty="0"/>
          </a:p>
          <a:p>
            <a:pPr marL="457200" indent="-457200" algn="just">
              <a:buFont typeface="+mj-lt"/>
              <a:buAutoNum type="arabicParenR"/>
            </a:pPr>
            <a:r>
              <a:rPr lang="pl-PL" sz="2000" dirty="0"/>
              <a:t>odsetek wniosków o przyznanie pomocy, w odniesieniu do </a:t>
            </a:r>
            <a:r>
              <a:rPr lang="pl-PL" sz="2000" dirty="0" smtClean="0"/>
              <a:t>których samorząd </a:t>
            </a:r>
            <a:r>
              <a:rPr lang="pl-PL" sz="2000" dirty="0"/>
              <a:t>województwa odmówił przyznania pomocy ze względu </a:t>
            </a:r>
            <a:r>
              <a:rPr lang="pl-PL" sz="2000" dirty="0" smtClean="0"/>
              <a:t>na niespełnienie </a:t>
            </a:r>
            <a:r>
              <a:rPr lang="pl-PL" sz="2000" dirty="0"/>
              <a:t>warunków udzielenia wsparcia (bez wzywania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do usunięcia braków </a:t>
            </a:r>
            <a:r>
              <a:rPr lang="pl-PL" sz="2000" dirty="0"/>
              <a:t>lub poprawienia oczywistych omyłek),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stosunku do </a:t>
            </a:r>
            <a:r>
              <a:rPr lang="pl-PL" sz="2000" dirty="0" smtClean="0"/>
              <a:t>wniosków o </a:t>
            </a:r>
            <a:r>
              <a:rPr lang="pl-PL" sz="2000" dirty="0"/>
              <a:t>przyznanie pomocy podlegających rozpatrzeniu przez </a:t>
            </a:r>
            <a:r>
              <a:rPr lang="pl-PL" sz="2000" dirty="0" smtClean="0"/>
              <a:t>samorząd województwa,</a:t>
            </a:r>
          </a:p>
        </p:txBody>
      </p:sp>
    </p:spTree>
    <p:extLst>
      <p:ext uri="{BB962C8B-B14F-4D97-AF65-F5344CB8AC3E}">
        <p14:creationId xmlns:p14="http://schemas.microsoft.com/office/powerpoint/2010/main" val="22475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>
          <a:xfrm>
            <a:off x="1249498" y="548680"/>
            <a:ext cx="7678636" cy="6192688"/>
          </a:xfr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arenR" startAt="4"/>
            </a:pPr>
            <a:r>
              <a:rPr lang="pl-PL" sz="2000" dirty="0"/>
              <a:t>odsetek wniosków o przyznanie pomocy, w odniesieniu do których samorząd województwa wezwał wnioskodawcę do usunięcia braków lub poprawienia oczywistych omyłek, w stosunku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do </a:t>
            </a:r>
            <a:r>
              <a:rPr lang="pl-PL" sz="2000" dirty="0"/>
              <a:t>wniosków o przyznanie pomocy podlegających rozpatrzeniu przez samorząd województwa (dotyczy wniosków, w stosunku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do </a:t>
            </a:r>
            <a:r>
              <a:rPr lang="pl-PL" sz="2000" dirty="0"/>
              <a:t>których możliwe było uzyskanie wyjaśnień lub dokumentów niezbędnych do oceny zgodności operacji z LSR, wyboru operacji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lub </a:t>
            </a:r>
            <a:r>
              <a:rPr lang="pl-PL" sz="2000" dirty="0"/>
              <a:t>ustalenia kwoty wsparcia –kompetencja LGD wynikająca z art. 21 ust. 1a ustawy RLKS</a:t>
            </a:r>
            <a:r>
              <a:rPr lang="pl-PL" sz="2000" dirty="0" smtClean="0"/>
              <a:t>),</a:t>
            </a:r>
          </a:p>
          <a:p>
            <a:pPr marL="457200" indent="-457200" algn="just">
              <a:buFont typeface="+mj-lt"/>
              <a:buAutoNum type="arabicParenR" startAt="4"/>
            </a:pPr>
            <a:r>
              <a:rPr lang="pl-PL" sz="2000" dirty="0" smtClean="0"/>
              <a:t>odsetek wniosków o przyznanie pomocy podlegających rozpatrzeniu przez samorząd województwa, niezgodnych z PROW 2014 -2020, </a:t>
            </a:r>
            <a:br>
              <a:rPr lang="pl-PL" sz="2000" dirty="0" smtClean="0"/>
            </a:br>
            <a:r>
              <a:rPr lang="pl-PL" sz="2000" dirty="0" smtClean="0"/>
              <a:t>w stosunku do wniosków o przyznanie pomocy podlegających rozpatrzeniu przez samorząd województwa,</a:t>
            </a:r>
          </a:p>
          <a:p>
            <a:pPr marL="457200" indent="-457200" algn="just">
              <a:buFont typeface="+mj-lt"/>
              <a:buAutoNum type="arabicParenR" startAt="4"/>
            </a:pPr>
            <a:r>
              <a:rPr lang="pl-PL" sz="2000" dirty="0" smtClean="0"/>
              <a:t>odsetek protestów wnioskodawców uwzględnionych przez Zarząd Województwa oraz uwzględnionych skarg, których stroną jest LGD </a:t>
            </a:r>
            <a:br>
              <a:rPr lang="pl-PL" sz="2000" dirty="0" smtClean="0"/>
            </a:br>
            <a:r>
              <a:rPr lang="pl-PL" sz="2000" dirty="0" smtClean="0"/>
              <a:t>w liczbie wniesionych protestów. </a:t>
            </a:r>
          </a:p>
          <a:p>
            <a:pPr marL="457200" indent="-457200" algn="just">
              <a:buFont typeface="+mj-lt"/>
              <a:buAutoNum type="arabicParenR" startAt="4"/>
            </a:pPr>
            <a:endParaRPr lang="pl-PL" sz="2000" dirty="0" smtClean="0"/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802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>
          <a:xfrm>
            <a:off x="1249498" y="548680"/>
            <a:ext cx="7678636" cy="6192688"/>
          </a:xfr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2400" dirty="0" smtClean="0"/>
              <a:t>Ministerstwo zarekomendowało rozwiązanie, aby w </a:t>
            </a:r>
            <a:r>
              <a:rPr lang="pl-PL" sz="2400" dirty="0"/>
              <a:t>zakresie wartości powyższych elementów (wskaźników), przy </a:t>
            </a:r>
            <a:r>
              <a:rPr lang="pl-PL" sz="2400" dirty="0" smtClean="0"/>
              <a:t>których konieczne będzie przyjęcie </a:t>
            </a:r>
            <a:r>
              <a:rPr lang="pl-PL" sz="2400" dirty="0"/>
              <a:t>programów naprawczych, </a:t>
            </a:r>
            <a:r>
              <a:rPr lang="pl-PL" sz="2400" dirty="0" smtClean="0"/>
              <a:t>samorząd województwa zestawił poziom </a:t>
            </a:r>
            <a:r>
              <a:rPr lang="pl-PL" sz="2400" dirty="0"/>
              <a:t>osiągniętych wskaźników w skali </a:t>
            </a:r>
            <a:r>
              <a:rPr lang="pl-PL" sz="2400" dirty="0" smtClean="0"/>
              <a:t>województwa i samodzielnie dokonał porównania efektywności </a:t>
            </a:r>
            <a:r>
              <a:rPr lang="pl-PL" sz="2400" dirty="0"/>
              <a:t>wdrażania danej LSR na tle innych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województwie i na </a:t>
            </a:r>
            <a:r>
              <a:rPr lang="pl-PL" sz="2400" dirty="0" smtClean="0"/>
              <a:t>tej podstawie ewentualnie zobowiązał </a:t>
            </a:r>
            <a:r>
              <a:rPr lang="pl-PL" sz="2400" dirty="0"/>
              <a:t>LGD </a:t>
            </a:r>
            <a:r>
              <a:rPr lang="pl-PL" sz="2400" dirty="0" smtClean="0"/>
              <a:t>do </a:t>
            </a:r>
            <a:r>
              <a:rPr lang="pl-PL" sz="2400" dirty="0"/>
              <a:t>opracowania </a:t>
            </a:r>
            <a:r>
              <a:rPr lang="pl-PL" sz="2400" dirty="0" smtClean="0"/>
              <a:t>programu naprawczego</a:t>
            </a:r>
            <a:r>
              <a:rPr lang="pl-PL" sz="2400" dirty="0"/>
              <a:t>.</a:t>
            </a:r>
            <a:endParaRPr lang="pl-PL" sz="2400" dirty="0" smtClean="0"/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pl-PL" sz="2400" dirty="0">
                <a:solidFill>
                  <a:srgbClr val="C00000"/>
                </a:solidFill>
              </a:rPr>
              <a:t>Jednocześnie </a:t>
            </a:r>
            <a:r>
              <a:rPr lang="pl-PL" sz="2400" dirty="0" err="1" smtClean="0">
                <a:solidFill>
                  <a:srgbClr val="C00000"/>
                </a:solidFill>
              </a:rPr>
              <a:t>MRiRW</a:t>
            </a:r>
            <a:r>
              <a:rPr lang="pl-PL" sz="2400" dirty="0" smtClean="0">
                <a:solidFill>
                  <a:srgbClr val="C00000"/>
                </a:solidFill>
              </a:rPr>
              <a:t> </a:t>
            </a:r>
            <a:r>
              <a:rPr lang="pl-PL" sz="2400" dirty="0">
                <a:solidFill>
                  <a:srgbClr val="C00000"/>
                </a:solidFill>
              </a:rPr>
              <a:t>stoi na stanowisku, iż ocena </a:t>
            </a:r>
            <a:r>
              <a:rPr lang="pl-PL" sz="2400" dirty="0" smtClean="0">
                <a:solidFill>
                  <a:srgbClr val="C00000"/>
                </a:solidFill>
              </a:rPr>
              <a:t>efektywności realizacji </a:t>
            </a:r>
            <a:r>
              <a:rPr lang="pl-PL" sz="2400" dirty="0">
                <a:solidFill>
                  <a:srgbClr val="C00000"/>
                </a:solidFill>
              </a:rPr>
              <a:t>LSR przede wszystkim powinna dotyczyć analizy stanu </a:t>
            </a:r>
            <a:r>
              <a:rPr lang="pl-PL" sz="2400" dirty="0" smtClean="0">
                <a:solidFill>
                  <a:srgbClr val="C00000"/>
                </a:solidFill>
              </a:rPr>
              <a:t>oraz sposobu </a:t>
            </a:r>
            <a:r>
              <a:rPr lang="pl-PL" sz="2400" dirty="0">
                <a:solidFill>
                  <a:srgbClr val="C00000"/>
                </a:solidFill>
              </a:rPr>
              <a:t>wdrażania danej LSR, </a:t>
            </a:r>
            <a:r>
              <a:rPr lang="pl-PL" sz="2400" dirty="0" smtClean="0">
                <a:solidFill>
                  <a:srgbClr val="C00000"/>
                </a:solidFill>
              </a:rPr>
              <a:t/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a </a:t>
            </a:r>
            <a:r>
              <a:rPr lang="pl-PL" sz="2400" dirty="0">
                <a:solidFill>
                  <a:srgbClr val="C00000"/>
                </a:solidFill>
              </a:rPr>
              <a:t>także posłużyć do </a:t>
            </a:r>
            <a:r>
              <a:rPr lang="pl-PL" sz="2400" dirty="0" smtClean="0">
                <a:solidFill>
                  <a:srgbClr val="C00000"/>
                </a:solidFill>
              </a:rPr>
              <a:t>identyfikacji ewentualnych </a:t>
            </a:r>
            <a:r>
              <a:rPr lang="pl-PL" sz="2400" dirty="0">
                <a:solidFill>
                  <a:srgbClr val="C00000"/>
                </a:solidFill>
              </a:rPr>
              <a:t>problemów </a:t>
            </a:r>
            <a:r>
              <a:rPr lang="pl-PL" sz="2400" dirty="0" smtClean="0">
                <a:solidFill>
                  <a:srgbClr val="C00000"/>
                </a:solidFill>
              </a:rPr>
              <a:t/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i </a:t>
            </a:r>
            <a:r>
              <a:rPr lang="pl-PL" sz="2400" dirty="0">
                <a:solidFill>
                  <a:srgbClr val="C00000"/>
                </a:solidFill>
              </a:rPr>
              <a:t>przyczyn </a:t>
            </a:r>
            <a:r>
              <a:rPr lang="pl-PL" sz="2400" dirty="0" smtClean="0">
                <a:solidFill>
                  <a:srgbClr val="C00000"/>
                </a:solidFill>
              </a:rPr>
              <a:t>niezadowalającego postępu/sposobu </a:t>
            </a:r>
            <a:r>
              <a:rPr lang="pl-PL" sz="2400" dirty="0">
                <a:solidFill>
                  <a:srgbClr val="C00000"/>
                </a:solidFill>
              </a:rPr>
              <a:t>realizacji LSR.</a:t>
            </a:r>
          </a:p>
        </p:txBody>
      </p:sp>
    </p:spTree>
    <p:extLst>
      <p:ext uri="{BB962C8B-B14F-4D97-AF65-F5344CB8AC3E}">
        <p14:creationId xmlns:p14="http://schemas.microsoft.com/office/powerpoint/2010/main" val="17937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>
          <a:xfrm>
            <a:off x="1249498" y="548680"/>
            <a:ext cx="7678636" cy="6192688"/>
          </a:xfr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2400" b="1" dirty="0">
                <a:solidFill>
                  <a:srgbClr val="C00000"/>
                </a:solidFill>
              </a:rPr>
              <a:t>Powyższa ocena powinna być rozumiana jako narzędzie </a:t>
            </a:r>
            <a:r>
              <a:rPr lang="pl-PL" sz="2400" b="1" dirty="0" smtClean="0">
                <a:solidFill>
                  <a:srgbClr val="C00000"/>
                </a:solidFill>
              </a:rPr>
              <a:t/>
            </a:r>
            <a:br>
              <a:rPr lang="pl-PL" sz="2400" b="1" dirty="0" smtClean="0">
                <a:solidFill>
                  <a:srgbClr val="C00000"/>
                </a:solidFill>
              </a:rPr>
            </a:br>
            <a:r>
              <a:rPr lang="pl-PL" sz="2400" b="1" dirty="0" smtClean="0">
                <a:solidFill>
                  <a:srgbClr val="C00000"/>
                </a:solidFill>
              </a:rPr>
              <a:t>o szerszym zasięgu </a:t>
            </a:r>
            <a:r>
              <a:rPr lang="pl-PL" sz="2400" b="1" dirty="0">
                <a:solidFill>
                  <a:srgbClr val="C00000"/>
                </a:solidFill>
              </a:rPr>
              <a:t>względem weryfikacji tzw. kamieni milowych </a:t>
            </a:r>
            <a:r>
              <a:rPr lang="pl-PL" sz="2400" b="1" dirty="0" smtClean="0">
                <a:solidFill>
                  <a:srgbClr val="C00000"/>
                </a:solidFill>
              </a:rPr>
              <a:t>związanych z </a:t>
            </a:r>
            <a:r>
              <a:rPr lang="pl-PL" sz="2400" b="1" dirty="0">
                <a:solidFill>
                  <a:srgbClr val="C00000"/>
                </a:solidFill>
              </a:rPr>
              <a:t>finansowym oraz wskaźnikowym postępem realizacji LSR, </a:t>
            </a:r>
            <a:r>
              <a:rPr lang="pl-PL" sz="2400" b="1" dirty="0" smtClean="0">
                <a:solidFill>
                  <a:srgbClr val="C00000"/>
                </a:solidFill>
              </a:rPr>
              <a:t>o których </a:t>
            </a:r>
            <a:r>
              <a:rPr lang="pl-PL" sz="2400" b="1" dirty="0">
                <a:solidFill>
                  <a:srgbClr val="C00000"/>
                </a:solidFill>
              </a:rPr>
              <a:t>mowa w § 8 umowy ramowej.</a:t>
            </a:r>
            <a:r>
              <a:rPr lang="pl-PL" sz="2400" dirty="0"/>
              <a:t> O ile ocena taka </a:t>
            </a:r>
            <a:r>
              <a:rPr lang="pl-PL" sz="2400" dirty="0" smtClean="0"/>
              <a:t>powinna uwzględniać </a:t>
            </a:r>
            <a:r>
              <a:rPr lang="pl-PL" sz="2400" dirty="0"/>
              <a:t>stopień osiągnięcia kamieni milowych, to jednak </a:t>
            </a:r>
            <a:r>
              <a:rPr lang="pl-PL" sz="2400" dirty="0" smtClean="0"/>
              <a:t>przede wszystkim powinna </a:t>
            </a:r>
            <a:r>
              <a:rPr lang="pl-PL" sz="2400" dirty="0"/>
              <a:t>bazować na informacjach pochodzących z </a:t>
            </a:r>
            <a:r>
              <a:rPr lang="pl-PL" sz="2400" dirty="0" smtClean="0"/>
              <a:t>kart nadzoru LGD oraz </a:t>
            </a:r>
            <a:r>
              <a:rPr lang="pl-PL" sz="2400" dirty="0"/>
              <a:t>skupiać się na weryfikacji skuteczności LGD w </a:t>
            </a:r>
            <a:r>
              <a:rPr lang="pl-PL" sz="2400" dirty="0" smtClean="0"/>
              <a:t>wyborze najlepszych </a:t>
            </a:r>
            <a:r>
              <a:rPr lang="pl-PL" sz="2400" dirty="0"/>
              <a:t>operacji, uwzględniając pracę jaką LGD wkłada w </a:t>
            </a:r>
            <a:r>
              <a:rPr lang="pl-PL" sz="2400" dirty="0" smtClean="0"/>
              <a:t>świadczenie doradztwa</a:t>
            </a:r>
            <a:r>
              <a:rPr lang="pl-PL" sz="2400" dirty="0"/>
              <a:t>, ocenę zgodności operacji z Programem Rozwoju </a:t>
            </a:r>
            <a:r>
              <a:rPr lang="pl-PL" sz="2400" dirty="0" smtClean="0"/>
              <a:t>Obszarów Wiejskich </a:t>
            </a:r>
            <a:r>
              <a:rPr lang="pl-PL" sz="2400" dirty="0"/>
              <a:t>na lata 2014-2020 (PROW 2014 – 2020) czy też </a:t>
            </a:r>
            <a:r>
              <a:rPr lang="pl-PL" sz="2400" dirty="0" smtClean="0"/>
              <a:t>wezwania wnioskodawców </a:t>
            </a:r>
            <a:r>
              <a:rPr lang="pl-PL" sz="2400" dirty="0"/>
              <a:t>do złożenia wyjaśnień lub dokumentów (ocena </a:t>
            </a:r>
            <a:r>
              <a:rPr lang="pl-PL" sz="2400" dirty="0" smtClean="0"/>
              <a:t>operacji w </a:t>
            </a:r>
            <a:r>
              <a:rPr lang="pl-PL" sz="2400" dirty="0"/>
              <a:t>LGD powinna eliminować wadliwe wnioski o przyznanie </a:t>
            </a:r>
            <a:r>
              <a:rPr lang="pl-PL" sz="2400" dirty="0" smtClean="0"/>
              <a:t>pomocy, tak </a:t>
            </a:r>
            <a:r>
              <a:rPr lang="pl-PL" sz="2400" dirty="0"/>
              <a:t>aby do samorządu województwa przekazywane były tylko </a:t>
            </a:r>
            <a:r>
              <a:rPr lang="pl-PL" sz="2400" dirty="0" smtClean="0"/>
              <a:t>te operacje</a:t>
            </a:r>
            <a:r>
              <a:rPr lang="pl-PL" sz="2400" dirty="0"/>
              <a:t>, które są kompletne pod względem merytorycznym, </a:t>
            </a:r>
            <a:r>
              <a:rPr lang="pl-PL" sz="2400" dirty="0" smtClean="0"/>
              <a:t>co znacznie </a:t>
            </a:r>
            <a:r>
              <a:rPr lang="pl-PL" sz="2400" dirty="0"/>
              <a:t>skraca proces przyznawania pomocy).</a:t>
            </a:r>
          </a:p>
        </p:txBody>
      </p:sp>
    </p:spTree>
    <p:extLst>
      <p:ext uri="{BB962C8B-B14F-4D97-AF65-F5344CB8AC3E}">
        <p14:creationId xmlns:p14="http://schemas.microsoft.com/office/powerpoint/2010/main" val="12629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212347"/>
            <a:ext cx="7858180" cy="55235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Do rozstrzygnięcia w przyszłości</a:t>
            </a:r>
            <a:endParaRPr lang="pl-PL" sz="24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01" y="1289786"/>
            <a:ext cx="76787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1285801" y="1124744"/>
            <a:ext cx="76787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600" b="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100" b="0" dirty="0" smtClean="0">
                <a:latin typeface="Calibri" panose="020F0502020204030204" pitchFamily="34" charset="0"/>
              </a:rPr>
              <a:t>Kwestia różnicy między indykatywnym kursem Euro, a kursem aktualnym, w tym metodologia wyliczania pozostałej do zakontraktowania kwoty pomocy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l-PL" sz="2100" b="0" dirty="0"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100" b="0" dirty="0" smtClean="0">
                <a:latin typeface="Calibri" panose="020F0502020204030204" pitchFamily="34" charset="0"/>
              </a:rPr>
              <a:t>Rozstrzygnięcie kwestii kursowych może dać dodatkowe środki również na koszty bieżące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l-PL" sz="2100" b="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600" b="0" dirty="0"/>
          </a:p>
          <a:p>
            <a:endParaRPr lang="pl-PL" sz="16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/>
          </a:p>
          <a:p>
            <a:endParaRPr lang="pl-PL" sz="1600" b="0" dirty="0" smtClean="0"/>
          </a:p>
          <a:p>
            <a:endParaRPr lang="pl-PL" sz="1800" b="0" dirty="0" smtClean="0"/>
          </a:p>
          <a:p>
            <a:pPr marL="0" indent="0" algn="just">
              <a:buNone/>
            </a:pPr>
            <a:endParaRPr lang="pl-PL" sz="18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2600" b="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l-PL" sz="3100" b="0" dirty="0"/>
          </a:p>
          <a:p>
            <a:pPr algn="just">
              <a:buFont typeface="Wingdings" panose="05000000000000000000" pitchFamily="2" charset="2"/>
              <a:buChar char="v"/>
            </a:pPr>
            <a:endParaRPr lang="pl-PL" sz="2900" b="0" dirty="0"/>
          </a:p>
          <a:p>
            <a:pPr marL="0" indent="0" algn="just">
              <a:buNone/>
            </a:pPr>
            <a:endParaRPr lang="pl-PL" sz="29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</p:spTree>
    <p:extLst>
      <p:ext uri="{BB962C8B-B14F-4D97-AF65-F5344CB8AC3E}">
        <p14:creationId xmlns:p14="http://schemas.microsoft.com/office/powerpoint/2010/main" val="2727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18973" y="677523"/>
            <a:ext cx="7858180" cy="50405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KWOTY MOŻLIWE DO POZYSKANIA W RAMACH RÓŻNIC KURSOWYCH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304186" y="620688"/>
            <a:ext cx="7444278" cy="720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endParaRPr lang="pl-PL" sz="1800" dirty="0"/>
          </a:p>
        </p:txBody>
      </p:sp>
      <p:graphicFrame>
        <p:nvGraphicFramePr>
          <p:cNvPr id="7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869428"/>
              </p:ext>
            </p:extLst>
          </p:nvPr>
        </p:nvGraphicFramePr>
        <p:xfrm>
          <a:off x="1403648" y="1052736"/>
          <a:ext cx="7344815" cy="484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593"/>
                <a:gridCol w="1055711"/>
                <a:gridCol w="1008112"/>
                <a:gridCol w="1008112"/>
                <a:gridCol w="1008112"/>
                <a:gridCol w="1584175"/>
              </a:tblGrid>
              <a:tr h="504056">
                <a:tc>
                  <a:txBody>
                    <a:bodyPr/>
                    <a:lstStyle/>
                    <a:p>
                      <a:r>
                        <a:rPr lang="pl-PL" sz="900" baseline="0" dirty="0" smtClean="0"/>
                        <a:t>LGD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dirty="0" smtClean="0"/>
                        <a:t>Pierwotna kwota pomocy w ramach poddziałania 19.2</a:t>
                      </a:r>
                      <a:endParaRPr lang="pl-P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/>
                        <a:t>Pierwotna kwota pomocy w ramach poddziałania 19.2 w Euro</a:t>
                      </a:r>
                    </a:p>
                    <a:p>
                      <a:endParaRPr lang="pl-P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dirty="0" smtClean="0"/>
                        <a:t>Kwota pomocy wg kursu euro z dn. 30.05.2019 r. (zaokrąglony do pełnych złotych)</a:t>
                      </a:r>
                      <a:endParaRPr lang="pl-P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/>
                        <a:t>Różnica w kwocie limitu</a:t>
                      </a:r>
                      <a:r>
                        <a:rPr lang="pl-PL" sz="900" baseline="0" dirty="0" smtClean="0"/>
                        <a:t> </a:t>
                      </a:r>
                      <a:r>
                        <a:rPr lang="pl-PL" sz="900" dirty="0" smtClean="0"/>
                        <a:t>między kursem indykatywnym a aktualnym (w pełnych złotych)</a:t>
                      </a:r>
                    </a:p>
                    <a:p>
                      <a:endParaRPr lang="pl-P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dirty="0" smtClean="0"/>
                        <a:t>Limit na bonusy wg metodologii</a:t>
                      </a:r>
                      <a:endParaRPr lang="pl-PL" sz="900" dirty="0"/>
                    </a:p>
                  </a:txBody>
                  <a:tcPr/>
                </a:tc>
              </a:tr>
              <a:tr h="41228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LGD GRYF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8 872 450,12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2 218 112,53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9 512 819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640 369 zł</a:t>
                      </a:r>
                      <a:endParaRPr lang="pl-PL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970 000,00 zł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 Włoszczowski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8 550 000,00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2 137 500,00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9 167 096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617 096 zł</a:t>
                      </a:r>
                      <a:endParaRPr lang="pl-PL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3030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Białe Ługi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8 550 000,00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2 137 500,00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9 167 096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617 096 zł</a:t>
                      </a:r>
                      <a:endParaRPr lang="pl-PL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Królewskie </a:t>
                      </a:r>
                      <a:r>
                        <a:rPr lang="pl-PL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Ponidzie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2 025 000,00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8 684 618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  <a:r>
                        <a:rPr lang="pl-PL" sz="12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618 zł </a:t>
                      </a:r>
                      <a:endParaRPr lang="pl-PL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Krzemienny Krąg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2 000 000,00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8 577 400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  <a:r>
                        <a:rPr lang="pl-PL" sz="12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400 zł</a:t>
                      </a:r>
                      <a:endParaRPr lang="pl-PL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Stowarzyszenie Rozwoju Wsi Świętokrzyskiej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2 000 000,00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8 577 400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  <a:r>
                        <a:rPr lang="pl-PL" sz="12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400 zł</a:t>
                      </a:r>
                      <a:endParaRPr lang="pl-PL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Wokół Łysej Góry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1 900 000,00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8 148 530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548 530 zł</a:t>
                      </a:r>
                      <a:endParaRPr lang="pl-PL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LGD Ziemi Sandomierskiej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1 800 000,00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7 719 660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519 660</a:t>
                      </a:r>
                      <a:r>
                        <a:rPr lang="pl-PL" sz="12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zł</a:t>
                      </a:r>
                      <a:endParaRPr lang="pl-PL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790 000,00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na Piaskowcu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1 575 000,00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6 754 703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454</a:t>
                      </a:r>
                      <a:r>
                        <a:rPr lang="pl-PL" sz="12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703 zł</a:t>
                      </a:r>
                      <a:endParaRPr lang="pl-PL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690 000,00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PONIDZIE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1 350 000,00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5 789 745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389 745 zł </a:t>
                      </a:r>
                      <a:endParaRPr lang="pl-PL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Nad Czarną i Pilicą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4 750 000,00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1 187</a:t>
                      </a:r>
                      <a:r>
                        <a:rPr lang="pl-PL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500,00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5 092 831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342 831 zł </a:t>
                      </a:r>
                      <a:endParaRPr lang="pl-PL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520 000,00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Perły Czarnej Nidy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4 750 000,00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1 187</a:t>
                      </a:r>
                      <a:r>
                        <a:rPr lang="pl-PL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500,00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5 092 831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342 831 zł</a:t>
                      </a:r>
                      <a:endParaRPr lang="pl-PL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000,00 zł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2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18973" y="677523"/>
            <a:ext cx="7858180" cy="504056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MAKSYMALNE KWOTY BONUSA W PODZIALE NA POSZCZEGÓLNE LGD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304186" y="620688"/>
            <a:ext cx="7444278" cy="720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endParaRPr lang="pl-PL" sz="1800" dirty="0"/>
          </a:p>
        </p:txBody>
      </p:sp>
      <p:graphicFrame>
        <p:nvGraphicFramePr>
          <p:cNvPr id="7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895339"/>
              </p:ext>
            </p:extLst>
          </p:nvPr>
        </p:nvGraphicFramePr>
        <p:xfrm>
          <a:off x="1403648" y="1052736"/>
          <a:ext cx="7344815" cy="2926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593"/>
                <a:gridCol w="1055711"/>
                <a:gridCol w="1008112"/>
                <a:gridCol w="1008112"/>
                <a:gridCol w="1008112"/>
                <a:gridCol w="1584175"/>
              </a:tblGrid>
              <a:tr h="504056">
                <a:tc>
                  <a:txBody>
                    <a:bodyPr/>
                    <a:lstStyle/>
                    <a:p>
                      <a:r>
                        <a:rPr lang="pl-PL" sz="900" baseline="0" dirty="0" smtClean="0"/>
                        <a:t>LGD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dirty="0" smtClean="0"/>
                        <a:t>Pierwotna kwota pomocy w ramach poddziałania 19.2</a:t>
                      </a:r>
                      <a:endParaRPr lang="pl-P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/>
                        <a:t>Pierwotna kwota pomocy w ramach poddziałania 19.2 w Euro</a:t>
                      </a:r>
                    </a:p>
                    <a:p>
                      <a:endParaRPr lang="pl-P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dirty="0" smtClean="0"/>
                        <a:t>Kwota pomocy wg kursu euro z dn. 30.05.2019 r. (zaokrąglony do pełnych złotych)</a:t>
                      </a:r>
                      <a:endParaRPr lang="pl-P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/>
                        <a:t>Różnica w kwocie limitu</a:t>
                      </a:r>
                      <a:r>
                        <a:rPr lang="pl-PL" sz="900" baseline="0" dirty="0" smtClean="0"/>
                        <a:t> </a:t>
                      </a:r>
                      <a:r>
                        <a:rPr lang="pl-PL" sz="900" dirty="0" smtClean="0"/>
                        <a:t>między kursem indykatywnym a aktualnym (w pełnych złotych)</a:t>
                      </a:r>
                    </a:p>
                    <a:p>
                      <a:endParaRPr lang="pl-PL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dirty="0" smtClean="0"/>
                        <a:t>Limit na bonusy wg metodologii</a:t>
                      </a:r>
                      <a:endParaRPr lang="pl-PL" sz="900" dirty="0"/>
                    </a:p>
                  </a:txBody>
                  <a:tcPr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Perły Ponidzia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1 125</a:t>
                      </a:r>
                      <a:r>
                        <a:rPr lang="pl-PL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000,00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4 824 788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  <a:r>
                        <a:rPr lang="pl-PL" sz="12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788 zł</a:t>
                      </a:r>
                      <a:endParaRPr lang="pl-PL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490 000,00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Dorzecze Wisły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1 125</a:t>
                      </a:r>
                      <a:r>
                        <a:rPr lang="pl-PL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000,00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4 824 788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  <a:r>
                        <a:rPr lang="pl-PL" sz="12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788 zł</a:t>
                      </a:r>
                      <a:endParaRPr lang="pl-PL" sz="1200" b="0" i="1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490 000,00 </a:t>
                      </a:r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zł</a:t>
                      </a: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ŹRÓDEŁ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8 550 000,00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2 137 500,00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9 167 096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  <a:r>
                        <a:rPr lang="pl-PL" sz="1200" b="0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096 zł </a:t>
                      </a:r>
                      <a:endParaRPr lang="pl-PL" sz="1200" b="0" i="1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LGD Powiatu Opatowskiego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1 125</a:t>
                      </a:r>
                      <a:r>
                        <a:rPr lang="pl-PL" sz="12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000,00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4 824 788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324 788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Dorzecze Bobrzy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7 200 000,00 zł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1 800 000,00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7 719 660 zł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519 660 zł</a:t>
                      </a:r>
                      <a:endParaRPr lang="pl-PL" sz="12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9842">
                <a:tc gridSpan="4">
                  <a:txBody>
                    <a:bodyPr/>
                    <a:lstStyle/>
                    <a:p>
                      <a:pPr algn="l" fontAlgn="b"/>
                      <a:r>
                        <a:rPr lang="pl-PL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RAZEM W SKALI WOJEWÓDZTWA</a:t>
                      </a:r>
                      <a:endParaRPr lang="pl-PL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8 323 399</a:t>
                      </a:r>
                      <a:r>
                        <a:rPr lang="pl-PL" sz="1200" b="1" i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zł</a:t>
                      </a:r>
                      <a:endParaRPr lang="pl-PL" sz="1200" b="1" i="1" u="none" strike="noStrike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10 420 000,00zł</a:t>
                      </a:r>
                      <a:endParaRPr lang="pl-PL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5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692697"/>
            <a:ext cx="7912424" cy="331236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Drugi kamień milowy – wyzwania związane z osiągnięciem wskaźników zaplanowanych do realizacji w ramach LSR do końca 2021 r.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2411759" y="5229200"/>
            <a:ext cx="6552853" cy="13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</p:spTree>
    <p:extLst>
      <p:ext uri="{BB962C8B-B14F-4D97-AF65-F5344CB8AC3E}">
        <p14:creationId xmlns:p14="http://schemas.microsoft.com/office/powerpoint/2010/main" val="35199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212347"/>
            <a:ext cx="7858180" cy="55235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Do rozstrzygnięcia w przyszłości</a:t>
            </a:r>
            <a:endParaRPr lang="pl-PL" sz="24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01" y="1289786"/>
            <a:ext cx="76787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1285801" y="1124744"/>
            <a:ext cx="76787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1600" b="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100" b="0" dirty="0" err="1" smtClean="0">
                <a:latin typeface="Calibri" panose="020F0502020204030204" pitchFamily="34" charset="0"/>
              </a:rPr>
              <a:t>Wielofunduszowość</a:t>
            </a:r>
            <a:r>
              <a:rPr lang="pl-PL" sz="2100" b="0" dirty="0" smtClean="0">
                <a:latin typeface="Calibri" panose="020F0502020204030204" pitchFamily="34" charset="0"/>
              </a:rPr>
              <a:t> Lokalnych Strategii Rozwoju w okresie programowania 2021 – 2027;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100" b="0" dirty="0" smtClean="0">
                <a:latin typeface="Calibri" panose="020F0502020204030204" pitchFamily="34" charset="0"/>
              </a:rPr>
              <a:t>Wypracowanie takich zapisów programowych, które pozwolą w przyszłości na stosowanie wobec wnioskodawców ubiegających się o pomoc w ramach LSR reguł właściwych dla funduszu, który jest funduszem wiodącym w ramach danej LSR, w tym stosowanie jednych wspólnych procedur wdrożeniowych dla operacji finansowanych w ramach LSR, niezależnie od funduszu, z którego będą pochodziły środki.</a:t>
            </a:r>
          </a:p>
          <a:p>
            <a:pPr marL="0" indent="0" algn="just">
              <a:buNone/>
            </a:pPr>
            <a:endParaRPr lang="pl-PL" sz="2100" b="0" dirty="0">
              <a:latin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l-PL" sz="2100" b="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sz="1600" b="0" dirty="0"/>
          </a:p>
          <a:p>
            <a:endParaRPr lang="pl-PL" sz="16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/>
          </a:p>
          <a:p>
            <a:endParaRPr lang="pl-PL" sz="1600" b="0" dirty="0" smtClean="0"/>
          </a:p>
          <a:p>
            <a:endParaRPr lang="pl-PL" sz="1800" b="0" dirty="0" smtClean="0"/>
          </a:p>
          <a:p>
            <a:pPr marL="0" indent="0" algn="just">
              <a:buNone/>
            </a:pPr>
            <a:endParaRPr lang="pl-PL" sz="18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2600" b="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l-PL" sz="3100" b="0" dirty="0"/>
          </a:p>
          <a:p>
            <a:pPr algn="just">
              <a:buFont typeface="Wingdings" panose="05000000000000000000" pitchFamily="2" charset="2"/>
              <a:buChar char="v"/>
            </a:pPr>
            <a:endParaRPr lang="pl-PL" sz="2900" b="0" dirty="0"/>
          </a:p>
          <a:p>
            <a:pPr marL="0" indent="0" algn="just">
              <a:buNone/>
            </a:pPr>
            <a:endParaRPr lang="pl-PL" sz="29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</p:spTree>
    <p:extLst>
      <p:ext uri="{BB962C8B-B14F-4D97-AF65-F5344CB8AC3E}">
        <p14:creationId xmlns:p14="http://schemas.microsoft.com/office/powerpoint/2010/main" val="3059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b="1" dirty="0" smtClean="0"/>
              <a:t>Dziękujemy</a:t>
            </a:r>
            <a:r>
              <a:rPr lang="pl-PL" dirty="0" smtClean="0"/>
              <a:t> </a:t>
            </a:r>
            <a:r>
              <a:rPr lang="pl-PL" b="1" dirty="0" smtClean="0"/>
              <a:t>za</a:t>
            </a:r>
            <a:r>
              <a:rPr lang="pl-PL" dirty="0" smtClean="0"/>
              <a:t> </a:t>
            </a:r>
            <a:r>
              <a:rPr lang="pl-PL" b="1" dirty="0" smtClean="0"/>
              <a:t>uwagę</a:t>
            </a:r>
          </a:p>
        </p:txBody>
      </p:sp>
      <p:pic>
        <p:nvPicPr>
          <p:cNvPr id="33795" name="Picture 3" descr="Poznań-Licheń-Inowrocław_22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3575" y="1571625"/>
            <a:ext cx="6383338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212347"/>
            <a:ext cx="7858180" cy="55235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Drugi kamień milowy – regulacje umowne</a:t>
            </a:r>
            <a:endParaRPr lang="pl-PL" sz="24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01" y="1289786"/>
            <a:ext cx="76787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1285801" y="1124744"/>
            <a:ext cx="767873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b="0" dirty="0" smtClean="0"/>
              <a:t>Zgodnie z § 8 ust. 1 pkt 2 umowy ramowej</a:t>
            </a:r>
            <a:r>
              <a:rPr lang="pl-PL" sz="3700" b="0" dirty="0" smtClean="0"/>
              <a:t> </a:t>
            </a:r>
            <a:r>
              <a:rPr lang="pl-PL" sz="3700" b="0" dirty="0"/>
              <a:t>j</a:t>
            </a:r>
            <a:r>
              <a:rPr lang="pl-PL" sz="3700" b="0" dirty="0" smtClean="0"/>
              <a:t>eżeli </a:t>
            </a:r>
            <a:br>
              <a:rPr lang="pl-PL" sz="3700" b="0" dirty="0" smtClean="0"/>
            </a:br>
            <a:r>
              <a:rPr lang="pl-PL" sz="3700" b="0" dirty="0" smtClean="0"/>
              <a:t>do </a:t>
            </a:r>
            <a:r>
              <a:rPr lang="pl-PL" sz="3700" b="0" dirty="0"/>
              <a:t>31 grudnia 2021 roku </a:t>
            </a:r>
            <a:r>
              <a:rPr lang="pl-PL" sz="3700" b="0" dirty="0" smtClean="0"/>
              <a:t>LGD</a:t>
            </a:r>
            <a:r>
              <a:rPr lang="pl-PL" sz="3700" b="0" dirty="0"/>
              <a:t>:</a:t>
            </a:r>
            <a:endParaRPr lang="pl-PL" sz="3600" b="0" dirty="0" smtClean="0"/>
          </a:p>
          <a:p>
            <a:pPr marL="0" indent="0" algn="ctr">
              <a:buNone/>
            </a:pPr>
            <a:endParaRPr lang="pl-PL" sz="3600" b="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900" b="0" dirty="0"/>
              <a:t>nie osiągnie co najmniej 75% poziomu każdego ze wskaźników produktu, który został przewidziany do realizacji w LSR w latach 2016–2021, </a:t>
            </a:r>
            <a:r>
              <a:rPr lang="pl-PL" sz="2900" b="0" dirty="0" smtClean="0"/>
              <a:t/>
            </a:r>
            <a:br>
              <a:rPr lang="pl-PL" sz="2900" b="0" dirty="0" smtClean="0"/>
            </a:br>
            <a:r>
              <a:rPr lang="pl-PL" sz="2900" b="0" dirty="0" smtClean="0"/>
              <a:t>a </a:t>
            </a:r>
            <a:r>
              <a:rPr lang="pl-PL" sz="2900" b="0" dirty="0"/>
              <a:t>w przypadku, gdy LSR przewiduje finansowanie operacji w ramach RPO, </a:t>
            </a:r>
            <a:r>
              <a:rPr lang="pl-PL" sz="2900" b="0" dirty="0" smtClean="0"/>
              <a:t/>
            </a:r>
            <a:br>
              <a:rPr lang="pl-PL" sz="2900" b="0" dirty="0" smtClean="0"/>
            </a:br>
            <a:r>
              <a:rPr lang="pl-PL" sz="2900" b="0" dirty="0" smtClean="0"/>
              <a:t>nie </a:t>
            </a:r>
            <a:r>
              <a:rPr lang="pl-PL" sz="2900" b="0" dirty="0"/>
              <a:t>osiągnie ponadto w ramach LSR 85% wartości wskaźników produktu ujętych w Ramach Wykonania Osi ………………</a:t>
            </a:r>
            <a:r>
              <a:rPr lang="pl-PL" sz="2900" b="0" baseline="30000" dirty="0"/>
              <a:t>3</a:t>
            </a:r>
            <a:r>
              <a:rPr lang="pl-PL" sz="2900" b="0" dirty="0"/>
              <a:t>, przewidzianej do osiągnięcia do końca 2023 roku lub</a:t>
            </a:r>
            <a:r>
              <a:rPr lang="pl-PL" sz="2900" b="0" dirty="0" smtClean="0"/>
              <a:t>;</a:t>
            </a:r>
          </a:p>
          <a:p>
            <a:pPr marL="0" indent="0" algn="just">
              <a:buNone/>
            </a:pPr>
            <a:endParaRPr lang="pl-PL" sz="2900" b="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2900" b="0" dirty="0"/>
              <a:t>nie wykorzysta co najmniej 70% środków finansowych przeznaczonych </a:t>
            </a:r>
            <a:r>
              <a:rPr lang="pl-PL" sz="2900" b="0" dirty="0" smtClean="0"/>
              <a:t/>
            </a:r>
            <a:br>
              <a:rPr lang="pl-PL" sz="2900" b="0" dirty="0" smtClean="0"/>
            </a:br>
            <a:r>
              <a:rPr lang="pl-PL" sz="2900" b="0" dirty="0" smtClean="0"/>
              <a:t>na </a:t>
            </a:r>
            <a:r>
              <a:rPr lang="pl-PL" sz="2900" b="0" dirty="0"/>
              <a:t>wsparcie realizacji operacji w ramach LSR w latach 2016–2021, </a:t>
            </a:r>
            <a:r>
              <a:rPr lang="pl-PL" sz="2900" b="0" dirty="0" smtClean="0"/>
              <a:t/>
            </a:r>
            <a:br>
              <a:rPr lang="pl-PL" sz="2900" b="0" dirty="0" smtClean="0"/>
            </a:br>
            <a:r>
              <a:rPr lang="pl-PL" sz="2900" b="0" dirty="0" smtClean="0"/>
              <a:t>a </a:t>
            </a:r>
            <a:r>
              <a:rPr lang="pl-PL" sz="2900" b="0" dirty="0"/>
              <a:t>w przypadku, gdy LSR przewiduje finansowanie w </a:t>
            </a:r>
            <a:r>
              <a:rPr lang="pl-PL" sz="2900" b="0" dirty="0" smtClean="0"/>
              <a:t>ramach </a:t>
            </a:r>
            <a:r>
              <a:rPr lang="pl-PL" sz="2900" b="0" dirty="0"/>
              <a:t>PROW, dodatkowo nie wykorzysta co najmniej 50% środków finansowych przeznaczonych na utworzenie/utrzymanie miejsc pracy w ramach LSR</a:t>
            </a:r>
            <a:r>
              <a:rPr lang="pl-PL" sz="2900" b="0" dirty="0" smtClean="0"/>
              <a:t>,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l-PL" sz="2900" b="0" dirty="0"/>
          </a:p>
          <a:p>
            <a:pPr marL="0" indent="0" algn="just">
              <a:buNone/>
            </a:pPr>
            <a:r>
              <a:rPr lang="pl-PL" sz="2900" b="0" dirty="0">
                <a:solidFill>
                  <a:srgbClr val="FF0000"/>
                </a:solidFill>
              </a:rPr>
              <a:t>obniżeniu o 30% ulega kwota niewykorzystanych środków finansowych przeznaczonych na wsparcie realizacji operacji w ramach LSR w ramach danego funduszu.</a:t>
            </a:r>
            <a:endParaRPr lang="pl-PL" sz="2900" b="0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l-PL" sz="2900" b="0" dirty="0"/>
          </a:p>
          <a:p>
            <a:pPr marL="0" indent="0" algn="just">
              <a:buNone/>
            </a:pPr>
            <a:endParaRPr lang="pl-PL" sz="29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</p:spTree>
    <p:extLst>
      <p:ext uri="{BB962C8B-B14F-4D97-AF65-F5344CB8AC3E}">
        <p14:creationId xmlns:p14="http://schemas.microsoft.com/office/powerpoint/2010/main" val="29544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212347"/>
            <a:ext cx="7858180" cy="55235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Drugi kamień milowy – regulacje umowne</a:t>
            </a:r>
            <a:endParaRPr lang="pl-PL" sz="24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01" y="1289786"/>
            <a:ext cx="76787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1285801" y="1124744"/>
            <a:ext cx="76787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300" b="0" dirty="0" smtClean="0"/>
              <a:t>Zgodnie z § 8 ust. 6 umowy ramowej:</a:t>
            </a:r>
          </a:p>
          <a:p>
            <a:pPr marL="0" indent="0" algn="ctr">
              <a:buNone/>
            </a:pPr>
            <a:endParaRPr lang="pl-PL" sz="3600" b="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b="0" dirty="0">
                <a:solidFill>
                  <a:srgbClr val="FF0000"/>
                </a:solidFill>
              </a:rPr>
              <a:t>Przy ustalaniu poziomu wskaźników i poziomu wykorzystania środków finansowych </a:t>
            </a:r>
            <a:r>
              <a:rPr lang="pl-PL" sz="1800" b="0" dirty="0" smtClean="0">
                <a:solidFill>
                  <a:srgbClr val="FF0000"/>
                </a:solidFill>
              </a:rPr>
              <a:t>[…], </a:t>
            </a:r>
            <a:r>
              <a:rPr lang="pl-PL" sz="1800" b="0" dirty="0">
                <a:solidFill>
                  <a:srgbClr val="FF0000"/>
                </a:solidFill>
              </a:rPr>
              <a:t>pod uwagę brane będą operacje (etapy operacji), które zostały zakończone i płatność została dokonana do 31 grudnia 2021 roku </a:t>
            </a:r>
            <a:r>
              <a:rPr lang="pl-PL" sz="1800" b="0" dirty="0" smtClean="0">
                <a:solidFill>
                  <a:srgbClr val="FF0000"/>
                </a:solidFill>
              </a:rPr>
              <a:t/>
            </a:r>
            <a:br>
              <a:rPr lang="pl-PL" sz="1800" b="0" dirty="0" smtClean="0">
                <a:solidFill>
                  <a:srgbClr val="FF0000"/>
                </a:solidFill>
              </a:rPr>
            </a:br>
            <a:r>
              <a:rPr lang="pl-PL" sz="1800" b="0" dirty="0" smtClean="0">
                <a:solidFill>
                  <a:srgbClr val="FF0000"/>
                </a:solidFill>
              </a:rPr>
              <a:t>lub odpowiednio </a:t>
            </a:r>
            <a:r>
              <a:rPr lang="pl-PL" sz="1800" b="0" dirty="0">
                <a:solidFill>
                  <a:srgbClr val="FF0000"/>
                </a:solidFill>
              </a:rPr>
              <a:t>pod uwagę będzie brany etap operacji zakończony </a:t>
            </a:r>
            <a:r>
              <a:rPr lang="pl-PL" sz="1800" b="0" dirty="0" smtClean="0">
                <a:solidFill>
                  <a:srgbClr val="FF0000"/>
                </a:solidFill>
              </a:rPr>
              <a:t/>
            </a:r>
            <a:br>
              <a:rPr lang="pl-PL" sz="1800" b="0" dirty="0" smtClean="0">
                <a:solidFill>
                  <a:srgbClr val="FF0000"/>
                </a:solidFill>
              </a:rPr>
            </a:br>
            <a:r>
              <a:rPr lang="pl-PL" sz="1800" b="0" dirty="0" smtClean="0">
                <a:solidFill>
                  <a:srgbClr val="FF0000"/>
                </a:solidFill>
              </a:rPr>
              <a:t>do </a:t>
            </a:r>
            <a:r>
              <a:rPr lang="pl-PL" sz="1800" b="0" dirty="0">
                <a:solidFill>
                  <a:srgbClr val="FF0000"/>
                </a:solidFill>
              </a:rPr>
              <a:t>31 grudnia 2021 roku. </a:t>
            </a:r>
            <a:endParaRPr lang="pl-PL" sz="1800" b="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pl-PL" sz="1800" b="0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dirty="0" smtClean="0"/>
              <a:t>Istotna różnica w porównaniu z zapisem dotyczącym 2018 roku:</a:t>
            </a:r>
          </a:p>
          <a:p>
            <a:pPr marL="355600" indent="0" algn="just">
              <a:buNone/>
            </a:pPr>
            <a:r>
              <a:rPr lang="pl-PL" sz="1800" b="0" dirty="0" smtClean="0"/>
              <a:t>Przy </a:t>
            </a:r>
            <a:r>
              <a:rPr lang="pl-PL" sz="1800" b="0" dirty="0"/>
              <a:t>ustalaniu poziomu wskaźników i poziomu wykorzystania środków finansowych zgodnie </a:t>
            </a:r>
            <a:r>
              <a:rPr lang="pl-PL" sz="1800" b="0" dirty="0" smtClean="0"/>
              <a:t>[…] pod </a:t>
            </a:r>
            <a:r>
              <a:rPr lang="pl-PL" sz="1800" b="0" dirty="0"/>
              <a:t>uwagę brane będą operacje, na które </a:t>
            </a:r>
            <a:r>
              <a:rPr lang="pl-PL" sz="1800" b="0" dirty="0" smtClean="0"/>
              <a:t/>
            </a:r>
            <a:br>
              <a:rPr lang="pl-PL" sz="1800" b="0" dirty="0" smtClean="0"/>
            </a:br>
            <a:r>
              <a:rPr lang="pl-PL" sz="1800" b="0" dirty="0" smtClean="0"/>
              <a:t>do </a:t>
            </a:r>
            <a:r>
              <a:rPr lang="pl-PL" sz="1800" b="0" dirty="0"/>
              <a:t>31 grudnia 2018 roku zostało udzielone wsparcie.</a:t>
            </a:r>
            <a:endParaRPr lang="pl-PL" sz="1800" b="0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l-PL" sz="2600" b="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l-PL" sz="3100" b="0" dirty="0"/>
          </a:p>
          <a:p>
            <a:pPr algn="just">
              <a:buFont typeface="Wingdings" panose="05000000000000000000" pitchFamily="2" charset="2"/>
              <a:buChar char="v"/>
            </a:pPr>
            <a:endParaRPr lang="pl-PL" sz="2900" b="0" dirty="0"/>
          </a:p>
          <a:p>
            <a:pPr marL="0" indent="0" algn="just">
              <a:buNone/>
            </a:pPr>
            <a:endParaRPr lang="pl-PL" sz="29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</p:spTree>
    <p:extLst>
      <p:ext uri="{BB962C8B-B14F-4D97-AF65-F5344CB8AC3E}">
        <p14:creationId xmlns:p14="http://schemas.microsoft.com/office/powerpoint/2010/main" val="23620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692696"/>
            <a:ext cx="7912424" cy="5400599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1"/>
                </a:solidFill>
              </a:rPr>
              <a:t>Na osiągnięcie wskaźników oraz poziomu zaangażowania finansowego LSR na drugi kamień milowy mamy: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6700" dirty="0" smtClean="0"/>
              <a:t>2,5 roku</a:t>
            </a:r>
            <a:br>
              <a:rPr lang="pl-PL" sz="6700" dirty="0" smtClean="0"/>
            </a:br>
            <a:r>
              <a:rPr lang="pl-PL" sz="6700" dirty="0" smtClean="0"/>
              <a:t>To mało czasu!</a:t>
            </a:r>
            <a:endParaRPr lang="pl-PL" sz="67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2411759" y="5229200"/>
            <a:ext cx="6552853" cy="13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</p:spTree>
    <p:extLst>
      <p:ext uri="{BB962C8B-B14F-4D97-AF65-F5344CB8AC3E}">
        <p14:creationId xmlns:p14="http://schemas.microsoft.com/office/powerpoint/2010/main" val="40289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212347"/>
            <a:ext cx="7858180" cy="55235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Drugi kamień milowy – ramy czasowe</a:t>
            </a:r>
            <a:endParaRPr lang="pl-PL" sz="24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01" y="1289786"/>
            <a:ext cx="76787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1285801" y="1124744"/>
            <a:ext cx="76787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300" b="0" dirty="0" smtClean="0"/>
              <a:t>Skuteczna realizacja zobowiązań zadeklarowanych przez LGD </a:t>
            </a:r>
            <a:br>
              <a:rPr lang="pl-PL" sz="2300" b="0" dirty="0" smtClean="0"/>
            </a:br>
            <a:r>
              <a:rPr lang="pl-PL" sz="2300" b="0" dirty="0" smtClean="0"/>
              <a:t>w ramach LSR na koniec 2021 r. – niezbędne kroki: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b="0" dirty="0" smtClean="0"/>
              <a:t>Aktualizacja harmonogramu </a:t>
            </a:r>
            <a:r>
              <a:rPr lang="pl-PL" sz="1800" b="0" dirty="0"/>
              <a:t>naborów wniosków o udzielenie wsparcia </a:t>
            </a:r>
            <a:r>
              <a:rPr lang="pl-PL" sz="1800" b="0" dirty="0" smtClean="0"/>
              <a:t/>
            </a:r>
            <a:br>
              <a:rPr lang="pl-PL" sz="1800" b="0" dirty="0" smtClean="0"/>
            </a:br>
            <a:r>
              <a:rPr lang="pl-PL" sz="1800" b="0" dirty="0" smtClean="0"/>
              <a:t>na </a:t>
            </a:r>
            <a:r>
              <a:rPr lang="pl-PL" sz="1800" b="0" dirty="0"/>
              <a:t>wdrażanie operacji </a:t>
            </a:r>
            <a:r>
              <a:rPr lang="pl-PL" sz="1800" b="0" dirty="0" smtClean="0"/>
              <a:t>w </a:t>
            </a:r>
            <a:r>
              <a:rPr lang="pl-PL" sz="1800" b="0" dirty="0"/>
              <a:t>ramach </a:t>
            </a:r>
            <a:r>
              <a:rPr lang="pl-PL" sz="1800" b="0" dirty="0" smtClean="0"/>
              <a:t>LSR (§ 5 ust. 1 pkt. 9 umowy ramowej – LGD jest zobowiązane do ogłaszania naborów zgodnie z harmonogramem)</a:t>
            </a:r>
            <a:r>
              <a:rPr lang="pl-PL" sz="1800" b="0" dirty="0"/>
              <a:t>;</a:t>
            </a:r>
            <a:endParaRPr lang="pl-PL" sz="18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1800" b="0" dirty="0" smtClean="0"/>
              <a:t>Wystąpienie do SW z prośbą o ustalenie dostępnego limitu środków oraz uzgodnienie terminu naboru – LGD występuje </a:t>
            </a:r>
            <a:r>
              <a:rPr lang="pl-PL" sz="1800" b="0" dirty="0"/>
              <a:t>o uzgodnienie terminu naboru wniosków o udzielenie </a:t>
            </a:r>
            <a:r>
              <a:rPr lang="pl-PL" sz="1800" b="0" dirty="0" smtClean="0"/>
              <a:t>wsparcia […] na </a:t>
            </a:r>
            <a:r>
              <a:rPr lang="pl-PL" sz="1800" b="0" dirty="0"/>
              <a:t>operacje realizowane przez podmioty inne niż LGD nie później niż 30 dni przed planowanym terminem rozpoczęcia biegu terminu składania tych </a:t>
            </a:r>
            <a:r>
              <a:rPr lang="pl-PL" sz="1800" b="0" dirty="0" smtClean="0"/>
              <a:t>wniosków (Art. 19 ust. 2 ustawy o </a:t>
            </a:r>
            <a:r>
              <a:rPr lang="pl-PL" sz="1800" b="0" dirty="0"/>
              <a:t>rozwoju lokalnym z udziałem lokalnej </a:t>
            </a:r>
            <a:r>
              <a:rPr lang="pl-PL" sz="1800" b="0" dirty="0" smtClean="0"/>
              <a:t>społeczności)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 smtClean="0"/>
          </a:p>
          <a:p>
            <a:endParaRPr lang="pl-PL" sz="1600" b="0" dirty="0" smtClean="0"/>
          </a:p>
          <a:p>
            <a:endParaRPr lang="pl-PL" sz="1800" b="0" dirty="0" smtClean="0"/>
          </a:p>
          <a:p>
            <a:pPr marL="0" indent="0" algn="just">
              <a:buNone/>
            </a:pPr>
            <a:endParaRPr lang="pl-PL" sz="18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2600" b="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l-PL" sz="3100" b="0" dirty="0"/>
          </a:p>
          <a:p>
            <a:pPr algn="just">
              <a:buFont typeface="Wingdings" panose="05000000000000000000" pitchFamily="2" charset="2"/>
              <a:buChar char="v"/>
            </a:pPr>
            <a:endParaRPr lang="pl-PL" sz="2900" b="0" dirty="0"/>
          </a:p>
          <a:p>
            <a:pPr marL="0" indent="0" algn="just">
              <a:buNone/>
            </a:pPr>
            <a:endParaRPr lang="pl-PL" sz="29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</p:spTree>
    <p:extLst>
      <p:ext uri="{BB962C8B-B14F-4D97-AF65-F5344CB8AC3E}">
        <p14:creationId xmlns:p14="http://schemas.microsoft.com/office/powerpoint/2010/main" val="38199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212347"/>
            <a:ext cx="7858180" cy="55235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Drugi kamień milowy – ramy czasowe</a:t>
            </a:r>
            <a:endParaRPr lang="pl-PL" sz="24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01" y="1289786"/>
            <a:ext cx="76787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1285801" y="1124744"/>
            <a:ext cx="767873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9200" b="0" dirty="0" smtClean="0"/>
              <a:t>Skuteczna realizacja zobowiązań zadeklarowanych przez LGD </a:t>
            </a:r>
            <a:br>
              <a:rPr lang="pl-PL" sz="9200" b="0" dirty="0" smtClean="0"/>
            </a:br>
            <a:r>
              <a:rPr lang="pl-PL" sz="9200" b="0" dirty="0" smtClean="0"/>
              <a:t>w ramach LSR na koniec 2021 r. – niezbędne kroki: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 smtClean="0"/>
          </a:p>
          <a:p>
            <a:endParaRPr lang="pl-PL" sz="1600" b="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7200" b="0" dirty="0"/>
              <a:t>Ogłoszenie naboru – LGD zamieszcza ogłoszenie o naborze wniosków </a:t>
            </a:r>
            <a:r>
              <a:rPr lang="pl-PL" sz="7200" b="0" dirty="0" smtClean="0"/>
              <a:t/>
            </a:r>
            <a:br>
              <a:rPr lang="pl-PL" sz="7200" b="0" dirty="0" smtClean="0"/>
            </a:br>
            <a:r>
              <a:rPr lang="pl-PL" sz="7200" b="0" dirty="0" smtClean="0"/>
              <a:t>o </a:t>
            </a:r>
            <a:r>
              <a:rPr lang="pl-PL" sz="7200" b="0" dirty="0"/>
              <a:t>udzielenie wsparcia […] nie wcześniej niż 30 dni i nie później niż 14 dni przed planowanym terminem rozpoczęcia biegu terminu składania </a:t>
            </a:r>
            <a:r>
              <a:rPr lang="pl-PL" sz="7200" b="0" dirty="0" smtClean="0"/>
              <a:t/>
            </a:r>
            <a:br>
              <a:rPr lang="pl-PL" sz="7200" b="0" dirty="0" smtClean="0"/>
            </a:br>
            <a:r>
              <a:rPr lang="pl-PL" sz="7200" b="0" dirty="0" smtClean="0"/>
              <a:t>[…] </a:t>
            </a:r>
            <a:r>
              <a:rPr lang="pl-PL" sz="7200" b="0" dirty="0"/>
              <a:t>wniosków (Art. 19 ust. 2 ustawy</a:t>
            </a:r>
            <a:r>
              <a:rPr lang="pl-PL" sz="7200" b="0" dirty="0" smtClean="0"/>
              <a:t>…).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l-PL" sz="7200" b="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7200" b="0" dirty="0" smtClean="0"/>
              <a:t>Składanie wniosków – wniosek </a:t>
            </a:r>
            <a:r>
              <a:rPr lang="pl-PL" sz="7200" b="0" dirty="0"/>
              <a:t>o przyznanie pomocy na operację realizowaną przez podmiot inny niż LGD składa się </a:t>
            </a:r>
            <a:r>
              <a:rPr lang="pl-PL" sz="7200" b="0" dirty="0" smtClean="0"/>
              <a:t>bezpośrednio do </a:t>
            </a:r>
            <a:r>
              <a:rPr lang="pl-PL" sz="7200" b="0" dirty="0"/>
              <a:t>LGD, </a:t>
            </a:r>
            <a:r>
              <a:rPr lang="pl-PL" sz="7200" b="0" dirty="0" smtClean="0"/>
              <a:t/>
            </a:r>
            <a:br>
              <a:rPr lang="pl-PL" sz="7200" b="0" dirty="0" smtClean="0"/>
            </a:br>
            <a:r>
              <a:rPr lang="pl-PL" sz="7200" b="0" dirty="0" smtClean="0"/>
              <a:t>w </a:t>
            </a:r>
            <a:r>
              <a:rPr lang="pl-PL" sz="7200" b="0" dirty="0"/>
              <a:t>terminie </a:t>
            </a:r>
            <a:r>
              <a:rPr lang="pl-PL" sz="7200" b="0" dirty="0" smtClean="0"/>
              <a:t>[…] </a:t>
            </a:r>
            <a:r>
              <a:rPr lang="pl-PL" sz="7200" b="0" dirty="0"/>
              <a:t>nie krótszym niż 14 dni i nie dłuższym niż 30 </a:t>
            </a:r>
            <a:r>
              <a:rPr lang="pl-PL" sz="7200" b="0" dirty="0" smtClean="0"/>
              <a:t>dni.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l-PL" sz="7200" b="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7200" b="0" dirty="0" smtClean="0"/>
              <a:t>Przekazanie wniosków do SW – w </a:t>
            </a:r>
            <a:r>
              <a:rPr lang="pl-PL" sz="7200" b="0" dirty="0"/>
              <a:t>terminie 60 dni od dnia następującego </a:t>
            </a:r>
            <a:r>
              <a:rPr lang="pl-PL" sz="7200" b="0" dirty="0" smtClean="0"/>
              <a:t/>
            </a:r>
            <a:br>
              <a:rPr lang="pl-PL" sz="7200" b="0" dirty="0" smtClean="0"/>
            </a:br>
            <a:r>
              <a:rPr lang="pl-PL" sz="7200" b="0" dirty="0" smtClean="0"/>
              <a:t>po </a:t>
            </a:r>
            <a:r>
              <a:rPr lang="pl-PL" sz="7200" b="0" dirty="0"/>
              <a:t>ostatnim dniu terminu składania wniosków o udzielenie wsparcia </a:t>
            </a:r>
            <a:r>
              <a:rPr lang="pl-PL" sz="7200" b="0" dirty="0" smtClean="0"/>
              <a:t/>
            </a:r>
            <a:br>
              <a:rPr lang="pl-PL" sz="7200" b="0" dirty="0" smtClean="0"/>
            </a:br>
            <a:r>
              <a:rPr lang="pl-PL" sz="7200" b="0" dirty="0" smtClean="0"/>
              <a:t>[…] </a:t>
            </a:r>
            <a:r>
              <a:rPr lang="pl-PL" sz="7200" b="0" dirty="0"/>
              <a:t>na operacje realizowane przez podmioty inne niż LGD, LGD: </a:t>
            </a:r>
          </a:p>
          <a:p>
            <a:pPr marL="355600" indent="0">
              <a:buNone/>
            </a:pPr>
            <a:r>
              <a:rPr lang="pl-PL" sz="7200" b="0" dirty="0"/>
              <a:t>przekazuje podmiotowi ubiegającemu się o wsparcie […] pisemną informację o wyniku oceny </a:t>
            </a:r>
            <a:r>
              <a:rPr lang="pl-PL" sz="7200" b="0" dirty="0" smtClean="0"/>
              <a:t>[…];</a:t>
            </a:r>
            <a:endParaRPr lang="pl-PL" sz="7200" b="0" dirty="0"/>
          </a:p>
          <a:p>
            <a:pPr marL="355600" indent="0">
              <a:buNone/>
            </a:pPr>
            <a:r>
              <a:rPr lang="pl-PL" sz="7200" b="0" dirty="0"/>
              <a:t>zamieszcza na swojej stronie internetowej listę operacji zgodnych z LSR oraz listę operacji wybranych </a:t>
            </a:r>
            <a:r>
              <a:rPr lang="pl-PL" sz="7200" b="0" dirty="0" smtClean="0"/>
              <a:t>[…] </a:t>
            </a:r>
            <a:r>
              <a:rPr lang="pl-PL" sz="7200" b="0" dirty="0"/>
              <a:t>(Art. 21 ust. 5 ustawy…)</a:t>
            </a:r>
            <a:r>
              <a:rPr lang="pl-PL" sz="7200" b="0" dirty="0" smtClean="0"/>
              <a:t>;</a:t>
            </a:r>
          </a:p>
          <a:p>
            <a:pPr marL="355600" indent="0">
              <a:buNone/>
            </a:pPr>
            <a:r>
              <a:rPr lang="pl-PL" sz="7200" b="0" dirty="0"/>
              <a:t>przekazuje zarządowi województwa wnioski o udzielenie </a:t>
            </a:r>
            <a:r>
              <a:rPr lang="pl-PL" sz="7200" b="0" dirty="0" smtClean="0"/>
              <a:t>wsparcia. </a:t>
            </a:r>
            <a:r>
              <a:rPr lang="pl-PL" sz="7200" b="0" dirty="0"/>
              <a:t>(Art. </a:t>
            </a:r>
            <a:r>
              <a:rPr lang="pl-PL" sz="7200" b="0" dirty="0" smtClean="0"/>
              <a:t>23 </a:t>
            </a:r>
            <a:r>
              <a:rPr lang="pl-PL" sz="7200" b="0" dirty="0"/>
              <a:t>ust. </a:t>
            </a:r>
            <a:r>
              <a:rPr lang="pl-PL" sz="7200" b="0" dirty="0" smtClean="0"/>
              <a:t>1 </a:t>
            </a:r>
            <a:r>
              <a:rPr lang="pl-PL" sz="7200" b="0" dirty="0"/>
              <a:t>ustawy…)</a:t>
            </a:r>
          </a:p>
          <a:p>
            <a:endParaRPr lang="pl-PL" sz="1600" b="0" dirty="0" smtClean="0"/>
          </a:p>
          <a:p>
            <a:endParaRPr lang="pl-PL" sz="1800" b="0" dirty="0" smtClean="0"/>
          </a:p>
          <a:p>
            <a:pPr marL="0" indent="0" algn="just">
              <a:buNone/>
            </a:pPr>
            <a:endParaRPr lang="pl-PL" sz="18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2600" b="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l-PL" sz="3100" b="0" dirty="0"/>
          </a:p>
          <a:p>
            <a:pPr algn="just">
              <a:buFont typeface="Wingdings" panose="05000000000000000000" pitchFamily="2" charset="2"/>
              <a:buChar char="v"/>
            </a:pPr>
            <a:endParaRPr lang="pl-PL" sz="2900" b="0" dirty="0"/>
          </a:p>
          <a:p>
            <a:pPr marL="0" indent="0" algn="just">
              <a:buNone/>
            </a:pPr>
            <a:endParaRPr lang="pl-PL" sz="29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</p:spTree>
    <p:extLst>
      <p:ext uri="{BB962C8B-B14F-4D97-AF65-F5344CB8AC3E}">
        <p14:creationId xmlns:p14="http://schemas.microsoft.com/office/powerpoint/2010/main" val="31396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212347"/>
            <a:ext cx="7858180" cy="552357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Drugi kamień milowy – ramy czasowe</a:t>
            </a:r>
            <a:endParaRPr lang="pl-PL" sz="24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1285801" y="1289786"/>
            <a:ext cx="76787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1285801" y="1124744"/>
            <a:ext cx="76787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9200" b="0" dirty="0" smtClean="0"/>
              <a:t>Skuteczna realizacja zobowiązań zadeklarowanych przez LGD </a:t>
            </a:r>
            <a:br>
              <a:rPr lang="pl-PL" sz="9200" b="0" dirty="0" smtClean="0"/>
            </a:br>
            <a:r>
              <a:rPr lang="pl-PL" sz="9200" b="0" dirty="0" smtClean="0"/>
              <a:t>w ramach LSR na koniec 2021 r. – niezbędne kroki: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 smtClean="0"/>
          </a:p>
          <a:p>
            <a:endParaRPr lang="pl-PL" sz="1600" b="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7200" b="0" dirty="0" smtClean="0"/>
              <a:t>Weryfikacja wniosków w SW – w </a:t>
            </a:r>
            <a:r>
              <a:rPr lang="pl-PL" sz="7200" b="0" dirty="0"/>
              <a:t>terminie 4 miesięcy od dnia przekazania wniosku o przyznanie pomocy zarządowi województwa </a:t>
            </a:r>
            <a:r>
              <a:rPr lang="pl-PL" sz="7200" b="0" dirty="0" smtClean="0"/>
              <a:t>przez LGD […] zarząd województwa:</a:t>
            </a:r>
          </a:p>
          <a:p>
            <a:pPr marL="355600" indent="0">
              <a:buNone/>
            </a:pPr>
            <a:r>
              <a:rPr lang="pl-PL" sz="7200" b="0" dirty="0"/>
              <a:t>1) wzywa podmiot ubiegający się o przyznanie pomocy do zawarcia umowy – w przypadku pozytywnego rozpatrzenia wniosku o przyznanie pomocy;</a:t>
            </a:r>
          </a:p>
          <a:p>
            <a:pPr marL="355600" indent="0">
              <a:buNone/>
            </a:pPr>
            <a:r>
              <a:rPr lang="pl-PL" sz="7200" b="0" dirty="0"/>
              <a:t>2) informuje podmiot ubiegający się o przyznanie pomocy o odmowie przyznania pomocy – w przypadku gdy nie są spełnione warunki przyznania pomocy</a:t>
            </a:r>
            <a:r>
              <a:rPr lang="pl-PL" sz="7200" b="0" dirty="0" smtClean="0"/>
              <a:t>. </a:t>
            </a:r>
          </a:p>
          <a:p>
            <a:pPr marL="355600" indent="0">
              <a:buNone/>
            </a:pPr>
            <a:r>
              <a:rPr lang="pl-PL" sz="7200" b="0" dirty="0"/>
              <a:t>(§ </a:t>
            </a:r>
            <a:r>
              <a:rPr lang="pl-PL" sz="7200" b="0" dirty="0" smtClean="0"/>
              <a:t>22 </a:t>
            </a:r>
            <a:r>
              <a:rPr lang="pl-PL" sz="7200" b="0" dirty="0"/>
              <a:t>ust. 1 </a:t>
            </a:r>
            <a:r>
              <a:rPr lang="pl-PL" sz="7200" b="0" dirty="0" smtClean="0"/>
              <a:t>rozporządzenia </a:t>
            </a:r>
            <a:r>
              <a:rPr lang="pl-PL" sz="7200" b="0" dirty="0"/>
              <a:t>wdrożeniowego)</a:t>
            </a:r>
            <a:endParaRPr lang="pl-PL" sz="72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7200" b="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7200" b="0" dirty="0" smtClean="0"/>
              <a:t>Realizacja operacji przez beneficjenta;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l-PL" sz="7200" b="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7200" b="0" dirty="0" smtClean="0"/>
              <a:t>Rozliczenie operacji – wypłaty środków finansowych z tytułu pomocy dokonuje się niezwłocznie po pozytywnym rozpatrzeniu wniosku o płatność, w terminie […] </a:t>
            </a:r>
            <a:r>
              <a:rPr lang="pl-PL" sz="7200" b="0" dirty="0"/>
              <a:t>3 miesięcy od dnia złożenia wniosku o </a:t>
            </a:r>
            <a:r>
              <a:rPr lang="pl-PL" sz="7200" b="0" dirty="0" smtClean="0"/>
              <a:t>płatność (§ 32 ust. 1 pkt. 2 rozporządzenia wdrożeniowego)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l-PL" sz="7200" b="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l-PL" sz="7200" b="0" dirty="0" smtClean="0"/>
              <a:t>Do ww. terminów należy doliczyć czas niezbędny na uzupełnienia </a:t>
            </a:r>
            <a:endParaRPr lang="pl-PL" sz="1600" b="0" dirty="0"/>
          </a:p>
          <a:p>
            <a:endParaRPr lang="pl-PL" sz="16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/>
          </a:p>
          <a:p>
            <a:endParaRPr lang="pl-PL" sz="1600" b="0" dirty="0" smtClean="0"/>
          </a:p>
          <a:p>
            <a:endParaRPr lang="pl-PL" sz="1800" b="0" dirty="0" smtClean="0"/>
          </a:p>
          <a:p>
            <a:pPr marL="0" indent="0" algn="just">
              <a:buNone/>
            </a:pPr>
            <a:endParaRPr lang="pl-PL" sz="18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1800" b="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l-PL" sz="2600" b="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l-PL" sz="3100" b="0" dirty="0"/>
          </a:p>
          <a:p>
            <a:pPr algn="just">
              <a:buFont typeface="Wingdings" panose="05000000000000000000" pitchFamily="2" charset="2"/>
              <a:buChar char="v"/>
            </a:pPr>
            <a:endParaRPr lang="pl-PL" sz="2900" b="0" dirty="0"/>
          </a:p>
          <a:p>
            <a:pPr marL="0" indent="0" algn="just">
              <a:buNone/>
            </a:pPr>
            <a:endParaRPr lang="pl-PL" sz="29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</p:spTree>
    <p:extLst>
      <p:ext uri="{BB962C8B-B14F-4D97-AF65-F5344CB8AC3E}">
        <p14:creationId xmlns:p14="http://schemas.microsoft.com/office/powerpoint/2010/main" val="2500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692696"/>
            <a:ext cx="7912424" cy="5400599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tx1"/>
                </a:solidFill>
              </a:rPr>
              <a:t>Przy zachowaniu marginesu bezpieczeństwa beneficjentowi na fizyczną realizację operacji zostaje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6700" dirty="0" smtClean="0"/>
              <a:t>ok. 14-18 miesięcy</a:t>
            </a:r>
            <a:br>
              <a:rPr lang="pl-PL" sz="6700" dirty="0" smtClean="0"/>
            </a:br>
            <a:r>
              <a:rPr lang="pl-PL" sz="3200" dirty="0" smtClean="0">
                <a:solidFill>
                  <a:schemeClr val="tx1"/>
                </a:solidFill>
              </a:rPr>
              <a:t>dla konkursów, dla których bieg terminów naborów rozpocznie się w sierpniu 2019 r.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2411759" y="5229200"/>
            <a:ext cx="6552853" cy="13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</p:spTree>
    <p:extLst>
      <p:ext uri="{BB962C8B-B14F-4D97-AF65-F5344CB8AC3E}">
        <p14:creationId xmlns:p14="http://schemas.microsoft.com/office/powerpoint/2010/main" val="32960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</Template>
  <TotalTime>10184</TotalTime>
  <Words>893</Words>
  <Application>Microsoft Office PowerPoint</Application>
  <PresentationFormat>Pokaz na ekranie (4:3)</PresentationFormat>
  <Paragraphs>290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Leader</vt:lpstr>
      <vt:lpstr>Świętokrzyskie Biuro Rozwoju Regionalnego – Biuro Programów Rozwoju Obszarów Wiejskich </vt:lpstr>
      <vt:lpstr>Drugi kamień milowy – wyzwania związane z osiągnięciem wskaźników zaplanowanych do realizacji w ramach LSR do końca 2021 r.</vt:lpstr>
      <vt:lpstr>Drugi kamień milowy – regulacje umowne</vt:lpstr>
      <vt:lpstr>Drugi kamień milowy – regulacje umowne</vt:lpstr>
      <vt:lpstr>Na osiągnięcie wskaźników oraz poziomu zaangażowania finansowego LSR na drugi kamień milowy mamy:  2,5 roku To mało czasu!</vt:lpstr>
      <vt:lpstr>Drugi kamień milowy – ramy czasowe</vt:lpstr>
      <vt:lpstr>Drugi kamień milowy – ramy czasowe</vt:lpstr>
      <vt:lpstr>Drugi kamień milowy – ramy czasowe</vt:lpstr>
      <vt:lpstr>Przy zachowaniu marginesu bezpieczeństwa beneficjentowi na fizyczną realizację operacji zostaje ok. 14-18 miesięcy dla konkursów, dla których bieg terminów naborów rozpocznie się w sierpniu 2019 r.</vt:lpstr>
      <vt:lpstr>Drugi kamień milowy – propozycje</vt:lpstr>
      <vt:lpstr>Ocena efektywności realizacji LSR</vt:lpstr>
      <vt:lpstr>Zgodnie z § 5 pkt 17 umowy o warunkach i sposobie realizacji strategii rozwoju lokalnego kierowanego przez społeczność (umowa ramowa)    LGD zobowiązuje się do poddania ocenie efektywności realizacji LSR w terminie wyznaczonym przez Zarząd Województwa oraz w przypadku uzyskania negatywnego wyniku tej oceny zrealizowania programu naprawczego opracowanego przez LGD  i zatwierdzonego przez Zarząd Województwa w terminie wskazanym  w tym programie</vt:lpstr>
      <vt:lpstr> </vt:lpstr>
      <vt:lpstr> </vt:lpstr>
      <vt:lpstr> </vt:lpstr>
      <vt:lpstr> </vt:lpstr>
      <vt:lpstr>Do rozstrzygnięcia w przyszłości</vt:lpstr>
      <vt:lpstr>KWOTY MOŻLIWE DO POZYSKANIA W RAMACH RÓŻNIC KURSOWYCH </vt:lpstr>
      <vt:lpstr>MAKSYMALNE KWOTY BONUSA W PODZIALE NA POSZCZEGÓLNE LGD </vt:lpstr>
      <vt:lpstr>Do rozstrzygnięcia w przyszłości</vt:lpstr>
      <vt:lpstr>Dziękujemy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Aneta Śliwińska</cp:lastModifiedBy>
  <cp:revision>1020</cp:revision>
  <cp:lastPrinted>2019-03-19T10:16:25Z</cp:lastPrinted>
  <dcterms:created xsi:type="dcterms:W3CDTF">2009-06-02T12:46:28Z</dcterms:created>
  <dcterms:modified xsi:type="dcterms:W3CDTF">2019-07-02T08:36:10Z</dcterms:modified>
</cp:coreProperties>
</file>