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530" r:id="rId2"/>
    <p:sldId id="621" r:id="rId3"/>
    <p:sldId id="614" r:id="rId4"/>
    <p:sldId id="539" r:id="rId5"/>
    <p:sldId id="615" r:id="rId6"/>
    <p:sldId id="542" r:id="rId7"/>
    <p:sldId id="624" r:id="rId8"/>
    <p:sldId id="622" r:id="rId9"/>
    <p:sldId id="625" r:id="rId10"/>
    <p:sldId id="623" r:id="rId11"/>
    <p:sldId id="626" r:id="rId12"/>
    <p:sldId id="511" r:id="rId13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B3937"/>
    <a:srgbClr val="000099"/>
    <a:srgbClr val="C05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84" autoAdjust="0"/>
    <p:restoredTop sz="86381" autoAdjust="0"/>
  </p:normalViewPr>
  <p:slideViewPr>
    <p:cSldViewPr>
      <p:cViewPr varScale="1">
        <p:scale>
          <a:sx n="82" d="100"/>
          <a:sy n="82" d="100"/>
        </p:scale>
        <p:origin x="8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099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C343EAC-ED66-4E31-86FF-713202AA9F04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099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6436905-204E-4BE8-A027-980370DEB3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875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099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C4F105D-500A-4C1E-AD48-D90BE16A558F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606" y="4714877"/>
            <a:ext cx="5438464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099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E88C8EF-9FD2-44B3-B863-1B77502882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857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gi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Kasia z wysypką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7" descr="Leader 07-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513" y="5224463"/>
            <a:ext cx="9429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8" descr="MRiRW[1]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5259388"/>
            <a:ext cx="9874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:\Moje obrazy\Logotypy\Europe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5259388"/>
            <a:ext cx="1325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1357298"/>
            <a:ext cx="8858312" cy="2286016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6400800" cy="60959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3"/>
          </p:nvPr>
        </p:nvSpPr>
        <p:spPr>
          <a:xfrm>
            <a:off x="142844" y="3786190"/>
            <a:ext cx="8858312" cy="1000132"/>
          </a:xfrm>
        </p:spPr>
        <p:txBody>
          <a:bodyPr/>
          <a:lstStyle>
            <a:lvl1pPr algn="ctr">
              <a:buNone/>
              <a:defRPr sz="2000"/>
            </a:lvl1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0A78-E5E0-432A-A125-09A09E9CD3A9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B182-A512-4CFE-B7FA-88676D7248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3EFCB-6C6A-4B8C-8B19-2101C4722830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93B2-BF85-4863-B949-264EF9E4EA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CD74C-6A4F-4A2C-8173-1E260840316A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4E26-6D2E-4C4E-9903-CFDD9A28B2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CC1E-5B61-4B7E-B01B-336649133A87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BE03-8137-40B7-B4C3-59EEE04283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F0046-A155-4927-B72C-01B2004813C7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7034E-339C-4FE5-A99B-ACCD1CFBB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end.JPG"/>
          <p:cNvPicPr>
            <a:picLocks noChangeAspect="1"/>
          </p:cNvPicPr>
          <p:nvPr userDrawn="1"/>
        </p:nvPicPr>
        <p:blipFill>
          <a:blip r:embed="rId2" cstate="print"/>
          <a:srcRect r="6667"/>
          <a:stretch>
            <a:fillRect/>
          </a:stretch>
        </p:blipFill>
        <p:spPr bwMode="auto">
          <a:xfrm>
            <a:off x="0" y="0"/>
            <a:ext cx="1000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>
            <a:lvl1pPr marL="0" indent="0" algn="ctr">
              <a:buFont typeface="Wingdings" pitchFamily="8" charset="2"/>
              <a:buNone/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3600" y="1393825"/>
            <a:ext cx="7594600" cy="1044575"/>
          </a:xfrm>
        </p:spPr>
        <p:txBody>
          <a:bodyPr/>
          <a:lstStyle>
            <a:lvl1pPr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/Podzięk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5852" y="5572140"/>
            <a:ext cx="7534620" cy="78581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1428728" y="285728"/>
            <a:ext cx="7429552" cy="5072098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EBAF-63FA-4226-A9CB-400CB51A1D1F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550D-2CBB-4C93-B703-D10B784E77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7863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6AAC4-C988-4139-BA49-63CE92B8F485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A1AA-4719-4106-B266-0998100D3F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be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4386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ECD2-39C7-411E-9183-0800A2E38CA1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6F38-1C97-42B7-AC53-534819A2F6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72400" cy="707886"/>
          </a:xfrm>
        </p:spPr>
        <p:txBody>
          <a:bodyPr anchor="b">
            <a:normAutofit/>
          </a:bodyPr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4414" y="1857364"/>
            <a:ext cx="7772400" cy="85725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3"/>
          </p:nvPr>
        </p:nvSpPr>
        <p:spPr>
          <a:xfrm>
            <a:off x="1214414" y="2786058"/>
            <a:ext cx="7786742" cy="3571900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9284-A911-43BD-8F67-37E812E91A48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362C-6F43-4313-90FF-0C2718F1AF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85852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5133-3EB0-40A4-9218-45D0852EBE10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B68F-352E-4AEC-87C7-831C72F133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2B09-74A7-47EA-821C-9C0C4C0589CC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E863-25C4-4D78-8490-35B078F578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DCBA-0EFE-479F-9040-12ECA7641ABC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84D3-374F-41B6-901D-F486214CC7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A79E-810F-4F56-9F1C-80303CE3184C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E100D-2B49-444E-B401-C053A8D0F0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428750" y="274638"/>
            <a:ext cx="7258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0188" y="1600200"/>
            <a:ext cx="7186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4021A2-64C3-4960-A329-3E5BE1F4B0A9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4D18D3-CE40-479C-98F2-BB182C5B85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1" r:id="rId1"/>
    <p:sldLayoutId id="2147485302" r:id="rId2"/>
    <p:sldLayoutId id="2147485303" r:id="rId3"/>
    <p:sldLayoutId id="2147485304" r:id="rId4"/>
    <p:sldLayoutId id="2147485305" r:id="rId5"/>
    <p:sldLayoutId id="2147485306" r:id="rId6"/>
    <p:sldLayoutId id="2147485295" r:id="rId7"/>
    <p:sldLayoutId id="2147485307" r:id="rId8"/>
    <p:sldLayoutId id="2147485296" r:id="rId9"/>
    <p:sldLayoutId id="2147485297" r:id="rId10"/>
    <p:sldLayoutId id="2147485298" r:id="rId11"/>
    <p:sldLayoutId id="2147485299" r:id="rId12"/>
    <p:sldLayoutId id="2147485300" r:id="rId13"/>
    <p:sldLayoutId id="214748530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4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692697"/>
            <a:ext cx="7912424" cy="3312368"/>
          </a:xfrm>
        </p:spPr>
        <p:txBody>
          <a:bodyPr>
            <a:normAutofit/>
          </a:bodyPr>
          <a:lstStyle/>
          <a:p>
            <a:r>
              <a:rPr lang="pl-PL" sz="3200" dirty="0" smtClean="0"/>
              <a:t>Świętokrzyskie Biuro Rozwoju Regionalnego –</a:t>
            </a:r>
            <a:br>
              <a:rPr lang="pl-PL" sz="3200" dirty="0" smtClean="0"/>
            </a:br>
            <a:r>
              <a:rPr lang="pl-PL" sz="3200" dirty="0" smtClean="0"/>
              <a:t>Biuro Programów Rozwoju Obszarów Wiejskich </a:t>
            </a:r>
            <a:endParaRPr lang="pl-PL" sz="32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2411759" y="5229200"/>
            <a:ext cx="6552853" cy="13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4005064"/>
            <a:ext cx="3672408" cy="240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218973" y="677523"/>
            <a:ext cx="7858180" cy="50405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PLANOWANY SPOSÓB WYDATKOWANIA DODATKOWYCH ŚRODKÓW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304186" y="620688"/>
            <a:ext cx="7444278" cy="720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endParaRPr lang="pl-PL" sz="18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061798"/>
              </p:ext>
            </p:extLst>
          </p:nvPr>
        </p:nvGraphicFramePr>
        <p:xfrm>
          <a:off x="1500188" y="1612456"/>
          <a:ext cx="7186612" cy="4501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304"/>
                <a:gridCol w="1055439"/>
                <a:gridCol w="1055439"/>
                <a:gridCol w="829019"/>
                <a:gridCol w="829019"/>
                <a:gridCol w="891418"/>
                <a:gridCol w="807625"/>
                <a:gridCol w="613295"/>
                <a:gridCol w="763054"/>
              </a:tblGrid>
              <a:tr h="465667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 dirty="0">
                          <a:effectLst/>
                        </a:rPr>
                        <a:t>L.P.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 dirty="0">
                          <a:effectLst/>
                        </a:rPr>
                        <a:t>Nazwa LGD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 dirty="0" err="1">
                          <a:effectLst/>
                        </a:rPr>
                        <a:t>Przenaczenie</a:t>
                      </a:r>
                      <a:r>
                        <a:rPr lang="pl-PL" sz="600" u="none" strike="noStrike" dirty="0">
                          <a:effectLst/>
                        </a:rPr>
                        <a:t> środków bonusowych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 dirty="0">
                          <a:effectLst/>
                        </a:rPr>
                        <a:t>Dotychczasowa kwota </a:t>
                      </a:r>
                      <a:r>
                        <a:rPr lang="pl-PL" sz="600" u="none" strike="noStrike" dirty="0" err="1">
                          <a:effectLst/>
                        </a:rPr>
                        <a:t>dostepnych</a:t>
                      </a:r>
                      <a:r>
                        <a:rPr lang="pl-PL" sz="600" u="none" strike="noStrike" dirty="0">
                          <a:effectLst/>
                        </a:rPr>
                        <a:t> środków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Dotychczasowy poziom wskaźnika produktu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Dotychczasowe wykorzystanie środków (podpisane umowy)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Dotychczasowe wykonanie wskaźnika produku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Kwota Bonusa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Wskaźnik produktu/ wpływ srodków bonusowych na obszar LGD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14100"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Królewskie Ponidzie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 dirty="0">
                          <a:effectLst/>
                        </a:rPr>
                        <a:t>Podejmowanie działalności gospodarczej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 dirty="0">
                          <a:effectLst/>
                        </a:rPr>
                        <a:t>2 000 000,00 zł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20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2 300 000,00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23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850 000,00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10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42559"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2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Lokalna Grupa Działania - Dorzecze Wisły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Podejmowanie działalności gospodarczej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750 000,00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 dirty="0">
                          <a:effectLst/>
                        </a:rPr>
                        <a:t>10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750 000,00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10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480 000,00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6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14100"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3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Lokalna Grupa Działania "Białe Ługi"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Podejmowanie działalności gospodarczej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650 000,00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 dirty="0">
                          <a:effectLst/>
                        </a:rPr>
                        <a:t>13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 dirty="0">
                          <a:effectLst/>
                        </a:rPr>
                        <a:t>650 000,00 zł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13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935 000,00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17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14100"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4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Lokalna Grupa Działania "Nad Czarną i Pilicą"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Rozwijanie działalności gospodarczej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1 150 000,00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8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 dirty="0">
                          <a:effectLst/>
                        </a:rPr>
                        <a:t>1 147 835,00 zł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7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520 000,00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2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14100"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5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Lokalna Grupa Działania "Perły Czarnej Nidy"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Podejmowanie działalności gospodarczej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500 000,00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10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 dirty="0">
                          <a:effectLst/>
                        </a:rPr>
                        <a:t>500 000,00 zł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10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520 000,00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10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14100"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6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Lokalna Grupa Działania "Perły Ponidzia"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Podejmowanie działalności gospodarczej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320 000,00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4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 dirty="0">
                          <a:effectLst/>
                        </a:rPr>
                        <a:t>400 000,00 zł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5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490 000,00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8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14100"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7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Lokalna Grupa Działania "Region Włoszczowski"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 dirty="0">
                          <a:effectLst/>
                        </a:rPr>
                        <a:t>Podejmowanie działalności gospodarczej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1 800 000,00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18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1 698 970,00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 dirty="0">
                          <a:effectLst/>
                        </a:rPr>
                        <a:t>17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940 000,00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9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14100"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8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Lokalna Grupa Działania PONIDZIE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 dirty="0">
                          <a:effectLst/>
                        </a:rPr>
                        <a:t>Podejmowanie działalności gospodarczej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1 500 000,00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15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1 500 000,00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 dirty="0">
                          <a:effectLst/>
                        </a:rPr>
                        <a:t>15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590 000,00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10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14100"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9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Lokalna Grupa Działania Ziemi Sandomierskiej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Podejmowanie działalności gospodarczej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1 500 000,00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21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1 200 000,00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15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790 000,00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13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67625"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10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Stowarzyszenie "Lokalna Grupa Działania - Wokół Łysej Góry"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Podejmowanie działalności gospodarczej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1 200 000,00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22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1 120 000,00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 dirty="0">
                          <a:effectLst/>
                        </a:rPr>
                        <a:t>27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830 000,00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10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21149"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11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Stowarzyszenie Lokalna Grupa Działania "Razem na Piaskowcu"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Podejmowanie działalności gospodarczej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1 260 000,00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18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490 000,00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 dirty="0">
                          <a:effectLst/>
                        </a:rPr>
                        <a:t>7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 dirty="0">
                          <a:effectLst/>
                        </a:rPr>
                        <a:t>690 000,00 zł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7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14100"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12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Stowarzyszenie Lokalna Grupa Działania "Ziemia Jędrzejowska - GRYF"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Podejmowanie działalności gospodarczej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1 575 000,00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21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1 500 000,00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20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 dirty="0">
                          <a:effectLst/>
                        </a:rPr>
                        <a:t>450 000,00 zł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6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14100"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13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Rozwijanie działalności gospodarczej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2 925 000,00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25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2 660 386,00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18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 dirty="0">
                          <a:effectLst/>
                        </a:rPr>
                        <a:t>520 000,00 zł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3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14100"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14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Stowarzyszenie Rozwoju Wsi Świętokrzyskiej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Rozwijanie działalności gospodarczej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3 522 875,63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18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2 940 368,00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12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 dirty="0">
                          <a:effectLst/>
                        </a:rPr>
                        <a:t>830 000,00 zł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3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14100"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15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Nowe przedsięwzięzie  (własna) 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0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0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 dirty="0">
                          <a:effectLst/>
                        </a:rPr>
                        <a:t>50 000,00 zł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 dirty="0">
                          <a:effectLst/>
                        </a:rPr>
                        <a:t>1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14100"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16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Stowarzyszenie Lokalna Grupa Działania "Krzemienny Krąg"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Podejmowanie działalności gospodarczej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1 200 000,00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12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1 200 000,00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11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380 000,00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 dirty="0">
                          <a:effectLst/>
                        </a:rPr>
                        <a:t>4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14100"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17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Nowe przedsięwzięcie (inkubator)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0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0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500 000,00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 dirty="0">
                          <a:effectLst/>
                        </a:rPr>
                        <a:t>1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07050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 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 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 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21 852 875,63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235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20 057 559,00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210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>
                          <a:effectLst/>
                        </a:rPr>
                        <a:t>10 365 000,00 zł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600" u="none" strike="noStrike" dirty="0">
                          <a:effectLst/>
                        </a:rPr>
                        <a:t>120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2" marR="5352" marT="5352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6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428462"/>
              </p:ext>
            </p:extLst>
          </p:nvPr>
        </p:nvGraphicFramePr>
        <p:xfrm>
          <a:off x="1403648" y="1166450"/>
          <a:ext cx="7344816" cy="540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3096344"/>
                <a:gridCol w="1368152"/>
                <a:gridCol w="936104"/>
              </a:tblGrid>
              <a:tr h="504056">
                <a:tc>
                  <a:txBody>
                    <a:bodyPr/>
                    <a:lstStyle/>
                    <a:p>
                      <a:r>
                        <a:rPr lang="pl-PL" sz="900" baseline="0" dirty="0" smtClean="0"/>
                        <a:t>LGD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 dirty="0" smtClean="0"/>
                        <a:t>Sposób</a:t>
                      </a:r>
                      <a:r>
                        <a:rPr lang="pl-PL" sz="900" baseline="0" dirty="0" smtClean="0"/>
                        <a:t> wydatkowania środków</a:t>
                      </a:r>
                      <a:endParaRPr lang="pl-P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/>
                        <a:t>Wielkość środków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/>
                        <a:t>Dodany</a:t>
                      </a:r>
                      <a:r>
                        <a:rPr lang="pl-PL" sz="900" baseline="0" dirty="0" smtClean="0"/>
                        <a:t> wskaźnik produktu</a:t>
                      </a:r>
                      <a:endParaRPr lang="pl-PL" sz="900" dirty="0" smtClean="0"/>
                    </a:p>
                  </a:txBody>
                  <a:tcPr/>
                </a:tc>
              </a:tr>
              <a:tr h="41228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LGD GRYF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Podejmowanie działalności gospodarczej</a:t>
                      </a:r>
                    </a:p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Rozwijanie działalności  gospodarczej 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  <a:r>
                        <a:rPr lang="pl-PL" sz="12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000,00 zł</a:t>
                      </a:r>
                    </a:p>
                    <a:p>
                      <a:pPr algn="l" fontAlgn="b"/>
                      <a:r>
                        <a:rPr lang="pl-PL" sz="12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520 000,00 zł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6szt.</a:t>
                      </a:r>
                    </a:p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3szt.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Włoszczowski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Podejmowanie działalności gospodarczej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 </a:t>
                      </a:r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9szt.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30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Białe Ługi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Podejmowanie działalności gospodarczej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935 000,00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szt. 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40000"/>
                        <a:alpha val="98000"/>
                      </a:schemeClr>
                    </a:solidFill>
                  </a:tcPr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Królewskie </a:t>
                      </a:r>
                      <a:r>
                        <a:rPr lang="pl-PL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Ponidzie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Podejmowanie działalności gospodarczej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850 000,00zł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szt.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Krzemienny Krąg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Podejmowanie działalności gospodarczej</a:t>
                      </a:r>
                    </a:p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Nowe przedsięwzięcie (inkubator)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380 000,00 zł</a:t>
                      </a:r>
                    </a:p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500 000,00</a:t>
                      </a:r>
                      <a:r>
                        <a:rPr lang="pl-PL" sz="12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zł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szt.</a:t>
                      </a:r>
                    </a:p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szt.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Stowarzyszenie Rozwoju Wsi Świętokrzyskiej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Rozwijanie działalności gospodarczej</a:t>
                      </a:r>
                    </a:p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Nowe przedsięwzięcie (op. własna) 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830 000,00 zł</a:t>
                      </a:r>
                    </a:p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50 000,00 zł 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szt.</a:t>
                      </a:r>
                    </a:p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szt.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Wokół Łysej Góry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Podejmowanie działalności gospodarczej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szt.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LGD Ziemi Sandomierskiej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Podejmowanie działalności gospodarczej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szt. 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 na Piaskowcu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Podejmowanie działalności gospodarczej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szt.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PONIDZIE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Podejmowanie działalności gospodarczej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590 000,00zł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szt.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 Czarną i Pilicą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Rozwijanie działalności  gospodarczej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  <a:r>
                        <a:rPr lang="pl-PL" sz="12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</a:t>
                      </a:r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00,00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szt.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Perły Czarnej Nidy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Podejmowanie działalności gospodarczej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520 000,00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szt.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Perły Ponidzia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Podejmowanie działalności gospodarczej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szt.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Dorzecze Wisły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Podejmowanie działalności gospodarczej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480 000,00 zł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szt.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6206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 W SKALI WOJEWÓDZTWA</a:t>
                      </a:r>
                      <a:endParaRPr lang="pl-PL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1" i="1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10 365 000,00zł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szt.</a:t>
                      </a:r>
                      <a:endParaRPr lang="pl-PL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5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Według planu zawartego w Lokalnych Strategiach Rozwoju dodatkowe środki posłużą: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u</a:t>
            </a:r>
            <a:r>
              <a:rPr lang="pl-PL" dirty="0" smtClean="0"/>
              <a:t>tworzeniu </a:t>
            </a:r>
            <a:r>
              <a:rPr lang="pl-PL" b="1" dirty="0" smtClean="0"/>
              <a:t>110</a:t>
            </a:r>
            <a:r>
              <a:rPr lang="pl-PL" dirty="0" smtClean="0"/>
              <a:t> działalności gospodarczych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r</a:t>
            </a:r>
            <a:r>
              <a:rPr lang="pl-PL" dirty="0" smtClean="0"/>
              <a:t>ozwoju </a:t>
            </a:r>
            <a:r>
              <a:rPr lang="pl-PL" b="1" dirty="0" smtClean="0"/>
              <a:t>8</a:t>
            </a:r>
            <a:r>
              <a:rPr lang="pl-PL" dirty="0" smtClean="0"/>
              <a:t> działalności gospodarczych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r</a:t>
            </a:r>
            <a:r>
              <a:rPr lang="pl-PL" dirty="0" smtClean="0"/>
              <a:t>ealizacji </a:t>
            </a:r>
            <a:r>
              <a:rPr lang="pl-PL" b="1" dirty="0" smtClean="0"/>
              <a:t>1</a:t>
            </a:r>
            <a:r>
              <a:rPr lang="pl-PL" dirty="0" smtClean="0"/>
              <a:t> inkubatora przedsiębiorczości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r</a:t>
            </a:r>
            <a:r>
              <a:rPr lang="pl-PL" dirty="0" smtClean="0"/>
              <a:t>ealizacji </a:t>
            </a:r>
            <a:r>
              <a:rPr lang="pl-PL" b="1" dirty="0" smtClean="0"/>
              <a:t>1</a:t>
            </a:r>
            <a:r>
              <a:rPr lang="pl-PL" dirty="0" smtClean="0"/>
              <a:t> operacji własnej.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u</a:t>
            </a:r>
            <a:r>
              <a:rPr lang="pl-PL" dirty="0" smtClean="0"/>
              <a:t>tworzeniu przynajmniej </a:t>
            </a:r>
            <a:r>
              <a:rPr lang="pl-PL" b="1" dirty="0" smtClean="0"/>
              <a:t>110</a:t>
            </a:r>
            <a:r>
              <a:rPr lang="pl-PL" dirty="0" smtClean="0"/>
              <a:t> miejsc pracy</a:t>
            </a:r>
          </a:p>
        </p:txBody>
      </p:sp>
    </p:spTree>
    <p:extLst>
      <p:ext uri="{BB962C8B-B14F-4D97-AF65-F5344CB8AC3E}">
        <p14:creationId xmlns:p14="http://schemas.microsoft.com/office/powerpoint/2010/main" val="3092894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346200"/>
          </a:xfrm>
        </p:spPr>
        <p:txBody>
          <a:bodyPr/>
          <a:lstStyle/>
          <a:p>
            <a:r>
              <a:rPr lang="pl-PL" b="1" dirty="0" smtClean="0"/>
              <a:t>Dziękujemy</a:t>
            </a:r>
            <a:r>
              <a:rPr lang="pl-PL" dirty="0" smtClean="0"/>
              <a:t> </a:t>
            </a:r>
            <a:r>
              <a:rPr lang="pl-PL" b="1" dirty="0" smtClean="0"/>
              <a:t>za</a:t>
            </a:r>
            <a:r>
              <a:rPr lang="pl-PL" dirty="0" smtClean="0"/>
              <a:t> </a:t>
            </a:r>
            <a:r>
              <a:rPr lang="pl-PL" b="1" dirty="0" smtClean="0"/>
              <a:t>uwagę</a:t>
            </a:r>
          </a:p>
        </p:txBody>
      </p:sp>
      <p:pic>
        <p:nvPicPr>
          <p:cNvPr id="33795" name="Picture 3" descr="Poznań-Licheń-Inowrocław_22-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33575" y="1571625"/>
            <a:ext cx="6383338" cy="4786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692697"/>
            <a:ext cx="7912424" cy="3312368"/>
          </a:xfrm>
        </p:spPr>
        <p:txBody>
          <a:bodyPr>
            <a:normAutofit/>
          </a:bodyPr>
          <a:lstStyle/>
          <a:p>
            <a:r>
              <a:rPr lang="pl-PL" sz="3200" dirty="0" smtClean="0"/>
              <a:t>Podsumowanie kwestii związanych </a:t>
            </a:r>
            <a:br>
              <a:rPr lang="pl-PL" sz="3200" dirty="0" smtClean="0"/>
            </a:br>
            <a:r>
              <a:rPr lang="pl-PL" sz="3200" dirty="0" smtClean="0"/>
              <a:t>z przyznawaniem dodatkowych środków przeznaczonych na operacje dotyczące rozwoju przedsiębiorczości. </a:t>
            </a:r>
            <a:endParaRPr lang="pl-PL" sz="32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2411759" y="5229200"/>
            <a:ext cx="6552853" cy="13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</p:spTree>
    <p:extLst>
      <p:ext uri="{BB962C8B-B14F-4D97-AF65-F5344CB8AC3E}">
        <p14:creationId xmlns:p14="http://schemas.microsoft.com/office/powerpoint/2010/main" val="35199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212347"/>
            <a:ext cx="7858180" cy="552357"/>
          </a:xfrm>
        </p:spPr>
        <p:txBody>
          <a:bodyPr>
            <a:normAutofit/>
          </a:bodyPr>
          <a:lstStyle/>
          <a:p>
            <a:r>
              <a:rPr lang="pl-PL" sz="2400" dirty="0" smtClean="0"/>
              <a:t>BONUSY – KTO MÓGŁ SIĘ UBIEGAĆ ?</a:t>
            </a:r>
            <a:endParaRPr lang="pl-PL" sz="24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01" y="1289786"/>
            <a:ext cx="767873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1285801" y="1124744"/>
            <a:ext cx="767873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b="0" dirty="0" smtClean="0"/>
              <a:t>Zgodnie z § 8 ust. 3 umowy ramowej o zwiększenie budżetu LSR może ubiegać się LGD która do 31 grudnia 2018r. </a:t>
            </a:r>
          </a:p>
          <a:p>
            <a:pPr marL="0" indent="0" algn="ctr">
              <a:buNone/>
            </a:pPr>
            <a:endParaRPr lang="pl-PL" sz="3600" b="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2900" b="0" dirty="0" smtClean="0"/>
              <a:t>osiągnęła </a:t>
            </a:r>
            <a:r>
              <a:rPr lang="pl-PL" sz="2900" b="0" dirty="0"/>
              <a:t>poziom co najmniej 60% każdego ze wskaźników produktu, który został przewidziany do realizacji w latach 2016 – 2018, a w przypadku, gdy LSR przewiduje finansowanie operacji w ramach RPO, dodatkowo </a:t>
            </a:r>
            <a:r>
              <a:rPr lang="pl-PL" sz="2900" b="0" dirty="0" smtClean="0"/>
              <a:t>zrealizowała </a:t>
            </a:r>
            <a:r>
              <a:rPr lang="pl-PL" sz="2900" b="0" dirty="0"/>
              <a:t>w ramach LSR w co najmniej 85% </a:t>
            </a:r>
            <a:r>
              <a:rPr lang="pl-PL" sz="2900" b="0" dirty="0" smtClean="0"/>
              <a:t>wskaźników ujętych </a:t>
            </a:r>
            <a:br>
              <a:rPr lang="pl-PL" sz="2900" b="0" dirty="0" smtClean="0"/>
            </a:br>
            <a:r>
              <a:rPr lang="pl-PL" sz="2900" b="0" dirty="0" smtClean="0"/>
              <a:t>w </a:t>
            </a:r>
            <a:r>
              <a:rPr lang="pl-PL" sz="2900" b="0" dirty="0"/>
              <a:t>Ramach Wykonania Osi ……………</a:t>
            </a:r>
            <a:r>
              <a:rPr lang="pl-PL" sz="2900" b="0" baseline="30000" dirty="0"/>
              <a:t>3</a:t>
            </a:r>
            <a:r>
              <a:rPr lang="pl-PL" sz="2900" b="0" dirty="0"/>
              <a:t>, </a:t>
            </a:r>
            <a:r>
              <a:rPr lang="pl-PL" sz="2900" b="0" dirty="0" smtClean="0"/>
              <a:t>przewidzianych </a:t>
            </a:r>
            <a:r>
              <a:rPr lang="pl-PL" sz="2900" b="0" dirty="0"/>
              <a:t>do osiągnięcia do końca 2018 </a:t>
            </a:r>
            <a:r>
              <a:rPr lang="pl-PL" sz="2900" b="0" dirty="0" smtClean="0"/>
              <a:t>roku;</a:t>
            </a:r>
          </a:p>
          <a:p>
            <a:pPr marL="0" indent="0" algn="just">
              <a:buNone/>
            </a:pPr>
            <a:endParaRPr lang="pl-PL" sz="2900" b="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2900" b="0" dirty="0" smtClean="0"/>
              <a:t>wykorzystała </a:t>
            </a:r>
            <a:r>
              <a:rPr lang="pl-PL" sz="2900" b="0" dirty="0"/>
              <a:t>co najmniej 80% środków finansowych przeznaczonych </a:t>
            </a:r>
            <a:r>
              <a:rPr lang="pl-PL" sz="2900" b="0" dirty="0" smtClean="0"/>
              <a:t/>
            </a:r>
            <a:br>
              <a:rPr lang="pl-PL" sz="2900" b="0" dirty="0" smtClean="0"/>
            </a:br>
            <a:r>
              <a:rPr lang="pl-PL" sz="2900" b="0" dirty="0" smtClean="0"/>
              <a:t>na </a:t>
            </a:r>
            <a:r>
              <a:rPr lang="pl-PL" sz="2900" b="0" dirty="0"/>
              <a:t>wsparcie realizacji operacji w ramach LSR w latach 2016–2018, a w przypadku, gdy LSR przewiduje finansowanie w ramach PROW, dodatkowo </a:t>
            </a:r>
            <a:r>
              <a:rPr lang="pl-PL" sz="2900" b="0" dirty="0" smtClean="0"/>
              <a:t>wykorzystała </a:t>
            </a:r>
            <a:r>
              <a:rPr lang="pl-PL" sz="2900" b="0" dirty="0"/>
              <a:t>40% środków finansowych przeznaczonych </a:t>
            </a:r>
            <a:r>
              <a:rPr lang="pl-PL" sz="2900" b="0" dirty="0" smtClean="0"/>
              <a:t/>
            </a:r>
            <a:br>
              <a:rPr lang="pl-PL" sz="2900" b="0" dirty="0" smtClean="0"/>
            </a:br>
            <a:r>
              <a:rPr lang="pl-PL" sz="2900" b="0" dirty="0" smtClean="0"/>
              <a:t>na </a:t>
            </a:r>
            <a:r>
              <a:rPr lang="pl-PL" sz="2900" b="0" dirty="0"/>
              <a:t>utworzenie/utrzymanie miejsc pracy w ramach </a:t>
            </a:r>
            <a:r>
              <a:rPr lang="pl-PL" sz="2900" b="0" dirty="0" smtClean="0"/>
              <a:t>LSR,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l-PL" sz="2900" b="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2900" b="0" dirty="0" smtClean="0"/>
              <a:t>realizuje </a:t>
            </a:r>
            <a:r>
              <a:rPr lang="pl-PL" sz="2900" b="0" dirty="0"/>
              <a:t>zobowiązania określone w niniejszej umowie</a:t>
            </a:r>
            <a:endParaRPr lang="pl-PL" sz="2900" b="0" dirty="0" smtClean="0"/>
          </a:p>
          <a:p>
            <a:pPr marL="0" indent="0" algn="just">
              <a:buFontTx/>
              <a:buNone/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</p:spTree>
    <p:extLst>
      <p:ext uri="{BB962C8B-B14F-4D97-AF65-F5344CB8AC3E}">
        <p14:creationId xmlns:p14="http://schemas.microsoft.com/office/powerpoint/2010/main" val="29544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295465" y="836712"/>
            <a:ext cx="7858180" cy="50405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POZIOM WYKONANIA WSKAŹNIKÓW UPRAWNIAJĄCYCH DO UBIEGANIA SIĘ O DODATKOWE ŚRODKI, W PODZIALE NA POSZCZEGÓLNE LGD Z TERENU WOJEWÓDZTWA ŚWIĘTOKRZYSKIEGO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7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649435"/>
              </p:ext>
            </p:extLst>
          </p:nvPr>
        </p:nvGraphicFramePr>
        <p:xfrm>
          <a:off x="1471096" y="2132856"/>
          <a:ext cx="7344816" cy="4246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1224136"/>
                <a:gridCol w="1080120"/>
                <a:gridCol w="1152128"/>
                <a:gridCol w="864096"/>
              </a:tblGrid>
              <a:tr h="792088">
                <a:tc>
                  <a:txBody>
                    <a:bodyPr/>
                    <a:lstStyle/>
                    <a:p>
                      <a:r>
                        <a:rPr lang="pl-PL" sz="1000" baseline="0" dirty="0" smtClean="0"/>
                        <a:t>LGD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LGD osiągnęło poziom co </a:t>
                      </a:r>
                      <a:r>
                        <a:rPr lang="pl-PL" sz="10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najmiej</a:t>
                      </a:r>
                      <a:r>
                        <a:rPr lang="pl-PL" sz="1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60% każdego ze wskaźników produktu </a:t>
                      </a:r>
                      <a:endParaRPr lang="pl-PL" sz="10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Poziom wykorzystania środków finansowych przeznaczonych na lata 2016-2018</a:t>
                      </a:r>
                    </a:p>
                    <a:p>
                      <a:pPr algn="ctr" fontAlgn="ctr"/>
                      <a:r>
                        <a:rPr lang="pl-PL" sz="1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(min. 80%)</a:t>
                      </a:r>
                      <a:endParaRPr lang="pl-PL" sz="10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Poziom wykorzystania środków finansowych przeznaczonych na miejsca pracy (min. 40%)</a:t>
                      </a:r>
                      <a:endParaRPr lang="pl-PL" sz="10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LGD realizuje zobowiązania określone w umowie ramowej</a:t>
                      </a:r>
                      <a:endParaRPr lang="pl-PL" sz="10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pl-PL" sz="1100" b="0" i="1" u="none" dirty="0" smtClean="0">
                          <a:solidFill>
                            <a:srgbClr val="002060"/>
                          </a:solidFill>
                        </a:rPr>
                        <a:t>Stowarzyszenie Lokalna Grupa Działania "Ziemia Jędrzejowska  - GRYF"</a:t>
                      </a:r>
                      <a:endParaRPr lang="pl-PL" sz="1100" b="0" i="1" u="non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TAK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135,29%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91,39%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TAK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pl-PL" sz="1100" b="0" i="1" u="none" dirty="0" smtClean="0">
                          <a:solidFill>
                            <a:srgbClr val="002060"/>
                          </a:solidFill>
                        </a:rPr>
                        <a:t>Stowarzyszenie Lokalna Grupa Działania "Krzemienny Krąg"</a:t>
                      </a:r>
                      <a:endParaRPr lang="pl-PL" sz="1100" b="0" i="1" u="non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TAK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112,33%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70,93%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TAK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pl-PL" sz="1100" b="0" i="1" u="none" dirty="0" smtClean="0">
                          <a:solidFill>
                            <a:srgbClr val="002060"/>
                          </a:solidFill>
                        </a:rPr>
                        <a:t>Stowarzyszenie "Lokalna Grupa Działania - U ŻRÓDEŁ"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TAK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75,21%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45,48%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TAK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pl-PL" sz="1100" b="0" i="1" u="none" dirty="0" smtClean="0">
                          <a:solidFill>
                            <a:srgbClr val="002060"/>
                          </a:solidFill>
                        </a:rPr>
                        <a:t>Stowarzyszenie "Lokalna Grupa Działania - Wokół Łysej Góry"</a:t>
                      </a:r>
                      <a:endParaRPr lang="pl-PL" sz="1100" b="0" i="1" u="non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TAK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180,05%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90,16%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TAK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pl-PL" sz="1100" b="0" i="1" u="none" dirty="0" smtClean="0">
                          <a:solidFill>
                            <a:srgbClr val="002060"/>
                          </a:solidFill>
                        </a:rPr>
                        <a:t>Lokalna Grupa Działania "Region Włoszczowski"</a:t>
                      </a:r>
                      <a:endParaRPr lang="pl-PL" sz="1100" b="0" i="1" u="non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TAK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132,72%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89,21%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TAK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pl-PL" sz="1100" b="0" i="1" u="none" dirty="0" smtClean="0">
                          <a:solidFill>
                            <a:srgbClr val="002060"/>
                          </a:solidFill>
                        </a:rPr>
                        <a:t>Stowarzyszenie Lokalna Grupa Działania "Razem na Piaskowcu"</a:t>
                      </a:r>
                      <a:endParaRPr lang="pl-PL" sz="1100" b="0" i="1" u="non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TAK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104,34% 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50,01%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TAK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1" dirty="0" smtClean="0">
                          <a:solidFill>
                            <a:srgbClr val="002060"/>
                          </a:solidFill>
                        </a:rPr>
                        <a:t>Lokalna Grupa Działania Powiatu Opatowskiego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NIE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91,51% 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71,34%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TAK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pl-PL" sz="1100" b="0" i="1" dirty="0" smtClean="0">
                          <a:solidFill>
                            <a:srgbClr val="002060"/>
                          </a:solidFill>
                        </a:rPr>
                        <a:t>Lokalna Grupa Działania "Perły </a:t>
                      </a:r>
                      <a:r>
                        <a:rPr lang="pl-PL" sz="1100" b="0" i="1" dirty="0" err="1" smtClean="0">
                          <a:solidFill>
                            <a:srgbClr val="002060"/>
                          </a:solidFill>
                        </a:rPr>
                        <a:t>Ponidzia</a:t>
                      </a:r>
                      <a:r>
                        <a:rPr lang="pl-PL" sz="1100" b="0" i="1" dirty="0" smtClean="0">
                          <a:solidFill>
                            <a:srgbClr val="002060"/>
                          </a:solidFill>
                        </a:rPr>
                        <a:t>"</a:t>
                      </a:r>
                      <a:endParaRPr lang="pl-PL" sz="1100" b="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TAK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98,49%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101,02%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TAK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pl-PL" sz="1100" b="0" i="1" dirty="0" smtClean="0">
                          <a:solidFill>
                            <a:srgbClr val="002060"/>
                          </a:solidFill>
                        </a:rPr>
                        <a:t>Lokalna Grupa Działania  - Dorzecze Wisły</a:t>
                      </a:r>
                      <a:endParaRPr lang="pl-PL" sz="1100" b="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TAK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115,81%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98,49%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TAK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295465" y="1862805"/>
            <a:ext cx="7678636" cy="478634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02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214414" y="116632"/>
            <a:ext cx="7858180" cy="50405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C.D.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7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377639"/>
              </p:ext>
            </p:extLst>
          </p:nvPr>
        </p:nvGraphicFramePr>
        <p:xfrm>
          <a:off x="1547664" y="620688"/>
          <a:ext cx="7344816" cy="3604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1224136"/>
                <a:gridCol w="1080120"/>
                <a:gridCol w="1152128"/>
                <a:gridCol w="864096"/>
              </a:tblGrid>
              <a:tr h="792088">
                <a:tc>
                  <a:txBody>
                    <a:bodyPr/>
                    <a:lstStyle/>
                    <a:p>
                      <a:r>
                        <a:rPr lang="pl-PL" sz="1000" baseline="0" dirty="0" smtClean="0"/>
                        <a:t>LGD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LGD osiągnęło poziom co </a:t>
                      </a:r>
                      <a:r>
                        <a:rPr lang="pl-PL" sz="10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najmiej</a:t>
                      </a:r>
                      <a:r>
                        <a:rPr lang="pl-PL" sz="1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60% każdego ze wskaźników produktu </a:t>
                      </a:r>
                      <a:endParaRPr lang="pl-PL" sz="10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Poziom wykorzystania środków finansowych przeznaczonych na lata 2016-2018</a:t>
                      </a:r>
                      <a:endParaRPr lang="pl-PL" sz="10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Poziom wykorzystania środków finansowych przeznaczonych na miejsca pracy</a:t>
                      </a:r>
                      <a:endParaRPr lang="pl-PL" sz="10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LGD realizuje zobowiązania określone w umowie ramowej</a:t>
                      </a:r>
                      <a:endParaRPr lang="pl-PL" sz="10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pl-PL" sz="1100" b="0" i="1" dirty="0" smtClean="0">
                          <a:solidFill>
                            <a:srgbClr val="002060"/>
                          </a:solidFill>
                        </a:rPr>
                        <a:t>Lokalna Grupa Działania "Białe Ługi"</a:t>
                      </a:r>
                      <a:endParaRPr lang="pl-PL" sz="1100" b="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TAK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84,42%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73,58%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TAK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1" dirty="0" smtClean="0">
                          <a:solidFill>
                            <a:srgbClr val="002060"/>
                          </a:solidFill>
                        </a:rPr>
                        <a:t>Lokalna Grupa Działania   "Nad Czarną i Pilicą"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TAK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96,71%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93,72%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TAK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pl-PL" sz="1100" b="0" i="1" dirty="0" smtClean="0">
                          <a:solidFill>
                            <a:srgbClr val="002060"/>
                          </a:solidFill>
                        </a:rPr>
                        <a:t>Lokalna Grupa Działania   "Dorzecze Bobrzy"</a:t>
                      </a:r>
                      <a:endParaRPr lang="pl-PL" sz="1100" b="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NIE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129,65%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96,24%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TAK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pl-PL" sz="1100" b="0" i="1" dirty="0" smtClean="0">
                          <a:solidFill>
                            <a:srgbClr val="002060"/>
                          </a:solidFill>
                        </a:rPr>
                        <a:t>Lokalna Grupa Działania "Perły Czarnej Nidy”</a:t>
                      </a:r>
                      <a:endParaRPr lang="pl-PL" sz="1100" b="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TAK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84,73%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84,90%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TAK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pl-PL" sz="1100" b="0" i="1" dirty="0" smtClean="0">
                          <a:solidFill>
                            <a:srgbClr val="002060"/>
                          </a:solidFill>
                        </a:rPr>
                        <a:t>Lokalna Grupa Działania PONIDZIE</a:t>
                      </a:r>
                      <a:endParaRPr lang="pl-PL" sz="1100" b="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TAK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197,87%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98,48%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TAK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pl-PL" sz="1100" b="0" i="1" dirty="0" smtClean="0">
                          <a:solidFill>
                            <a:srgbClr val="002060"/>
                          </a:solidFill>
                        </a:rPr>
                        <a:t>"Królewskie </a:t>
                      </a:r>
                      <a:r>
                        <a:rPr lang="pl-PL" sz="1100" b="0" i="1" dirty="0" err="1" smtClean="0">
                          <a:solidFill>
                            <a:srgbClr val="002060"/>
                          </a:solidFill>
                        </a:rPr>
                        <a:t>Ponidzie</a:t>
                      </a:r>
                      <a:r>
                        <a:rPr lang="pl-PL" sz="1100" b="0" i="1" dirty="0" smtClean="0">
                          <a:solidFill>
                            <a:srgbClr val="002060"/>
                          </a:solidFill>
                        </a:rPr>
                        <a:t>"</a:t>
                      </a:r>
                      <a:endParaRPr lang="pl-PL" sz="1100" b="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TAK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129,28%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77,28%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TAK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pl-PL" sz="1100" b="0" i="1" dirty="0" smtClean="0">
                          <a:solidFill>
                            <a:srgbClr val="002060"/>
                          </a:solidFill>
                        </a:rPr>
                        <a:t>Stowarzyszenie Rozwoju Wsi Świętokrzyskiej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TAK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418,32%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75,55%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TAK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pl-PL" sz="1100" b="0" i="1" dirty="0" smtClean="0">
                          <a:solidFill>
                            <a:srgbClr val="002060"/>
                          </a:solidFill>
                        </a:rPr>
                        <a:t>Lokalna Grupa Działania Ziemi Sandomierskiej</a:t>
                      </a:r>
                      <a:endParaRPr lang="pl-PL" sz="1100" b="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TAK</a:t>
                      </a:r>
                      <a:endParaRPr lang="pl-PL" sz="1100" b="0" i="1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pl-PL" sz="11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129,14%</a:t>
                      </a:r>
                      <a:endParaRPr lang="pl-PL" sz="1100" b="0" i="1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65,40%</a:t>
                      </a:r>
                      <a:endParaRPr lang="pl-PL" sz="1100" b="0" i="1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TAK</a:t>
                      </a:r>
                      <a:endParaRPr lang="pl-PL" sz="11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8250">
                <a:tc>
                  <a:txBody>
                    <a:bodyPr/>
                    <a:lstStyle/>
                    <a:p>
                      <a:r>
                        <a:rPr lang="pl-PL" sz="16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Liczba LGD, która nie spełnia poszczególnych wymagań</a:t>
                      </a:r>
                      <a:endParaRPr lang="pl-PL" sz="1600" b="1" i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l-PL" sz="1050" b="1" i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l-PL" sz="1050" b="1" i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l-PL" sz="1050" b="1" i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l-PL" sz="1050" b="1" i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Symbol zastępczy zawartości 4"/>
          <p:cNvSpPr>
            <a:spLocks noGrp="1"/>
          </p:cNvSpPr>
          <p:nvPr>
            <p:ph idx="1"/>
          </p:nvPr>
        </p:nvSpPr>
        <p:spPr>
          <a:xfrm>
            <a:off x="1583246" y="4365104"/>
            <a:ext cx="7309234" cy="193997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endParaRPr lang="pl-PL" sz="1800" dirty="0" smtClean="0"/>
          </a:p>
          <a:p>
            <a:pPr algn="just"/>
            <a:r>
              <a:rPr lang="pl-PL" sz="1900" dirty="0" smtClean="0"/>
              <a:t>Z pośród </a:t>
            </a:r>
            <a:r>
              <a:rPr lang="pl-PL" sz="1900" b="1" i="1" dirty="0" smtClean="0"/>
              <a:t>17</a:t>
            </a:r>
            <a:r>
              <a:rPr lang="pl-PL" sz="1900" dirty="0" smtClean="0"/>
              <a:t> Lokalnych Grup Działania z terenu Województwa Świętokrzyskiego </a:t>
            </a:r>
            <a:r>
              <a:rPr lang="pl-PL" sz="1900" b="1" i="1" dirty="0" smtClean="0"/>
              <a:t>14</a:t>
            </a:r>
            <a:r>
              <a:rPr lang="pl-PL" sz="1900" dirty="0" smtClean="0"/>
              <a:t> było uprawnionych do ubiegania się o dodatkowe środki. </a:t>
            </a:r>
          </a:p>
          <a:p>
            <a:pPr marL="0" indent="0" algn="just">
              <a:buNone/>
            </a:pPr>
            <a:endParaRPr lang="pl-PL" sz="1900" dirty="0" smtClean="0"/>
          </a:p>
          <a:p>
            <a:pPr algn="just"/>
            <a:r>
              <a:rPr lang="pl-PL" sz="1900" dirty="0" smtClean="0"/>
              <a:t>Z pośród </a:t>
            </a:r>
            <a:r>
              <a:rPr lang="pl-PL" sz="1900" b="1" i="1" dirty="0" smtClean="0"/>
              <a:t>3</a:t>
            </a:r>
            <a:r>
              <a:rPr lang="pl-PL" sz="1900" dirty="0" smtClean="0"/>
              <a:t> Lokalnych Grup Działania, które nie były uprawnione do ubiegania się o dodatkowe środki </a:t>
            </a:r>
            <a:r>
              <a:rPr lang="pl-PL" sz="1900" b="1" i="1" dirty="0" smtClean="0"/>
              <a:t>2</a:t>
            </a:r>
            <a:r>
              <a:rPr lang="pl-PL" sz="1900" dirty="0" smtClean="0"/>
              <a:t> nie osiągnęły wymaganego poziomu każdego ze wskaźników produktu, a </a:t>
            </a:r>
            <a:r>
              <a:rPr lang="pl-PL" sz="1900" b="1" i="1" dirty="0" smtClean="0"/>
              <a:t>1</a:t>
            </a:r>
            <a:r>
              <a:rPr lang="pl-PL" sz="1900" dirty="0" smtClean="0"/>
              <a:t> nie osiągnęła wymaganego poziomu wydatkowania środków. </a:t>
            </a:r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2856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218973" y="677523"/>
            <a:ext cx="7858180" cy="50405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MAKSYMALNE KWOTY BONUSA W PODZIALE NA POSZCZEGÓLNE LGD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304186" y="620688"/>
            <a:ext cx="7444278" cy="720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endParaRPr lang="pl-PL" sz="1800" dirty="0"/>
          </a:p>
        </p:txBody>
      </p:sp>
      <p:graphicFrame>
        <p:nvGraphicFramePr>
          <p:cNvPr id="7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382312"/>
              </p:ext>
            </p:extLst>
          </p:nvPr>
        </p:nvGraphicFramePr>
        <p:xfrm>
          <a:off x="1403648" y="1052736"/>
          <a:ext cx="7344816" cy="5362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1296144"/>
                <a:gridCol w="1152128"/>
                <a:gridCol w="1008112"/>
              </a:tblGrid>
              <a:tr h="749604">
                <a:tc>
                  <a:txBody>
                    <a:bodyPr/>
                    <a:lstStyle/>
                    <a:p>
                      <a:r>
                        <a:rPr lang="pl-PL" sz="900" baseline="0" dirty="0" smtClean="0"/>
                        <a:t>LGD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 dirty="0" smtClean="0"/>
                        <a:t>Pierwotna kwota pomocy w ramach poddziałania 19.2</a:t>
                      </a:r>
                      <a:endParaRPr lang="pl-P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/>
                        <a:t>Limit pomocy w ramach </a:t>
                      </a:r>
                      <a:r>
                        <a:rPr lang="pl-PL" sz="900" dirty="0" err="1" smtClean="0"/>
                        <a:t>bonusa</a:t>
                      </a:r>
                      <a:r>
                        <a:rPr lang="pl-PL" sz="900" dirty="0" smtClean="0"/>
                        <a:t> (11%)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 dirty="0" smtClean="0"/>
                        <a:t>Limit wg metodologii</a:t>
                      </a:r>
                      <a:endParaRPr lang="pl-PL" sz="900" dirty="0"/>
                    </a:p>
                  </a:txBody>
                  <a:tcPr/>
                </a:tc>
              </a:tr>
              <a:tr h="41228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LGD GRYF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8 872 450,12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975 969,51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970 000,00 zł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Włoszczowski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8 550 000,00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940 500,00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zł</a:t>
                      </a:r>
                    </a:p>
                  </a:txBody>
                  <a:tcPr marL="9525" marR="9525" marT="9525" marB="0" anchor="b"/>
                </a:tc>
              </a:tr>
              <a:tr h="3030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Białe Ługi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8 550 000,00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940 500,00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Królewskie </a:t>
                      </a:r>
                      <a:r>
                        <a:rPr lang="pl-PL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Ponidzie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8 100 000,00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891 000,00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Krzemienny Krąg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8 000 000,00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Stowarzyszenie Rozwoju Wsi Świętokrzyskiej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8 000 000,00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Wokół Łysej Góry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7 600 000,00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LGD Ziemi Sandomierskiej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7 200 000,00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790 000,00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 na Piaskowcu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6 300 000,00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690 000,00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PONIDZIE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5 400 000,00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 Czarną i Pilicą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4 750 000,00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522 500,00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520 000,00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Perły Czarnej Nidy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4 750 000,00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522 500,00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Perły Ponidzia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4 500 000,00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490 000,00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Dorzecze Wisły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4 500 000,00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490 000,00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</a:tr>
              <a:tr h="299842">
                <a:tc gridSpan="3">
                  <a:txBody>
                    <a:bodyPr/>
                    <a:lstStyle/>
                    <a:p>
                      <a:pPr algn="l" fontAlgn="b"/>
                      <a:r>
                        <a:rPr lang="pl-PL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 W SKALI WOJEWÓDZTWA</a:t>
                      </a:r>
                      <a:endParaRPr lang="pl-PL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10 420 000,00zł</a:t>
                      </a:r>
                      <a:endParaRPr lang="pl-PL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2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WYSOKOŚĆ ŚRODKÓW PRZEZNACZONYCH NA WOJEWÓDZTWO ŚWIĘTOKRZYSKIE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Zgodnie z metodologią przekazaną przez Ministerstwo Rolnictwa i Rozwoju Wsi </a:t>
            </a:r>
            <a:r>
              <a:rPr lang="pl-PL" i="1" dirty="0" smtClean="0"/>
              <a:t>(LGD może </a:t>
            </a:r>
            <a:r>
              <a:rPr lang="pl-PL" i="1" dirty="0"/>
              <a:t>ubiegać się o podwyższenie środków finansowych w wysokości </a:t>
            </a:r>
            <a:r>
              <a:rPr lang="pl-PL" b="1" i="1" u="sng" dirty="0"/>
              <a:t>do 11%</a:t>
            </a:r>
            <a:r>
              <a:rPr lang="pl-PL" i="1" dirty="0"/>
              <a:t> wysokości budżetu 19.2, z tym że kwota ta musi stanowić </a:t>
            </a:r>
            <a:r>
              <a:rPr lang="pl-PL" b="1" i="1" dirty="0"/>
              <a:t>wielokrotność kwoty </a:t>
            </a:r>
            <a:r>
              <a:rPr lang="pl-PL" b="1" i="1" dirty="0" smtClean="0"/>
              <a:t>10 </a:t>
            </a:r>
            <a:r>
              <a:rPr lang="pl-PL" b="1" i="1" dirty="0"/>
              <a:t>tys. zł</a:t>
            </a:r>
            <a:r>
              <a:rPr lang="pl-PL" i="1" dirty="0" smtClean="0"/>
              <a:t>. )  LGD z terenu woj. Świętokrzyskiego mogły aplikować o łączną kwotę dodatkowych środków w wysokości: </a:t>
            </a:r>
          </a:p>
          <a:p>
            <a:pPr marL="0" indent="0">
              <a:buNone/>
            </a:pPr>
            <a:r>
              <a:rPr lang="pl-PL" i="1" dirty="0"/>
              <a:t>	</a:t>
            </a:r>
            <a:r>
              <a:rPr lang="pl-PL" b="1" i="1" dirty="0" smtClean="0"/>
              <a:t>10 420 000,00 zł </a:t>
            </a:r>
            <a:endParaRPr lang="pl-PL" b="1" i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174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218973" y="677523"/>
            <a:ext cx="7858180" cy="50405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KWOTY DODATKOWYCH ŚRODKÓW WYNIKAJĄCE Z ANEKSÓW DO UMÓW RAMOWYCH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304186" y="620688"/>
            <a:ext cx="7444278" cy="720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endParaRPr lang="pl-PL" sz="1800" dirty="0"/>
          </a:p>
        </p:txBody>
      </p:sp>
      <p:graphicFrame>
        <p:nvGraphicFramePr>
          <p:cNvPr id="7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691632"/>
              </p:ext>
            </p:extLst>
          </p:nvPr>
        </p:nvGraphicFramePr>
        <p:xfrm>
          <a:off x="1569941" y="1397603"/>
          <a:ext cx="6912768" cy="5055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024336"/>
              </a:tblGrid>
              <a:tr h="504056">
                <a:tc>
                  <a:txBody>
                    <a:bodyPr/>
                    <a:lstStyle/>
                    <a:p>
                      <a:r>
                        <a:rPr lang="pl-PL" sz="900" baseline="0" dirty="0" smtClean="0"/>
                        <a:t>LGD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 dirty="0" smtClean="0"/>
                        <a:t>Kwota</a:t>
                      </a:r>
                      <a:r>
                        <a:rPr lang="pl-PL" sz="900" baseline="0" dirty="0" smtClean="0"/>
                        <a:t> powiększająca LSR</a:t>
                      </a:r>
                      <a:endParaRPr lang="pl-PL" sz="900" dirty="0"/>
                    </a:p>
                  </a:txBody>
                  <a:tcPr/>
                </a:tc>
              </a:tr>
              <a:tr h="41228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LGD GRYF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970 000,00 zł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Włoszczowski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zł</a:t>
                      </a:r>
                    </a:p>
                  </a:txBody>
                  <a:tcPr marL="9525" marR="9525" marT="9525" marB="0" anchor="b"/>
                </a:tc>
              </a:tr>
              <a:tr h="3030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Białe Ługi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Królewskie </a:t>
                      </a:r>
                      <a:r>
                        <a:rPr lang="pl-PL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Ponidzie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Krzemienny Krąg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Stowarzyszenie Rozwoju Wsi Świętokrzyskiej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Wokół Łysej Góry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LGD Ziemi Sandomierskiej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790 000,00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 na Piaskowcu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690 000,00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PONIDZIE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 Czarną i Pilicą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520 000,00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Perły Czarnej Nidy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Perły Ponidzia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490 000,00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Dorzecze Wisły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480 000,00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</a:tr>
              <a:tr h="23824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 W SKALI WOJEWÓDZTWA</a:t>
                      </a:r>
                      <a:endParaRPr lang="pl-PL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10 365 000,00zł</a:t>
                      </a:r>
                      <a:endParaRPr lang="pl-PL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1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c.d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 podstawie złożonych i zatwierdzonych przez SW aneksów do umów ramowych łącznie na obszar działania LGD z terenu woj. Świętokrzyskiego trafi:</a:t>
            </a:r>
          </a:p>
          <a:p>
            <a:pPr marL="0" indent="0" algn="ctr">
              <a:buNone/>
            </a:pPr>
            <a:r>
              <a:rPr lang="pl-PL" b="1" dirty="0" smtClean="0"/>
              <a:t>10 365 000,00 zł</a:t>
            </a:r>
          </a:p>
          <a:p>
            <a:pPr marL="0" indent="0" algn="ctr">
              <a:buNone/>
            </a:pPr>
            <a:r>
              <a:rPr lang="pl-PL" dirty="0"/>
              <a:t>d</a:t>
            </a:r>
            <a:r>
              <a:rPr lang="pl-PL" dirty="0" smtClean="0"/>
              <a:t>odatkowych środków z przeznaczeniem na rozwój przedsiębiorczości.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9879718"/>
      </p:ext>
    </p:extLst>
  </p:cSld>
  <p:clrMapOvr>
    <a:masterClrMapping/>
  </p:clrMapOvr>
</p:sld>
</file>

<file path=ppt/theme/theme1.xml><?xml version="1.0" encoding="utf-8"?>
<a:theme xmlns:a="http://schemas.openxmlformats.org/drawingml/2006/main" name="Leader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Leader</Template>
  <TotalTime>9736</TotalTime>
  <Words>1578</Words>
  <Application>Microsoft Office PowerPoint</Application>
  <PresentationFormat>Pokaz na ekranie (4:3)</PresentationFormat>
  <Paragraphs>476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Leader</vt:lpstr>
      <vt:lpstr>Świętokrzyskie Biuro Rozwoju Regionalnego – Biuro Programów Rozwoju Obszarów Wiejskich </vt:lpstr>
      <vt:lpstr>Podsumowanie kwestii związanych  z przyznawaniem dodatkowych środków przeznaczonych na operacje dotyczące rozwoju przedsiębiorczości. </vt:lpstr>
      <vt:lpstr>BONUSY – KTO MÓGŁ SIĘ UBIEGAĆ ?</vt:lpstr>
      <vt:lpstr> POZIOM WYKONANIA WSKAŹNIKÓW UPRAWNIAJĄCYCH DO UBIEGANIA SIĘ O DODATKOWE ŚRODKI, W PODZIALE NA POSZCZEGÓLNE LGD Z TERENU WOJEWÓDZTWA ŚWIĘTOKRZYSKIEGO </vt:lpstr>
      <vt:lpstr> C.D. </vt:lpstr>
      <vt:lpstr>MAKSYMALNE KWOTY BONUSA W PODZIALE NA POSZCZEGÓLNE LGD </vt:lpstr>
      <vt:lpstr>WYSOKOŚĆ ŚRODKÓW PRZEZNACZONYCH NA WOJEWÓDZTWO ŚWIĘTOKRZYSKIE</vt:lpstr>
      <vt:lpstr>KWOTY DODATKOWYCH ŚRODKÓW WYNIKAJĄCE Z ANEKSÓW DO UMÓW RAMOWYCH </vt:lpstr>
      <vt:lpstr>c.d</vt:lpstr>
      <vt:lpstr>PLANOWANY SPOSÓB WYDATKOWANIA DODATKOWYCH ŚRODKÓW </vt:lpstr>
      <vt:lpstr>c.d.</vt:lpstr>
      <vt:lpstr>Dziękujemy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Podejście Leader</dc:title>
  <dc:creator>ltom</dc:creator>
  <cp:lastModifiedBy>Aneta Śliwińska</cp:lastModifiedBy>
  <cp:revision>985</cp:revision>
  <cp:lastPrinted>2019-03-19T10:16:25Z</cp:lastPrinted>
  <dcterms:created xsi:type="dcterms:W3CDTF">2009-06-02T12:46:28Z</dcterms:created>
  <dcterms:modified xsi:type="dcterms:W3CDTF">2019-07-02T08:36:26Z</dcterms:modified>
</cp:coreProperties>
</file>