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324" r:id="rId22"/>
    <p:sldId id="277" r:id="rId23"/>
    <p:sldId id="278" r:id="rId24"/>
    <p:sldId id="325" r:id="rId25"/>
    <p:sldId id="326" r:id="rId26"/>
    <p:sldId id="327" r:id="rId27"/>
    <p:sldId id="329" r:id="rId28"/>
    <p:sldId id="330" r:id="rId29"/>
    <p:sldId id="328" r:id="rId30"/>
    <p:sldId id="293" r:id="rId31"/>
    <p:sldId id="294" r:id="rId32"/>
    <p:sldId id="295" r:id="rId33"/>
    <p:sldId id="296" r:id="rId34"/>
    <p:sldId id="331" r:id="rId35"/>
    <p:sldId id="333" r:id="rId36"/>
    <p:sldId id="32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4" autoAdjust="0"/>
    <p:restoredTop sz="94660"/>
  </p:normalViewPr>
  <p:slideViewPr>
    <p:cSldViewPr snapToGrid="0">
      <p:cViewPr varScale="1">
        <p:scale>
          <a:sx n="114" d="100"/>
          <a:sy n="114" d="100"/>
        </p:scale>
        <p:origin x="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7BB0BC-F6C8-441F-AFD9-48944A072801}" type="datetimeFigureOut">
              <a:rPr lang="pl-PL" smtClean="0"/>
              <a:t>25.03.2021</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8548B6-0F1D-4364-A0CE-7AB525F4645C}" type="slidenum">
              <a:rPr lang="pl-PL" smtClean="0"/>
              <a:t>‹#›</a:t>
            </a:fld>
            <a:endParaRPr lang="pl-PL"/>
          </a:p>
        </p:txBody>
      </p:sp>
    </p:spTree>
    <p:extLst>
      <p:ext uri="{BB962C8B-B14F-4D97-AF65-F5344CB8AC3E}">
        <p14:creationId xmlns:p14="http://schemas.microsoft.com/office/powerpoint/2010/main" val="2012986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9220"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0F73A38-7D65-4BA4-BC38-9C4FEE9B55B4}" type="slidenum">
              <a:rPr lang="pl-PL" altLang="pl-PL"/>
              <a:pPr/>
              <a:t>7</a:t>
            </a:fld>
            <a:endParaRPr lang="pl-PL" altLang="pl-PL"/>
          </a:p>
        </p:txBody>
      </p:sp>
    </p:spTree>
    <p:extLst>
      <p:ext uri="{BB962C8B-B14F-4D97-AF65-F5344CB8AC3E}">
        <p14:creationId xmlns:p14="http://schemas.microsoft.com/office/powerpoint/2010/main" val="3563488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smtClean="0"/>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505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092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2290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smtClean="0"/>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2539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89001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7750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2948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696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smtClean="0"/>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08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74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2322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1474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8457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572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smtClean="0"/>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8544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378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6000">
              <a:schemeClr val="bg1"/>
            </a:gs>
            <a:gs pos="80000">
              <a:schemeClr val="accent2">
                <a:lumMod val="45000"/>
                <a:lumOff val="55000"/>
              </a:schemeClr>
            </a:gs>
            <a:gs pos="85000">
              <a:schemeClr val="accent2">
                <a:lumMod val="45000"/>
                <a:lumOff val="55000"/>
              </a:schemeClr>
            </a:gs>
            <a:gs pos="93000">
              <a:schemeClr val="accent2">
                <a:lumMod val="30000"/>
                <a:lumOff val="70000"/>
              </a:schemeClr>
            </a:gs>
          </a:gsLst>
          <a:lin ang="16200000" scaled="0"/>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656178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605255" y="1212534"/>
            <a:ext cx="8915399" cy="2262781"/>
          </a:xfrm>
        </p:spPr>
        <p:txBody>
          <a:bodyPr>
            <a:normAutofit fontScale="90000"/>
          </a:bodyPr>
          <a:lstStyle/>
          <a:p>
            <a:pPr algn="ctr"/>
            <a:r>
              <a:rPr lang="pl-PL" b="1" dirty="0"/>
              <a:t>Program Rozwoju Obszarów Wiejskich </a:t>
            </a:r>
            <a:r>
              <a:rPr lang="pl-PL" b="1" dirty="0" smtClean="0"/>
              <a:t/>
            </a:r>
            <a:br>
              <a:rPr lang="pl-PL" b="1" dirty="0" smtClean="0"/>
            </a:br>
            <a:r>
              <a:rPr lang="pl-PL" b="1" dirty="0" smtClean="0"/>
              <a:t>na </a:t>
            </a:r>
            <a:r>
              <a:rPr lang="pl-PL" b="1" dirty="0"/>
              <a:t>lata 2014-2020</a:t>
            </a:r>
            <a:r>
              <a:rPr lang="pl-PL" dirty="0"/>
              <a:t/>
            </a:r>
            <a:br>
              <a:rPr lang="pl-PL" dirty="0"/>
            </a:br>
            <a:endParaRPr lang="pl-PL" dirty="0"/>
          </a:p>
        </p:txBody>
      </p:sp>
      <p:sp>
        <p:nvSpPr>
          <p:cNvPr id="3" name="Podtytuł 2"/>
          <p:cNvSpPr>
            <a:spLocks noGrp="1"/>
          </p:cNvSpPr>
          <p:nvPr>
            <p:ph type="subTitle" idx="1"/>
          </p:nvPr>
        </p:nvSpPr>
        <p:spPr>
          <a:xfrm>
            <a:off x="2605255" y="3257836"/>
            <a:ext cx="8915399" cy="1126283"/>
          </a:xfrm>
        </p:spPr>
        <p:txBody>
          <a:bodyPr>
            <a:noAutofit/>
          </a:bodyPr>
          <a:lstStyle/>
          <a:p>
            <a:pPr algn="ctr"/>
            <a:r>
              <a:rPr lang="pl-PL" sz="3200" b="1" dirty="0">
                <a:solidFill>
                  <a:schemeClr val="accent3">
                    <a:lumMod val="50000"/>
                  </a:schemeClr>
                </a:solidFill>
              </a:rPr>
              <a:t>O</a:t>
            </a:r>
            <a:r>
              <a:rPr lang="pl-PL" sz="3200" b="1" dirty="0" smtClean="0">
                <a:solidFill>
                  <a:schemeClr val="accent3">
                    <a:lumMod val="50000"/>
                  </a:schemeClr>
                </a:solidFill>
              </a:rPr>
              <a:t>peracje typu: </a:t>
            </a:r>
          </a:p>
          <a:p>
            <a:pPr algn="ctr"/>
            <a:r>
              <a:rPr lang="pl-PL" sz="3200" b="1" dirty="0" smtClean="0">
                <a:solidFill>
                  <a:schemeClr val="accent3">
                    <a:lumMod val="50000"/>
                  </a:schemeClr>
                </a:solidFill>
              </a:rPr>
              <a:t>„</a:t>
            </a:r>
            <a:r>
              <a:rPr lang="pl-PL" sz="3200" b="1" dirty="0">
                <a:solidFill>
                  <a:schemeClr val="accent3">
                    <a:lumMod val="50000"/>
                  </a:schemeClr>
                </a:solidFill>
              </a:rPr>
              <a:t>Inwestycje w obiekty pełniące funkcje kulturalne”</a:t>
            </a:r>
          </a:p>
        </p:txBody>
      </p:sp>
      <p:sp>
        <p:nvSpPr>
          <p:cNvPr id="4" name="pole tekstowe 3"/>
          <p:cNvSpPr txBox="1"/>
          <p:nvPr/>
        </p:nvSpPr>
        <p:spPr>
          <a:xfrm>
            <a:off x="5835515" y="4947311"/>
            <a:ext cx="3021874" cy="369332"/>
          </a:xfrm>
          <a:prstGeom prst="rect">
            <a:avLst/>
          </a:prstGeom>
          <a:noFill/>
        </p:spPr>
        <p:txBody>
          <a:bodyPr wrap="square" rtlCol="0">
            <a:spAutoFit/>
          </a:bodyPr>
          <a:lstStyle/>
          <a:p>
            <a:r>
              <a:rPr lang="pl-PL" dirty="0" smtClean="0">
                <a:solidFill>
                  <a:schemeClr val="accent3">
                    <a:lumMod val="75000"/>
                  </a:schemeClr>
                </a:solidFill>
              </a:rPr>
              <a:t>Kielce, marzec 2021</a:t>
            </a:r>
            <a:endParaRPr lang="pl-PL" dirty="0">
              <a:solidFill>
                <a:schemeClr val="accent3">
                  <a:lumMod val="75000"/>
                </a:schemeClr>
              </a:solidFill>
            </a:endParaRPr>
          </a:p>
        </p:txBody>
      </p:sp>
      <p:grpSp>
        <p:nvGrpSpPr>
          <p:cNvPr id="7" name="Grupa 6"/>
          <p:cNvGrpSpPr/>
          <p:nvPr/>
        </p:nvGrpSpPr>
        <p:grpSpPr>
          <a:xfrm>
            <a:off x="3946072" y="5445968"/>
            <a:ext cx="6371363" cy="1131924"/>
            <a:chOff x="3946072" y="5445968"/>
            <a:chExt cx="6371363" cy="1131924"/>
          </a:xfrm>
        </p:grpSpPr>
        <p:pic>
          <p:nvPicPr>
            <p:cNvPr id="2050" name="Obraz 5" descr="Logo ŚBR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452" y="5520617"/>
              <a:ext cx="977900" cy="711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Obraz 1" descr="herb-ko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81" y="5571231"/>
              <a:ext cx="6223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Obraz 2" descr="PROW-2014-2020-logo-kol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6323" y="5445968"/>
              <a:ext cx="1281112" cy="8382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Obraz 3" descr="http://www.sporol.warmia.mazury.pl/images_menus_big/463/55ffef16c9874/UE-logo-pionow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6072" y="5520617"/>
              <a:ext cx="1354138" cy="1057275"/>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6" name="Rectangle 6"/>
          <p:cNvSpPr>
            <a:spLocks noChangeArrowheads="1"/>
          </p:cNvSpPr>
          <p:nvPr/>
        </p:nvSpPr>
        <p:spPr bwMode="auto">
          <a:xfrm>
            <a:off x="966954" y="6400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9600" algn="l"/>
              </a:tabLst>
              <a:defRPr>
                <a:solidFill>
                  <a:schemeClr val="tx1"/>
                </a:solidFill>
                <a:latin typeface="Arial" panose="020B0604020202020204" pitchFamily="34" charset="0"/>
              </a:defRPr>
            </a:lvl1pPr>
            <a:lvl2pPr eaLnBrk="0" fontAlgn="base" hangingPunct="0">
              <a:spcBef>
                <a:spcPct val="0"/>
              </a:spcBef>
              <a:spcAft>
                <a:spcPct val="0"/>
              </a:spcAft>
              <a:tabLst>
                <a:tab pos="609600" algn="l"/>
              </a:tabLst>
              <a:defRPr>
                <a:solidFill>
                  <a:schemeClr val="tx1"/>
                </a:solidFill>
                <a:latin typeface="Arial" panose="020B0604020202020204" pitchFamily="34" charset="0"/>
              </a:defRPr>
            </a:lvl2pPr>
            <a:lvl3pPr eaLnBrk="0" fontAlgn="base" hangingPunct="0">
              <a:spcBef>
                <a:spcPct val="0"/>
              </a:spcBef>
              <a:spcAft>
                <a:spcPct val="0"/>
              </a:spcAft>
              <a:tabLst>
                <a:tab pos="609600" algn="l"/>
              </a:tabLst>
              <a:defRPr>
                <a:solidFill>
                  <a:schemeClr val="tx1"/>
                </a:solidFill>
                <a:latin typeface="Arial" panose="020B0604020202020204" pitchFamily="34" charset="0"/>
              </a:defRPr>
            </a:lvl3pPr>
            <a:lvl4pPr eaLnBrk="0" fontAlgn="base" hangingPunct="0">
              <a:spcBef>
                <a:spcPct val="0"/>
              </a:spcBef>
              <a:spcAft>
                <a:spcPct val="0"/>
              </a:spcAft>
              <a:tabLst>
                <a:tab pos="609600" algn="l"/>
              </a:tabLst>
              <a:defRPr>
                <a:solidFill>
                  <a:schemeClr val="tx1"/>
                </a:solidFill>
                <a:latin typeface="Arial" panose="020B0604020202020204" pitchFamily="34" charset="0"/>
              </a:defRPr>
            </a:lvl4pPr>
            <a:lvl5pPr eaLnBrk="0" fontAlgn="base" hangingPunct="0">
              <a:spcBef>
                <a:spcPct val="0"/>
              </a:spcBef>
              <a:spcAft>
                <a:spcPct val="0"/>
              </a:spcAft>
              <a:tabLst>
                <a:tab pos="609600" algn="l"/>
              </a:tabLst>
              <a:defRPr>
                <a:solidFill>
                  <a:schemeClr val="tx1"/>
                </a:solidFill>
                <a:latin typeface="Arial" panose="020B0604020202020204" pitchFamily="34" charset="0"/>
              </a:defRPr>
            </a:lvl5pPr>
            <a:lvl6pPr eaLnBrk="0" fontAlgn="base" hangingPunct="0">
              <a:spcBef>
                <a:spcPct val="0"/>
              </a:spcBef>
              <a:spcAft>
                <a:spcPct val="0"/>
              </a:spcAft>
              <a:tabLst>
                <a:tab pos="609600" algn="l"/>
              </a:tabLst>
              <a:defRPr>
                <a:solidFill>
                  <a:schemeClr val="tx1"/>
                </a:solidFill>
                <a:latin typeface="Arial" panose="020B0604020202020204" pitchFamily="34" charset="0"/>
              </a:defRPr>
            </a:lvl6pPr>
            <a:lvl7pPr eaLnBrk="0" fontAlgn="base" hangingPunct="0">
              <a:spcBef>
                <a:spcPct val="0"/>
              </a:spcBef>
              <a:spcAft>
                <a:spcPct val="0"/>
              </a:spcAft>
              <a:tabLst>
                <a:tab pos="609600" algn="l"/>
              </a:tabLst>
              <a:defRPr>
                <a:solidFill>
                  <a:schemeClr val="tx1"/>
                </a:solidFill>
                <a:latin typeface="Arial" panose="020B0604020202020204" pitchFamily="34" charset="0"/>
              </a:defRPr>
            </a:lvl7pPr>
            <a:lvl8pPr eaLnBrk="0" fontAlgn="base" hangingPunct="0">
              <a:spcBef>
                <a:spcPct val="0"/>
              </a:spcBef>
              <a:spcAft>
                <a:spcPct val="0"/>
              </a:spcAft>
              <a:tabLst>
                <a:tab pos="609600" algn="l"/>
              </a:tabLst>
              <a:defRPr>
                <a:solidFill>
                  <a:schemeClr val="tx1"/>
                </a:solidFill>
                <a:latin typeface="Arial" panose="020B0604020202020204" pitchFamily="34" charset="0"/>
              </a:defRPr>
            </a:lvl8pPr>
            <a:lvl9pPr eaLnBrk="0" fontAlgn="base" hangingPunct="0">
              <a:spcBef>
                <a:spcPct val="0"/>
              </a:spcBef>
              <a:spcAft>
                <a:spcPct val="0"/>
              </a:spcAft>
              <a:tabLst>
                <a:tab pos="6096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609600" algn="l"/>
              </a:tabLst>
            </a:pPr>
            <a:r>
              <a:rPr kumimoji="0" lang="pl-PL" altLang="pl-PL" sz="9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pl-PL" altLang="pl-PL" sz="8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609600" algn="l"/>
              </a:tabLst>
            </a:pPr>
            <a:r>
              <a:rPr kumimoji="0" lang="pl-PL" altLang="pl-PL" sz="800" b="1" i="0" u="none" strike="noStrike" cap="none" normalizeH="0" baseline="0" dirty="0" smtClean="0">
                <a:ln>
                  <a:noFill/>
                </a:ln>
                <a:solidFill>
                  <a:srgbClr val="1A1A1A"/>
                </a:solidFill>
                <a:effectLst/>
                <a:latin typeface="Arial" panose="020B0604020202020204" pitchFamily="34" charset="0"/>
                <a:ea typeface="Calibri" panose="020F0502020204030204" pitchFamily="34" charset="0"/>
                <a:cs typeface="Tahoma-Bold"/>
              </a:rPr>
              <a:t>„Europejski Fundusz Rolny na rzecz Rozwoju Obszarów Wiejskich: Europa inwestująca w obszary wiejskie”.</a:t>
            </a: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92630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7549" y="333374"/>
            <a:ext cx="10076113" cy="1150939"/>
          </a:xfrm>
        </p:spPr>
        <p:txBody>
          <a:bodyPr>
            <a:noAutofit/>
          </a:bodyPr>
          <a:lstStyle/>
          <a:p>
            <a:pPr>
              <a:defRPr/>
            </a:pPr>
            <a:r>
              <a:rPr lang="pl-PL" sz="3200" b="1" dirty="0">
                <a:solidFill>
                  <a:schemeClr val="accent2">
                    <a:lumMod val="75000"/>
                  </a:schemeClr>
                </a:solidFill>
                <a:latin typeface="Cambria" panose="02040503050406030204" pitchFamily="18" charset="0"/>
              </a:rPr>
              <a:t>Pomoc jest przyznawana w formie refundacji</a:t>
            </a:r>
            <a:br>
              <a:rPr lang="pl-PL" sz="3200" b="1" dirty="0">
                <a:solidFill>
                  <a:schemeClr val="accent2">
                    <a:lumMod val="75000"/>
                  </a:schemeClr>
                </a:solidFill>
                <a:latin typeface="Cambria" panose="02040503050406030204" pitchFamily="18" charset="0"/>
              </a:rPr>
            </a:br>
            <a:r>
              <a:rPr lang="pl-PL" sz="3200" b="1" dirty="0">
                <a:solidFill>
                  <a:schemeClr val="accent2">
                    <a:lumMod val="75000"/>
                  </a:schemeClr>
                </a:solidFill>
                <a:latin typeface="Cambria" panose="02040503050406030204" pitchFamily="18" charset="0"/>
              </a:rPr>
              <a:t>następujących kosztów kwalifikowalnych (cd.)</a:t>
            </a:r>
            <a:endParaRPr lang="pl-PL" sz="3200" dirty="0">
              <a:solidFill>
                <a:schemeClr val="accent2">
                  <a:lumMod val="75000"/>
                </a:schemeClr>
              </a:solidFill>
              <a:latin typeface="Cambria" panose="02040503050406030204" pitchFamily="18" charset="0"/>
            </a:endParaRPr>
          </a:p>
        </p:txBody>
      </p:sp>
      <p:sp>
        <p:nvSpPr>
          <p:cNvPr id="3" name="Symbol zastępczy zawartości 2"/>
          <p:cNvSpPr>
            <a:spLocks noGrp="1"/>
          </p:cNvSpPr>
          <p:nvPr>
            <p:ph idx="1"/>
          </p:nvPr>
        </p:nvSpPr>
        <p:spPr>
          <a:xfrm>
            <a:off x="1987548" y="1869324"/>
            <a:ext cx="9626935" cy="4804192"/>
          </a:xfrm>
        </p:spPr>
        <p:txBody>
          <a:bodyPr>
            <a:normAutofit/>
          </a:bodyPr>
          <a:lstStyle/>
          <a:p>
            <a:pPr algn="just">
              <a:buFont typeface="Wingdings" panose="05000000000000000000" pitchFamily="2" charset="2"/>
              <a:buChar char="Ø"/>
              <a:defRPr/>
            </a:pPr>
            <a:r>
              <a:rPr lang="pl-PL" sz="2400" b="1" dirty="0">
                <a:solidFill>
                  <a:srgbClr val="FF0000"/>
                </a:solidFill>
                <a:latin typeface="Cambria" panose="02040503050406030204" pitchFamily="18" charset="0"/>
              </a:rPr>
              <a:t>Budowy lub przebudowy </a:t>
            </a:r>
            <a:r>
              <a:rPr lang="pl-PL" sz="2400" dirty="0">
                <a:latin typeface="Cambria" panose="02040503050406030204" pitchFamily="18" charset="0"/>
              </a:rPr>
              <a:t>obiektów budowlanych lub prac </a:t>
            </a:r>
            <a:r>
              <a:rPr lang="pl-PL" sz="2400" dirty="0">
                <a:solidFill>
                  <a:srgbClr val="00B050"/>
                </a:solidFill>
                <a:latin typeface="Cambria" panose="02040503050406030204" pitchFamily="18" charset="0"/>
              </a:rPr>
              <a:t>konserwatorskich lub restauratorskich</a:t>
            </a:r>
            <a:r>
              <a:rPr lang="pl-PL" sz="2400" dirty="0">
                <a:latin typeface="Cambria" panose="02040503050406030204" pitchFamily="18" charset="0"/>
              </a:rPr>
              <a:t>;</a:t>
            </a:r>
          </a:p>
          <a:p>
            <a:pPr algn="just">
              <a:buFont typeface="Wingdings" panose="05000000000000000000" pitchFamily="2" charset="2"/>
              <a:buChar char="Ø"/>
              <a:defRPr/>
            </a:pPr>
            <a:r>
              <a:rPr lang="pl-PL" sz="2400" b="1" dirty="0" smtClean="0">
                <a:latin typeface="Cambria" panose="02040503050406030204" pitchFamily="18" charset="0"/>
              </a:rPr>
              <a:t>Zakupu </a:t>
            </a:r>
            <a:r>
              <a:rPr lang="pl-PL" sz="2400" b="1" dirty="0">
                <a:latin typeface="Cambria" panose="02040503050406030204" pitchFamily="18" charset="0"/>
              </a:rPr>
              <a:t>usług</a:t>
            </a:r>
            <a:r>
              <a:rPr lang="pl-PL" sz="2400" dirty="0">
                <a:latin typeface="Cambria" panose="02040503050406030204" pitchFamily="18" charset="0"/>
              </a:rPr>
              <a:t>;</a:t>
            </a:r>
          </a:p>
          <a:p>
            <a:pPr algn="just">
              <a:buFont typeface="Wingdings" panose="05000000000000000000" pitchFamily="2" charset="2"/>
              <a:buChar char="Ø"/>
              <a:defRPr/>
            </a:pPr>
            <a:r>
              <a:rPr lang="pl-PL" sz="2400" b="1" dirty="0">
                <a:latin typeface="Cambria" panose="02040503050406030204" pitchFamily="18" charset="0"/>
              </a:rPr>
              <a:t>Podatku od towarów i usług </a:t>
            </a:r>
            <a:r>
              <a:rPr lang="pl-PL" sz="2400" dirty="0">
                <a:latin typeface="Cambria" panose="02040503050406030204" pitchFamily="18" charset="0"/>
              </a:rPr>
              <a:t>(VAT), który jest kwalifikowalny zgodnie z art. 69 </a:t>
            </a:r>
            <a:r>
              <a:rPr lang="pl-PL" sz="2400" dirty="0" err="1">
                <a:latin typeface="Cambria" panose="02040503050406030204" pitchFamily="18" charset="0"/>
              </a:rPr>
              <a:t>yst</a:t>
            </a:r>
            <a:r>
              <a:rPr lang="pl-PL" sz="2400" dirty="0">
                <a:latin typeface="Cambria" panose="02040503050406030204" pitchFamily="18" charset="0"/>
              </a:rPr>
              <a:t>. 3 lit. c rozporządzenia nr 1303/2013, </a:t>
            </a:r>
          </a:p>
          <a:p>
            <a:pPr marL="0" indent="0" algn="ctr">
              <a:buNone/>
              <a:defRPr/>
            </a:pPr>
            <a:r>
              <a:rPr lang="pl-PL" sz="2400" b="1" dirty="0">
                <a:solidFill>
                  <a:srgbClr val="FF0000"/>
                </a:solidFill>
                <a:latin typeface="Cambria" panose="02040503050406030204" pitchFamily="18" charset="0"/>
              </a:rPr>
              <a:t>Limit na koszty związane z budowa </a:t>
            </a:r>
            <a:r>
              <a:rPr lang="pl-PL" sz="2400" b="1" dirty="0" err="1">
                <a:solidFill>
                  <a:srgbClr val="FF0000"/>
                </a:solidFill>
                <a:latin typeface="Cambria" panose="02040503050406030204" pitchFamily="18" charset="0"/>
              </a:rPr>
              <a:t>mikroinstalacji</a:t>
            </a:r>
            <a:r>
              <a:rPr lang="pl-PL" sz="2400" b="1" dirty="0">
                <a:solidFill>
                  <a:srgbClr val="FF0000"/>
                </a:solidFill>
                <a:latin typeface="Cambria" panose="02040503050406030204" pitchFamily="18" charset="0"/>
              </a:rPr>
              <a:t> wynosi 30% kosztów kwalifikowalnych.</a:t>
            </a:r>
          </a:p>
          <a:p>
            <a:pPr marL="0" indent="0" algn="just">
              <a:buNone/>
              <a:defRPr/>
            </a:pPr>
            <a:endParaRPr lang="pl-PL" sz="2000" dirty="0">
              <a:latin typeface="Cambria" panose="02040503050406030204" pitchFamily="18" charset="0"/>
            </a:endParaRPr>
          </a:p>
          <a:p>
            <a:pPr algn="just">
              <a:buFont typeface="Wingdings" panose="05000000000000000000" pitchFamily="2" charset="2"/>
              <a:buChar char="Ø"/>
              <a:defRPr/>
            </a:pPr>
            <a:endParaRPr lang="pl-PL" sz="2000" dirty="0">
              <a:latin typeface="Cambria" panose="02040503050406030204" pitchFamily="18" charset="0"/>
            </a:endParaRPr>
          </a:p>
        </p:txBody>
      </p:sp>
    </p:spTree>
    <p:extLst>
      <p:ext uri="{BB962C8B-B14F-4D97-AF65-F5344CB8AC3E}">
        <p14:creationId xmlns:p14="http://schemas.microsoft.com/office/powerpoint/2010/main" val="251834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ytuł 5"/>
          <p:cNvSpPr>
            <a:spLocks noGrp="1"/>
          </p:cNvSpPr>
          <p:nvPr>
            <p:ph type="title"/>
          </p:nvPr>
        </p:nvSpPr>
        <p:spPr>
          <a:xfrm>
            <a:off x="2058865" y="304800"/>
            <a:ext cx="8597412" cy="5937739"/>
          </a:xfrm>
        </p:spPr>
        <p:txBody>
          <a:bodyPr>
            <a:normAutofit/>
          </a:bodyPr>
          <a:lstStyle/>
          <a:p>
            <a:pPr algn="ctr"/>
            <a:r>
              <a:rPr lang="pl-PL" altLang="pl-PL" sz="3200" b="1" dirty="0">
                <a:solidFill>
                  <a:srgbClr val="C00000"/>
                </a:solidFill>
                <a:latin typeface="Cambria" panose="02040503050406030204" pitchFamily="18" charset="0"/>
              </a:rPr>
              <a:t>Pomoc jest </a:t>
            </a:r>
            <a:r>
              <a:rPr lang="pl-PL" altLang="pl-PL" sz="3200" b="1" dirty="0" smtClean="0">
                <a:solidFill>
                  <a:srgbClr val="C00000"/>
                </a:solidFill>
                <a:latin typeface="Cambria" panose="02040503050406030204" pitchFamily="18" charset="0"/>
              </a:rPr>
              <a:t>przyznawana:</a:t>
            </a: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a:latin typeface="Cambria" panose="02040503050406030204" pitchFamily="18" charset="0"/>
              </a:rPr>
              <a:t/>
            </a:r>
            <a:br>
              <a:rPr lang="pl-PL" altLang="pl-PL" sz="2800" dirty="0">
                <a:latin typeface="Cambria" panose="02040503050406030204" pitchFamily="18" charset="0"/>
              </a:rPr>
            </a:br>
            <a:r>
              <a:rPr lang="pl-PL" altLang="pl-PL" sz="2800" dirty="0" smtClean="0">
                <a:latin typeface="Cambria" panose="02040503050406030204" pitchFamily="18" charset="0"/>
              </a:rPr>
              <a:t>w </a:t>
            </a:r>
            <a:r>
              <a:rPr lang="pl-PL" altLang="pl-PL" sz="2800" dirty="0">
                <a:latin typeface="Cambria" panose="02040503050406030204" pitchFamily="18" charset="0"/>
              </a:rPr>
              <a:t>wysokości  </a:t>
            </a:r>
            <a:r>
              <a:rPr lang="pl-PL" altLang="pl-PL" sz="2800" b="1" dirty="0" smtClean="0">
                <a:solidFill>
                  <a:srgbClr val="FF0000"/>
                </a:solidFill>
                <a:latin typeface="Cambria" panose="02040503050406030204" pitchFamily="18" charset="0"/>
              </a:rPr>
              <a:t>do </a:t>
            </a:r>
            <a:r>
              <a:rPr lang="pl-PL" altLang="pl-PL" sz="2800" b="1" dirty="0">
                <a:solidFill>
                  <a:srgbClr val="FF0000"/>
                </a:solidFill>
                <a:latin typeface="Cambria" panose="02040503050406030204" pitchFamily="18" charset="0"/>
              </a:rPr>
              <a:t>63,63%</a:t>
            </a:r>
            <a:r>
              <a:rPr lang="pl-PL" altLang="pl-PL" sz="2800" dirty="0">
                <a:latin typeface="Cambria" panose="02040503050406030204" pitchFamily="18" charset="0"/>
              </a:rPr>
              <a:t>  </a:t>
            </a:r>
            <a:r>
              <a:rPr lang="pl-PL" altLang="pl-PL" sz="2800" b="1" dirty="0" smtClean="0">
                <a:solidFill>
                  <a:schemeClr val="tx1"/>
                </a:solidFill>
                <a:latin typeface="Cambria" panose="02040503050406030204" pitchFamily="18" charset="0"/>
              </a:rPr>
              <a:t>kosztów </a:t>
            </a:r>
            <a:r>
              <a:rPr lang="pl-PL" altLang="pl-PL" sz="2800" b="1" dirty="0">
                <a:solidFill>
                  <a:schemeClr val="tx1"/>
                </a:solidFill>
                <a:latin typeface="Cambria" panose="02040503050406030204" pitchFamily="18" charset="0"/>
              </a:rPr>
              <a:t>kwalifikowalnych </a:t>
            </a:r>
            <a:r>
              <a:rPr lang="pl-PL" altLang="pl-PL" sz="2800" dirty="0" smtClean="0">
                <a:latin typeface="Cambria" panose="02040503050406030204" pitchFamily="18" charset="0"/>
              </a:rPr>
              <a:t> </a:t>
            </a:r>
            <a:br>
              <a:rPr lang="pl-PL" altLang="pl-PL" sz="2800" dirty="0" smtClean="0">
                <a:latin typeface="Cambria" panose="02040503050406030204" pitchFamily="18" charset="0"/>
              </a:rPr>
            </a:br>
            <a:r>
              <a:rPr lang="pl-PL" altLang="pl-PL" sz="2800" dirty="0">
                <a:latin typeface="Cambria" panose="02040503050406030204" pitchFamily="18" charset="0"/>
              </a:rPr>
              <a:t/>
            </a:r>
            <a:br>
              <a:rPr lang="pl-PL" altLang="pl-PL" sz="2800" dirty="0">
                <a:latin typeface="Cambria" panose="02040503050406030204" pitchFamily="18" charset="0"/>
              </a:rPr>
            </a:br>
            <a:r>
              <a:rPr lang="pl-PL" altLang="pl-PL" sz="2800" dirty="0" smtClean="0">
                <a:latin typeface="Cambria" panose="02040503050406030204" pitchFamily="18" charset="0"/>
              </a:rPr>
              <a:t>do </a:t>
            </a:r>
            <a:r>
              <a:rPr lang="pl-PL" altLang="pl-PL" sz="2800" dirty="0">
                <a:latin typeface="Cambria" panose="02040503050406030204" pitchFamily="18" charset="0"/>
              </a:rPr>
              <a:t>wysokości limitu, który w okresie realizacji </a:t>
            </a: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smtClean="0">
                <a:latin typeface="Cambria" panose="02040503050406030204" pitchFamily="18" charset="0"/>
              </a:rPr>
              <a:t>PROW 2014-2020 </a:t>
            </a:r>
            <a:r>
              <a:rPr lang="pl-PL" altLang="pl-PL" sz="2800" b="1" dirty="0" smtClean="0">
                <a:solidFill>
                  <a:srgbClr val="FF0000"/>
                </a:solidFill>
                <a:latin typeface="Cambria" panose="02040503050406030204" pitchFamily="18" charset="0"/>
              </a:rPr>
              <a:t>wynosi </a:t>
            </a:r>
            <a:r>
              <a:rPr lang="pl-PL" altLang="pl-PL" sz="2800" b="1" dirty="0">
                <a:solidFill>
                  <a:srgbClr val="FF0000"/>
                </a:solidFill>
                <a:latin typeface="Cambria" panose="02040503050406030204" pitchFamily="18" charset="0"/>
              </a:rPr>
              <a:t>łącznie na wszystkie zakresy </a:t>
            </a:r>
            <a:r>
              <a:rPr lang="pl-PL" altLang="pl-PL" sz="2800" dirty="0" smtClean="0">
                <a:latin typeface="Cambria" panose="02040503050406030204" pitchFamily="18" charset="0"/>
              </a:rPr>
              <a:t>wymienione </a:t>
            </a:r>
            <a:r>
              <a:rPr lang="pl-PL" altLang="pl-PL" sz="2800" dirty="0">
                <a:latin typeface="Cambria" panose="02040503050406030204" pitchFamily="18" charset="0"/>
              </a:rPr>
              <a:t>w §2 rozporządzenia </a:t>
            </a:r>
            <a:br>
              <a:rPr lang="pl-PL" altLang="pl-PL" sz="2800" dirty="0">
                <a:latin typeface="Cambria" panose="02040503050406030204" pitchFamily="18" charset="0"/>
              </a:rPr>
            </a:br>
            <a:r>
              <a:rPr lang="pl-PL" altLang="pl-PL" sz="2800" dirty="0">
                <a:latin typeface="Cambria" panose="02040503050406030204" pitchFamily="18" charset="0"/>
              </a:rPr>
              <a:t>Ministra Rolnictwa i Rozwoju </a:t>
            </a:r>
            <a:r>
              <a:rPr lang="pl-PL" altLang="pl-PL" sz="2800" dirty="0" smtClean="0">
                <a:latin typeface="Cambria" panose="02040503050406030204" pitchFamily="18" charset="0"/>
              </a:rPr>
              <a:t>Wsi </a:t>
            </a:r>
            <a:r>
              <a:rPr lang="pl-PL" altLang="pl-PL" sz="2800" b="1" dirty="0" smtClean="0">
                <a:solidFill>
                  <a:srgbClr val="FF0000"/>
                </a:solidFill>
                <a:latin typeface="Cambria" panose="02040503050406030204" pitchFamily="18" charset="0"/>
              </a:rPr>
              <a:t>500 </a:t>
            </a:r>
            <a:r>
              <a:rPr lang="pl-PL" altLang="pl-PL" sz="2800" b="1" dirty="0">
                <a:solidFill>
                  <a:srgbClr val="FF0000"/>
                </a:solidFill>
                <a:latin typeface="Cambria" panose="02040503050406030204" pitchFamily="18" charset="0"/>
              </a:rPr>
              <a:t>000 PLN </a:t>
            </a:r>
            <a:r>
              <a:rPr lang="pl-PL" altLang="pl-PL" sz="2800" b="1" dirty="0" smtClean="0">
                <a:solidFill>
                  <a:srgbClr val="FF0000"/>
                </a:solidFill>
                <a:latin typeface="Cambria" panose="02040503050406030204" pitchFamily="18" charset="0"/>
              </a:rPr>
              <a:t>/ miejscowość</a:t>
            </a:r>
            <a:r>
              <a:rPr lang="pl-PL" altLang="pl-PL" sz="2800" b="1" dirty="0">
                <a:solidFill>
                  <a:srgbClr val="FF0000"/>
                </a:solidFill>
                <a:latin typeface="Cambria" panose="02040503050406030204" pitchFamily="18" charset="0"/>
              </a:rPr>
              <a:t>.</a:t>
            </a:r>
          </a:p>
        </p:txBody>
      </p:sp>
    </p:spTree>
    <p:extLst>
      <p:ext uri="{BB962C8B-B14F-4D97-AF65-F5344CB8AC3E}">
        <p14:creationId xmlns:p14="http://schemas.microsoft.com/office/powerpoint/2010/main" val="19777046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135188" y="2205038"/>
            <a:ext cx="8229600" cy="863600"/>
          </a:xfrm>
        </p:spPr>
        <p:txBody>
          <a:bodyPr>
            <a:normAutofit/>
          </a:bodyPr>
          <a:lstStyle/>
          <a:p>
            <a:pPr>
              <a:defRPr/>
            </a:pPr>
            <a:r>
              <a:rPr lang="pl-PL" b="1" dirty="0">
                <a:solidFill>
                  <a:srgbClr val="C00000"/>
                </a:solidFill>
                <a:effectLst>
                  <a:outerShdw blurRad="38100" dist="38100" dir="2700000" algn="tl">
                    <a:srgbClr val="000000">
                      <a:alpha val="43137"/>
                    </a:srgbClr>
                  </a:outerShdw>
                </a:effectLst>
                <a:latin typeface="Cambria" panose="02040503050406030204" pitchFamily="18" charset="0"/>
              </a:rPr>
              <a:t>NABÓR I </a:t>
            </a: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WERYFIKACJA WNIOSKÓW</a:t>
            </a:r>
            <a:endParaRPr lang="pl-PL"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1498249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2329197" y="569830"/>
            <a:ext cx="8229600" cy="504825"/>
          </a:xfrm>
        </p:spPr>
        <p:txBody>
          <a:bodyPr>
            <a:normAutofit fontScale="90000"/>
          </a:bodyPr>
          <a:lstStyle/>
          <a:p>
            <a:pPr>
              <a:defRPr/>
            </a:pP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Nabór </a:t>
            </a:r>
            <a:r>
              <a:rPr lang="pl-PL" b="1" dirty="0">
                <a:solidFill>
                  <a:srgbClr val="C00000"/>
                </a:solidFill>
                <a:effectLst>
                  <a:outerShdw blurRad="38100" dist="38100" dir="2700000" algn="tl">
                    <a:srgbClr val="000000">
                      <a:alpha val="43137"/>
                    </a:srgbClr>
                  </a:outerShdw>
                </a:effectLst>
                <a:latin typeface="Cambria" panose="02040503050406030204" pitchFamily="18" charset="0"/>
              </a:rPr>
              <a:t>wniosków</a:t>
            </a:r>
            <a:r>
              <a:rPr lang="pl-PL" sz="3200" b="1" dirty="0">
                <a:solidFill>
                  <a:srgbClr val="C00000"/>
                </a:solidFill>
                <a:latin typeface="Cambria" panose="02040503050406030204" pitchFamily="18" charset="0"/>
              </a:rPr>
              <a:t/>
            </a:r>
            <a:br>
              <a:rPr lang="pl-PL" sz="3200" b="1" dirty="0">
                <a:solidFill>
                  <a:srgbClr val="C00000"/>
                </a:solidFill>
                <a:latin typeface="Cambria" panose="02040503050406030204" pitchFamily="18" charset="0"/>
              </a:rPr>
            </a:br>
            <a:endParaRPr lang="pl-PL" sz="3200" dirty="0">
              <a:solidFill>
                <a:srgbClr val="C00000"/>
              </a:solidFill>
              <a:latin typeface="Cambria" panose="02040503050406030204" pitchFamily="18" charset="0"/>
            </a:endParaRPr>
          </a:p>
        </p:txBody>
      </p:sp>
      <p:sp>
        <p:nvSpPr>
          <p:cNvPr id="5" name="Symbol zastępczy zawartości 4"/>
          <p:cNvSpPr>
            <a:spLocks noGrp="1"/>
          </p:cNvSpPr>
          <p:nvPr>
            <p:ph idx="1"/>
          </p:nvPr>
        </p:nvSpPr>
        <p:spPr>
          <a:xfrm>
            <a:off x="1992313" y="1395663"/>
            <a:ext cx="9926971" cy="3561348"/>
          </a:xfrm>
        </p:spPr>
        <p:txBody>
          <a:bodyPr>
            <a:normAutofit fontScale="92500" lnSpcReduction="20000"/>
          </a:bodyPr>
          <a:lstStyle/>
          <a:p>
            <a:pPr marL="0" indent="0" algn="ctr">
              <a:buNone/>
              <a:defRPr/>
            </a:pPr>
            <a:r>
              <a:rPr lang="pl-PL" sz="2400" b="1" dirty="0">
                <a:latin typeface="Cambria" panose="02040503050406030204" pitchFamily="18" charset="0"/>
              </a:rPr>
              <a:t/>
            </a:r>
            <a:br>
              <a:rPr lang="pl-PL" sz="2400" b="1" dirty="0">
                <a:latin typeface="Cambria" panose="02040503050406030204" pitchFamily="18" charset="0"/>
              </a:rPr>
            </a:br>
            <a:r>
              <a:rPr lang="pl-PL" sz="2400" dirty="0">
                <a:latin typeface="Cambria" panose="02040503050406030204" pitchFamily="18" charset="0"/>
              </a:rPr>
              <a:t/>
            </a:r>
            <a:br>
              <a:rPr lang="pl-PL" sz="2400" dirty="0">
                <a:latin typeface="Cambria" panose="02040503050406030204" pitchFamily="18" charset="0"/>
              </a:rPr>
            </a:br>
            <a:r>
              <a:rPr lang="pl-PL" sz="2400" dirty="0">
                <a:latin typeface="Cambria" panose="02040503050406030204" pitchFamily="18" charset="0"/>
              </a:rPr>
              <a:t> </a:t>
            </a:r>
          </a:p>
          <a:p>
            <a:pPr algn="just">
              <a:buFont typeface="Wingdings" panose="05000000000000000000" pitchFamily="2" charset="2"/>
              <a:buChar char="Ø"/>
              <a:defRPr/>
            </a:pPr>
            <a:r>
              <a:rPr lang="pl-PL" sz="3000" dirty="0">
                <a:latin typeface="Cambria" panose="02040503050406030204" pitchFamily="18" charset="0"/>
              </a:rPr>
              <a:t>Miejsce składania wniosku o przyznanie pomocy -  </a:t>
            </a:r>
            <a:r>
              <a:rPr lang="pl-PL" sz="3000" dirty="0" smtClean="0">
                <a:latin typeface="Cambria" panose="02040503050406030204" pitchFamily="18" charset="0"/>
              </a:rPr>
              <a:t/>
            </a:r>
            <a:br>
              <a:rPr lang="pl-PL" sz="3000" dirty="0" smtClean="0">
                <a:latin typeface="Cambria" panose="02040503050406030204" pitchFamily="18" charset="0"/>
              </a:rPr>
            </a:br>
            <a:r>
              <a:rPr lang="pl-PL" sz="3000" dirty="0" smtClean="0">
                <a:latin typeface="Cambria" panose="02040503050406030204" pitchFamily="18" charset="0"/>
              </a:rPr>
              <a:t>sekretariat </a:t>
            </a:r>
            <a:r>
              <a:rPr lang="pl-PL" sz="3000" b="1" dirty="0">
                <a:latin typeface="Cambria" panose="02040503050406030204" pitchFamily="18" charset="0"/>
              </a:rPr>
              <a:t>Świętokrzyskiego Biura Rozwoju Regionalnego </a:t>
            </a:r>
            <a:r>
              <a:rPr lang="pl-PL" sz="3000" b="1" dirty="0" smtClean="0">
                <a:latin typeface="Cambria" panose="02040503050406030204" pitchFamily="18" charset="0"/>
              </a:rPr>
              <a:t/>
            </a:r>
            <a:br>
              <a:rPr lang="pl-PL" sz="3000" b="1" dirty="0" smtClean="0">
                <a:latin typeface="Cambria" panose="02040503050406030204" pitchFamily="18" charset="0"/>
              </a:rPr>
            </a:br>
            <a:r>
              <a:rPr lang="pl-PL" sz="3000" b="1" dirty="0" smtClean="0">
                <a:latin typeface="Cambria" panose="02040503050406030204" pitchFamily="18" charset="0"/>
              </a:rPr>
              <a:t>ul</a:t>
            </a:r>
            <a:r>
              <a:rPr lang="pl-PL" sz="3000" b="1" dirty="0">
                <a:latin typeface="Cambria" panose="02040503050406030204" pitchFamily="18" charset="0"/>
              </a:rPr>
              <a:t>. Targowa 18 XI p.</a:t>
            </a:r>
            <a:endParaRPr lang="pl-PL" sz="3000" dirty="0">
              <a:latin typeface="Cambria" panose="02040503050406030204" pitchFamily="18" charset="0"/>
            </a:endParaRPr>
          </a:p>
          <a:p>
            <a:pPr algn="just">
              <a:buFont typeface="Wingdings" panose="05000000000000000000" pitchFamily="2" charset="2"/>
              <a:buChar char="Ø"/>
              <a:defRPr/>
            </a:pPr>
            <a:endParaRPr lang="pl-PL" sz="3000" dirty="0">
              <a:latin typeface="Cambria" panose="02040503050406030204" pitchFamily="18" charset="0"/>
            </a:endParaRPr>
          </a:p>
          <a:p>
            <a:pPr algn="just">
              <a:buFont typeface="Wingdings" panose="05000000000000000000" pitchFamily="2" charset="2"/>
              <a:buChar char="Ø"/>
              <a:defRPr/>
            </a:pPr>
            <a:r>
              <a:rPr lang="pl-PL" sz="3000" dirty="0">
                <a:latin typeface="Cambria" panose="02040503050406030204" pitchFamily="18" charset="0"/>
              </a:rPr>
              <a:t>Wnioski o przyznanie pomocy można składać w terminie: </a:t>
            </a:r>
            <a:r>
              <a:rPr lang="pl-PL" sz="3000" dirty="0" smtClean="0">
                <a:latin typeface="Cambria" panose="02040503050406030204" pitchFamily="18" charset="0"/>
              </a:rPr>
              <a:t/>
            </a:r>
            <a:br>
              <a:rPr lang="pl-PL" sz="3000" dirty="0" smtClean="0">
                <a:latin typeface="Cambria" panose="02040503050406030204" pitchFamily="18" charset="0"/>
              </a:rPr>
            </a:br>
            <a:r>
              <a:rPr lang="pl-PL" sz="3000" b="1" dirty="0" smtClean="0">
                <a:latin typeface="Cambria" panose="02040503050406030204" pitchFamily="18" charset="0"/>
              </a:rPr>
              <a:t>od 1 kwietnia 2021 </a:t>
            </a:r>
            <a:r>
              <a:rPr lang="pl-PL" sz="3000" b="1" dirty="0">
                <a:latin typeface="Cambria" panose="02040503050406030204" pitchFamily="18" charset="0"/>
              </a:rPr>
              <a:t>r. do </a:t>
            </a:r>
            <a:r>
              <a:rPr lang="pl-PL" sz="3000" b="1" dirty="0" smtClean="0">
                <a:latin typeface="Cambria" panose="02040503050406030204" pitchFamily="18" charset="0"/>
              </a:rPr>
              <a:t>30 kwietnia 2021 </a:t>
            </a:r>
            <a:r>
              <a:rPr lang="pl-PL" sz="3000" b="1" dirty="0">
                <a:latin typeface="Cambria" panose="02040503050406030204" pitchFamily="18" charset="0"/>
              </a:rPr>
              <a:t>r.</a:t>
            </a:r>
          </a:p>
        </p:txBody>
      </p:sp>
    </p:spTree>
    <p:extLst>
      <p:ext uri="{BB962C8B-B14F-4D97-AF65-F5344CB8AC3E}">
        <p14:creationId xmlns:p14="http://schemas.microsoft.com/office/powerpoint/2010/main" val="1051024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15888"/>
            <a:ext cx="9809746" cy="846638"/>
          </a:xfrm>
        </p:spPr>
        <p:txBody>
          <a:bodyPr>
            <a:no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Złożenie wniosku</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17411" name="Symbol zastępczy zawartości 2"/>
          <p:cNvSpPr>
            <a:spLocks noGrp="1"/>
          </p:cNvSpPr>
          <p:nvPr>
            <p:ph idx="1"/>
          </p:nvPr>
        </p:nvSpPr>
        <p:spPr>
          <a:xfrm>
            <a:off x="1981200" y="901451"/>
            <a:ext cx="9809747" cy="5956549"/>
          </a:xfrm>
        </p:spPr>
        <p:txBody>
          <a:bodyPr>
            <a:normAutofit/>
          </a:bodyPr>
          <a:lstStyle/>
          <a:p>
            <a:pPr algn="just">
              <a:buFont typeface="Wingdings" panose="05000000000000000000" pitchFamily="2" charset="2"/>
              <a:buChar char="Ø"/>
            </a:pPr>
            <a:r>
              <a:rPr lang="pl-PL" altLang="pl-PL" sz="2400" dirty="0">
                <a:latin typeface="Cambria" panose="02040503050406030204" pitchFamily="18" charset="0"/>
                <a:cs typeface="Times New Roman" panose="02020603050405020304" pitchFamily="18" charset="0"/>
              </a:rPr>
              <a:t>Wnioski należy składać </a:t>
            </a:r>
            <a:r>
              <a:rPr lang="pl-PL" altLang="pl-PL" sz="2400" b="1" dirty="0">
                <a:latin typeface="Cambria" panose="02040503050406030204" pitchFamily="18" charset="0"/>
                <a:cs typeface="Times New Roman" panose="02020603050405020304" pitchFamily="18" charset="0"/>
              </a:rPr>
              <a:t>bezpośrednio w miejscu i terminie </a:t>
            </a:r>
            <a:r>
              <a:rPr lang="pl-PL" altLang="pl-PL" sz="2400" dirty="0">
                <a:latin typeface="Cambria" panose="02040503050406030204" pitchFamily="18" charset="0"/>
                <a:cs typeface="Times New Roman" panose="02020603050405020304" pitchFamily="18" charset="0"/>
              </a:rPr>
              <a:t>wskazanym </a:t>
            </a:r>
            <a:r>
              <a:rPr lang="pl-PL" altLang="pl-PL" sz="2400" b="1" dirty="0" smtClean="0">
                <a:latin typeface="Cambria" panose="02040503050406030204" pitchFamily="18" charset="0"/>
                <a:cs typeface="Times New Roman" panose="02020603050405020304" pitchFamily="18" charset="0"/>
              </a:rPr>
              <a:t>albo</a:t>
            </a:r>
            <a:r>
              <a:rPr lang="pl-PL" altLang="pl-PL" sz="2400" dirty="0" smtClean="0">
                <a:latin typeface="Cambria" panose="02040503050406030204" pitchFamily="18" charset="0"/>
                <a:cs typeface="Times New Roman" panose="02020603050405020304" pitchFamily="18" charset="0"/>
              </a:rPr>
              <a:t> </a:t>
            </a:r>
            <a:r>
              <a:rPr lang="pl-PL" altLang="pl-PL" sz="2400" dirty="0">
                <a:latin typeface="Cambria" panose="02040503050406030204" pitchFamily="18" charset="0"/>
                <a:cs typeface="Times New Roman" panose="02020603050405020304" pitchFamily="18" charset="0"/>
              </a:rPr>
              <a:t>poprzez nadanie rejestrowanej przesyłki pocztowej w placówce pocztowej operatora wyznaczonego w rozumieniu ustawy z dnia 23 listopada 2012 r. – Prawo pocztowe (Dz. U. z 2017 r. poz. 1481 z </a:t>
            </a:r>
            <a:r>
              <a:rPr lang="pl-PL" altLang="pl-PL" sz="2400" dirty="0" err="1">
                <a:latin typeface="Cambria" panose="02040503050406030204" pitchFamily="18" charset="0"/>
                <a:cs typeface="Times New Roman" panose="02020603050405020304" pitchFamily="18" charset="0"/>
              </a:rPr>
              <a:t>późn</a:t>
            </a:r>
            <a:r>
              <a:rPr lang="pl-PL" altLang="pl-PL" sz="2400" dirty="0">
                <a:latin typeface="Cambria" panose="02040503050406030204" pitchFamily="18" charset="0"/>
                <a:cs typeface="Times New Roman" panose="02020603050405020304" pitchFamily="18" charset="0"/>
              </a:rPr>
              <a:t>. zm.). W przypadku złożenia wniosku o przyznanie pomocy przesyłką rejestrowaną nadaną w placówce pocztowej, za dzień złożenia wniosku uznaje się dzień, w którym nadano tę przesyłkę</a:t>
            </a:r>
            <a:r>
              <a:rPr lang="pl-PL" altLang="pl-PL" sz="2400" dirty="0" smtClean="0">
                <a:latin typeface="Cambria" panose="02040503050406030204" pitchFamily="18" charset="0"/>
                <a:cs typeface="Times New Roman" panose="020206030504050203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W ramach jednego naboru dany podmiot może złożyć tylko </a:t>
            </a:r>
            <a:r>
              <a:rPr lang="pl-PL" altLang="pl-PL" sz="2400" b="1" dirty="0">
                <a:solidFill>
                  <a:srgbClr val="FF0000"/>
                </a:solidFill>
                <a:latin typeface="Cambria" panose="02040503050406030204" pitchFamily="18" charset="0"/>
              </a:rPr>
              <a:t>jeden wniosek </a:t>
            </a:r>
            <a:r>
              <a:rPr lang="pl-PL" altLang="pl-PL" sz="2400" dirty="0" smtClean="0">
                <a:latin typeface="Cambria" panose="02040503050406030204" pitchFamily="18" charset="0"/>
              </a:rPr>
              <a:t>o </a:t>
            </a:r>
            <a:r>
              <a:rPr lang="pl-PL" altLang="pl-PL" sz="2400" dirty="0">
                <a:latin typeface="Cambria" panose="02040503050406030204" pitchFamily="18" charset="0"/>
              </a:rPr>
              <a:t>przyznanie pomocy dotyczący danego zakresu. </a:t>
            </a:r>
            <a:r>
              <a:rPr lang="pl-PL" altLang="pl-PL" sz="2400" b="1" dirty="0">
                <a:solidFill>
                  <a:srgbClr val="FF0000"/>
                </a:solidFill>
                <a:latin typeface="Cambria" panose="02040503050406030204" pitchFamily="18" charset="0"/>
              </a:rPr>
              <a:t>W przypadku złożenia więcej niż jednego wniosku dotyczącego danego zakresu pomocy nie przyznaje się na żadną z operacji objętych tymi wnioskami</a:t>
            </a:r>
            <a:r>
              <a:rPr lang="pl-PL" altLang="pl-PL" sz="2400" b="1" dirty="0" smtClean="0">
                <a:solidFill>
                  <a:srgbClr val="FF0000"/>
                </a:solidFill>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O terminie złożenia wniosku decyduje data oraz godzina jego złożenia w miejscu określonym w ogłoszeniu o naborze, lub data stempla pocztowego w przypadku nadania przesyłką poleconą.</a:t>
            </a:r>
          </a:p>
          <a:p>
            <a:pPr algn="just">
              <a:buFont typeface="Wingdings" panose="05000000000000000000" pitchFamily="2" charset="2"/>
              <a:buChar char="Ø"/>
            </a:pPr>
            <a:endParaRPr lang="pl-PL" altLang="pl-PL" sz="2400" dirty="0">
              <a:latin typeface="Cambria" panose="02040503050406030204" pitchFamily="18" charset="0"/>
            </a:endParaRPr>
          </a:p>
        </p:txBody>
      </p:sp>
    </p:spTree>
    <p:extLst>
      <p:ext uri="{BB962C8B-B14F-4D97-AF65-F5344CB8AC3E}">
        <p14:creationId xmlns:p14="http://schemas.microsoft.com/office/powerpoint/2010/main" val="4236051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ytuł 1"/>
          <p:cNvSpPr>
            <a:spLocks noGrp="1"/>
          </p:cNvSpPr>
          <p:nvPr>
            <p:ph type="title"/>
          </p:nvPr>
        </p:nvSpPr>
        <p:spPr>
          <a:xfrm>
            <a:off x="1774824" y="260350"/>
            <a:ext cx="10064249" cy="974892"/>
          </a:xfrm>
        </p:spPr>
        <p:txBody>
          <a:bodyPr>
            <a:normAutofit/>
          </a:bodyPr>
          <a:lstStyle/>
          <a:p>
            <a:r>
              <a:rPr lang="pl-PL" altLang="pl-PL" sz="3200" b="1" dirty="0">
                <a:solidFill>
                  <a:srgbClr val="C00000"/>
                </a:solidFill>
                <a:latin typeface="Cambria" panose="02040503050406030204" pitchFamily="18" charset="0"/>
              </a:rPr>
              <a:t>Złożenie wniosku (cd.)</a:t>
            </a:r>
            <a:endParaRPr lang="pl-PL" altLang="pl-PL" sz="3200" dirty="0">
              <a:solidFill>
                <a:srgbClr val="C00000"/>
              </a:solidFill>
            </a:endParaRPr>
          </a:p>
        </p:txBody>
      </p:sp>
      <p:sp>
        <p:nvSpPr>
          <p:cNvPr id="3" name="Symbol zastępczy zawartości 2"/>
          <p:cNvSpPr>
            <a:spLocks noGrp="1"/>
          </p:cNvSpPr>
          <p:nvPr>
            <p:ph idx="1"/>
          </p:nvPr>
        </p:nvSpPr>
        <p:spPr>
          <a:xfrm>
            <a:off x="2653381" y="1828800"/>
            <a:ext cx="8915400" cy="4331368"/>
          </a:xfrm>
        </p:spPr>
        <p:txBody>
          <a:bodyPr>
            <a:normAutofit/>
          </a:bodyPr>
          <a:lstStyle/>
          <a:p>
            <a:pPr algn="just">
              <a:spcBef>
                <a:spcPct val="0"/>
              </a:spcBef>
              <a:buFont typeface="Wingdings" panose="05000000000000000000" pitchFamily="2" charset="2"/>
              <a:buChar char="Ø"/>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Kopie dokumentów dołącza się </a:t>
            </a:r>
            <a:r>
              <a:rPr lang="pl-PL" sz="2400" b="1" dirty="0">
                <a:solidFill>
                  <a:srgbClr val="FF0000"/>
                </a:solidFill>
                <a:latin typeface="Cambria" panose="02040503050406030204" pitchFamily="18" charset="0"/>
                <a:ea typeface="Arial Unicode MS" pitchFamily="34" charset="-128"/>
                <a:cs typeface="Calibri" panose="020F0502020204030204" pitchFamily="34" charset="0"/>
              </a:rPr>
              <a:t>w formie kopii potwierdzonych </a:t>
            </a:r>
            <a:r>
              <a:rPr lang="pl-PL" sz="2400" b="1" dirty="0" smtClean="0">
                <a:solidFill>
                  <a:srgbClr val="FF0000"/>
                </a:solidFill>
                <a:latin typeface="Cambria" panose="02040503050406030204" pitchFamily="18" charset="0"/>
                <a:ea typeface="Arial Unicode MS" pitchFamily="34" charset="-128"/>
                <a:cs typeface="Calibri" panose="020F0502020204030204" pitchFamily="34" charset="0"/>
              </a:rPr>
              <a:t>za </a:t>
            </a:r>
            <a:r>
              <a:rPr lang="pl-PL" sz="2400" b="1" dirty="0">
                <a:solidFill>
                  <a:srgbClr val="FF0000"/>
                </a:solidFill>
                <a:latin typeface="Cambria" panose="02040503050406030204" pitchFamily="18" charset="0"/>
                <a:ea typeface="Arial Unicode MS" pitchFamily="34" charset="-128"/>
                <a:cs typeface="Calibri" panose="020F0502020204030204" pitchFamily="34" charset="0"/>
              </a:rPr>
              <a:t>zgodność z oryginałem</a:t>
            </a:r>
            <a:r>
              <a:rPr lang="pl-PL" sz="2400" dirty="0">
                <a:solidFill>
                  <a:srgbClr val="FF0000"/>
                </a:solidFill>
                <a:latin typeface="Cambria" panose="02040503050406030204" pitchFamily="18" charset="0"/>
                <a:ea typeface="Arial Unicode MS" pitchFamily="34" charset="-128"/>
                <a:cs typeface="Calibri" panose="020F0502020204030204" pitchFamily="34" charset="0"/>
              </a:rPr>
              <a:t> </a:t>
            </a: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przez:</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podmiot ubiegający się o przyznanie pomocy 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pracownika </a:t>
            </a:r>
            <a:r>
              <a:rPr lang="pl-PL" sz="2400" dirty="0" smtClean="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ŚBRR, </a:t>
            </a: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podmiot, który wydał dokument, 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notariusza lub pełnomocnika występującego w sprawie będącego radcą prawnym.</a:t>
            </a:r>
          </a:p>
          <a:p>
            <a:pPr>
              <a:defRPr/>
            </a:pPr>
            <a:endParaRPr lang="pl-PL" dirty="0"/>
          </a:p>
        </p:txBody>
      </p:sp>
    </p:spTree>
    <p:extLst>
      <p:ext uri="{BB962C8B-B14F-4D97-AF65-F5344CB8AC3E}">
        <p14:creationId xmlns:p14="http://schemas.microsoft.com/office/powerpoint/2010/main" val="3457094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1"/>
          <p:cNvSpPr>
            <a:spLocks noGrp="1"/>
          </p:cNvSpPr>
          <p:nvPr>
            <p:ph type="title"/>
          </p:nvPr>
        </p:nvSpPr>
        <p:spPr>
          <a:xfrm>
            <a:off x="1981200" y="333376"/>
            <a:ext cx="8229600" cy="220663"/>
          </a:xfrm>
        </p:spPr>
        <p:txBody>
          <a:bodyPr>
            <a:noAutofit/>
          </a:bodyPr>
          <a:lstStyle/>
          <a:p>
            <a:r>
              <a:rPr lang="pl-PL" altLang="pl-PL" sz="3200" b="1" dirty="0">
                <a:solidFill>
                  <a:srgbClr val="C00000"/>
                </a:solidFill>
                <a:latin typeface="Cambria" panose="02040503050406030204" pitchFamily="18" charset="0"/>
              </a:rPr>
              <a:t>Złożenie wniosku(cd.)</a:t>
            </a:r>
            <a:endParaRPr lang="pl-PL" altLang="pl-PL" sz="3200" dirty="0">
              <a:solidFill>
                <a:srgbClr val="C00000"/>
              </a:solidFill>
            </a:endParaRPr>
          </a:p>
        </p:txBody>
      </p:sp>
      <p:sp>
        <p:nvSpPr>
          <p:cNvPr id="3" name="Symbol zastępczy zawartości 2"/>
          <p:cNvSpPr>
            <a:spLocks noGrp="1"/>
          </p:cNvSpPr>
          <p:nvPr>
            <p:ph idx="1"/>
          </p:nvPr>
        </p:nvSpPr>
        <p:spPr>
          <a:xfrm>
            <a:off x="1820779" y="1381961"/>
            <a:ext cx="10098505" cy="5476039"/>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Wnioskodawca jest zobowiązany do przedłożenia dokumentów w celu potwierdzenia spełnienia </a:t>
            </a:r>
            <a:r>
              <a:rPr lang="pl-PL" sz="2400" b="1" dirty="0">
                <a:latin typeface="Cambria" panose="02040503050406030204" pitchFamily="18" charset="0"/>
              </a:rPr>
              <a:t>kryteriów wyboru operacji</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Jeżeli dane zawarte we wniosku i dołączonych do niego dokumentach </a:t>
            </a:r>
            <a:br>
              <a:rPr lang="pl-PL" sz="2400" dirty="0">
                <a:latin typeface="Cambria" panose="02040503050406030204" pitchFamily="18" charset="0"/>
              </a:rPr>
            </a:br>
            <a:r>
              <a:rPr lang="pl-PL" sz="2400" dirty="0">
                <a:latin typeface="Cambria" panose="02040503050406030204" pitchFamily="18" charset="0"/>
              </a:rPr>
              <a:t>są rozbieżne, </a:t>
            </a:r>
            <a:r>
              <a:rPr lang="pl-PL" sz="2400" b="1" dirty="0">
                <a:latin typeface="Cambria" panose="02040503050406030204" pitchFamily="18" charset="0"/>
              </a:rPr>
              <a:t>punkty za dane kryterium wyboru operacji przyznaje się na podstawie danych zawartych w załączonych dokumentach</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Jeżeli wniosek lub dołączone do niego dokumenty nie zawierają danych niezbędnych do ustalenia punktów za dane kryterium, </a:t>
            </a:r>
            <a:br>
              <a:rPr lang="pl-PL" sz="2400" dirty="0">
                <a:latin typeface="Cambria" panose="02040503050406030204" pitchFamily="18" charset="0"/>
              </a:rPr>
            </a:br>
            <a:r>
              <a:rPr lang="pl-PL" sz="2400" b="1" dirty="0">
                <a:latin typeface="Cambria" panose="02040503050406030204" pitchFamily="18" charset="0"/>
              </a:rPr>
              <a:t>nie przyznaje się punktów za to kryterium wyboru </a:t>
            </a:r>
            <a:r>
              <a:rPr lang="pl-PL" sz="2400" dirty="0">
                <a:latin typeface="Cambria" panose="02040503050406030204" pitchFamily="18" charset="0"/>
              </a:rPr>
              <a:t>– </a:t>
            </a:r>
            <a:r>
              <a:rPr lang="pl-PL" sz="2400" b="1" dirty="0">
                <a:latin typeface="Cambria" panose="02040503050406030204" pitchFamily="18" charset="0"/>
              </a:rPr>
              <a:t>tj. brak możliwości uzupełnień w tym zakresie !</a:t>
            </a:r>
            <a:endParaRPr lang="pl-PL" sz="2400" b="1" dirty="0"/>
          </a:p>
        </p:txBody>
      </p:sp>
    </p:spTree>
    <p:extLst>
      <p:ext uri="{BB962C8B-B14F-4D97-AF65-F5344CB8AC3E}">
        <p14:creationId xmlns:p14="http://schemas.microsoft.com/office/powerpoint/2010/main" val="339382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016125" y="28576"/>
            <a:ext cx="8229600" cy="581025"/>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Wniosek podlega rozpatrzeniu jeżeli:</a:t>
            </a:r>
          </a:p>
        </p:txBody>
      </p:sp>
      <p:sp>
        <p:nvSpPr>
          <p:cNvPr id="21507" name="Symbol zastępczy zawartości 2"/>
          <p:cNvSpPr>
            <a:spLocks noGrp="1"/>
          </p:cNvSpPr>
          <p:nvPr>
            <p:ph idx="1"/>
          </p:nvPr>
        </p:nvSpPr>
        <p:spPr>
          <a:xfrm>
            <a:off x="2016125" y="609601"/>
            <a:ext cx="9839698" cy="5661248"/>
          </a:xfrm>
        </p:spPr>
        <p:txBody>
          <a:bodyPr>
            <a:noAutofit/>
          </a:bodyPr>
          <a:lstStyle/>
          <a:p>
            <a:pPr algn="just">
              <a:buFont typeface="Wingdings" panose="05000000000000000000" pitchFamily="2" charset="2"/>
              <a:buChar char="Ø"/>
              <a:defRPr/>
            </a:pPr>
            <a:r>
              <a:rPr lang="pl-PL" altLang="pl-PL" sz="2400" b="1" dirty="0">
                <a:solidFill>
                  <a:srgbClr val="FF0000"/>
                </a:solidFill>
                <a:latin typeface="Cambria" panose="02040503050406030204" pitchFamily="18" charset="0"/>
              </a:rPr>
              <a:t>został złożony w terminie </a:t>
            </a:r>
            <a:r>
              <a:rPr lang="pl-PL" altLang="pl-PL" sz="2400" dirty="0">
                <a:latin typeface="Cambria" panose="02040503050406030204" pitchFamily="18" charset="0"/>
              </a:rPr>
              <a:t>wskazanym w ogłoszeniu o naborze wniosków,</a:t>
            </a:r>
          </a:p>
          <a:p>
            <a:pPr algn="just">
              <a:buFont typeface="Wingdings" panose="05000000000000000000" pitchFamily="2" charset="2"/>
              <a:buChar char="Ø"/>
              <a:defRPr/>
            </a:pPr>
            <a:r>
              <a:rPr lang="pl-PL" altLang="pl-PL" sz="2400" b="1" dirty="0">
                <a:solidFill>
                  <a:srgbClr val="FF0000"/>
                </a:solidFill>
                <a:latin typeface="Cambria" panose="02040503050406030204" pitchFamily="18" charset="0"/>
              </a:rPr>
              <a:t>zawiera dane identyfikujące </a:t>
            </a:r>
            <a:r>
              <a:rPr lang="pl-PL" altLang="pl-PL" sz="2400" dirty="0">
                <a:latin typeface="Cambria" panose="02040503050406030204" pitchFamily="18" charset="0"/>
              </a:rPr>
              <a:t>podmiot ubiegający się o przyznanie pomocy, </a:t>
            </a:r>
          </a:p>
          <a:p>
            <a:pPr algn="just">
              <a:buFont typeface="Wingdings" panose="05000000000000000000" pitchFamily="2" charset="2"/>
              <a:buChar char="Ø"/>
              <a:defRPr/>
            </a:pPr>
            <a:r>
              <a:rPr lang="pl-PL" altLang="pl-PL" sz="2400" dirty="0">
                <a:latin typeface="Cambria" panose="02040503050406030204" pitchFamily="18" charset="0"/>
              </a:rPr>
              <a:t>Podmiot ubiegający się o przyznanie pomocy </a:t>
            </a:r>
            <a:r>
              <a:rPr lang="pl-PL" altLang="pl-PL" sz="2400" b="1" dirty="0">
                <a:solidFill>
                  <a:srgbClr val="FF0000"/>
                </a:solidFill>
                <a:latin typeface="Cambria" panose="02040503050406030204" pitchFamily="18" charset="0"/>
              </a:rPr>
              <a:t>nie podlega zakazowi dostępu do środków</a:t>
            </a:r>
            <a:r>
              <a:rPr lang="pl-PL" altLang="pl-PL" sz="2400" dirty="0">
                <a:latin typeface="Cambria" panose="02040503050406030204" pitchFamily="18" charset="0"/>
              </a:rPr>
              <a:t>, o których mowa w art. 5 ust 3 pkt 4 ustawy o finansach publicznych, na podstawie prawomocnego orzeczenia sądu,</a:t>
            </a:r>
          </a:p>
          <a:p>
            <a:pPr algn="just">
              <a:buFont typeface="Wingdings" panose="05000000000000000000" pitchFamily="2" charset="2"/>
              <a:buChar char="Ø"/>
              <a:defRPr/>
            </a:pPr>
            <a:r>
              <a:rPr lang="pl-PL" altLang="pl-PL" sz="2400" dirty="0">
                <a:latin typeface="Cambria" panose="02040503050406030204" pitchFamily="18" charset="0"/>
              </a:rPr>
              <a:t>Podmiot ubiegający się o przyznanie pomocy </a:t>
            </a:r>
            <a:r>
              <a:rPr lang="pl-PL" altLang="pl-PL" sz="2400" b="1" dirty="0">
                <a:solidFill>
                  <a:srgbClr val="FF0000"/>
                </a:solidFill>
                <a:latin typeface="Cambria" panose="02040503050406030204" pitchFamily="18" charset="0"/>
              </a:rPr>
              <a:t>nie podlega wykluczeniu </a:t>
            </a:r>
            <a:r>
              <a:rPr lang="pl-PL" altLang="pl-PL" sz="2400" dirty="0" smtClean="0">
                <a:latin typeface="Cambria" panose="02040503050406030204" pitchFamily="18" charset="0"/>
              </a:rPr>
              <a:t>z </a:t>
            </a:r>
            <a:r>
              <a:rPr lang="pl-PL" altLang="pl-PL" sz="2400" dirty="0">
                <a:latin typeface="Cambria" panose="02040503050406030204" pitchFamily="18" charset="0"/>
              </a:rPr>
              <a:t>otrzymania pomocy finansowej, o którym mowa w art. 35 ust. 5 oraz ust. 6 rozporządzenia nr 640/2014. 	</a:t>
            </a:r>
          </a:p>
          <a:p>
            <a:pPr marL="0" indent="0">
              <a:buNone/>
              <a:defRPr/>
            </a:pPr>
            <a:endParaRPr lang="pl-PL" sz="2400" b="1" dirty="0">
              <a:effectLst>
                <a:outerShdw blurRad="38100" dist="38100" dir="2700000" algn="tl">
                  <a:srgbClr val="000000">
                    <a:alpha val="43137"/>
                  </a:srgbClr>
                </a:outerShdw>
              </a:effectLst>
              <a:latin typeface="Cambria" panose="02040503050406030204" pitchFamily="18" charset="0"/>
            </a:endParaRPr>
          </a:p>
          <a:p>
            <a:pPr marL="0" indent="0" algn="ctr">
              <a:buNone/>
              <a:defRPr/>
            </a:pPr>
            <a:r>
              <a:rPr lang="pl-PL" sz="2400" b="1" dirty="0">
                <a:solidFill>
                  <a:srgbClr val="C00000"/>
                </a:solidFill>
                <a:effectLst>
                  <a:outerShdw blurRad="38100" dist="38100" dir="2700000" algn="tl">
                    <a:srgbClr val="000000">
                      <a:alpha val="43137"/>
                    </a:srgbClr>
                  </a:outerShdw>
                </a:effectLst>
                <a:latin typeface="Cambria" panose="02040503050406030204" pitchFamily="18" charset="0"/>
              </a:rPr>
              <a:t>Wnioski, dla których weryfikacja wstępna wg ww. kryteriów zakończyła się pozytywnie, podlegają ocenie punktowej na podstawie kryteriów wyboru określonych w rozporządzeniu</a:t>
            </a:r>
            <a:r>
              <a:rPr lang="pl-PL" sz="2400" b="1" dirty="0">
                <a:solidFill>
                  <a:srgbClr val="C00000"/>
                </a:solidFill>
                <a:latin typeface="Cambria" panose="02040503050406030204" pitchFamily="18" charset="0"/>
              </a:rPr>
              <a:t> </a:t>
            </a:r>
            <a:r>
              <a:rPr lang="pl-PL" sz="2400" b="1" dirty="0">
                <a:solidFill>
                  <a:srgbClr val="C00000"/>
                </a:solidFill>
                <a:effectLst>
                  <a:outerShdw blurRad="38100" dist="38100" dir="2700000" algn="tl">
                    <a:srgbClr val="000000">
                      <a:alpha val="43137"/>
                    </a:srgbClr>
                  </a:outerShdw>
                </a:effectLst>
                <a:latin typeface="Cambria" panose="02040503050406030204" pitchFamily="18" charset="0"/>
              </a:rPr>
              <a:t>Ministra Rolnictwa i Rozwoju Wsi.</a:t>
            </a:r>
            <a:endParaRPr lang="pl-PL" altLang="pl-PL"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8197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276392"/>
            <a:ext cx="8229600" cy="509588"/>
          </a:xfrm>
        </p:spPr>
        <p:txBody>
          <a:bodyPr>
            <a:noAutofit/>
          </a:bodyPr>
          <a:lstStyle/>
          <a:p>
            <a:pPr>
              <a:defRPr/>
            </a:pPr>
            <a:r>
              <a:rPr lang="pl-PL" sz="3200" b="1" dirty="0" smtClean="0">
                <a:solidFill>
                  <a:srgbClr val="C00000"/>
                </a:solidFill>
                <a:latin typeface="Cambria" panose="02040503050406030204" pitchFamily="18" charset="0"/>
              </a:rPr>
              <a:t>Kryteria wyboru operacji</a:t>
            </a:r>
            <a:endParaRPr lang="pl-PL" sz="3200" dirty="0">
              <a:solidFill>
                <a:srgbClr val="C00000"/>
              </a:solidFill>
            </a:endParaRPr>
          </a:p>
        </p:txBody>
      </p:sp>
      <p:sp>
        <p:nvSpPr>
          <p:cNvPr id="28675" name="Symbol zastępczy zawartości 2"/>
          <p:cNvSpPr>
            <a:spLocks noGrp="1"/>
          </p:cNvSpPr>
          <p:nvPr>
            <p:ph idx="1"/>
          </p:nvPr>
        </p:nvSpPr>
        <p:spPr>
          <a:xfrm>
            <a:off x="1852862" y="1202907"/>
            <a:ext cx="10018295" cy="5157787"/>
          </a:xfrm>
        </p:spPr>
        <p:txBody>
          <a:bodyPr>
            <a:normAutofit/>
          </a:bodyPr>
          <a:lstStyle/>
          <a:p>
            <a:pPr marL="0" indent="0">
              <a:buNone/>
            </a:pPr>
            <a:r>
              <a:rPr lang="pl-PL" sz="2400" dirty="0" smtClean="0">
                <a:latin typeface="Cambria" panose="02040503050406030204" pitchFamily="18" charset="0"/>
              </a:rPr>
              <a:t>1) operacja </a:t>
            </a:r>
            <a:r>
              <a:rPr lang="pl-PL" sz="2400" dirty="0">
                <a:latin typeface="Cambria" panose="02040503050406030204" pitchFamily="18" charset="0"/>
              </a:rPr>
              <a:t>przewiduje, że po jej zrealizowaniu w obiekcie budowlanym będącym jej przedmiotem będą </a:t>
            </a:r>
            <a:r>
              <a:rPr lang="pl-PL" sz="2400" dirty="0" smtClean="0">
                <a:latin typeface="Cambria" panose="02040503050406030204" pitchFamily="18" charset="0"/>
              </a:rPr>
              <a:t>prowadzone zajęcia </a:t>
            </a:r>
            <a:r>
              <a:rPr lang="pl-PL" sz="2400" dirty="0">
                <a:latin typeface="Cambria" panose="02040503050406030204" pitchFamily="18" charset="0"/>
              </a:rPr>
              <a:t>artystyczne, nauka języków obcych, zajęcia opiekuńczo-wychowawcze lub inne inicjatywy społeczne </a:t>
            </a:r>
            <a:r>
              <a:rPr lang="pl-PL" sz="2400" dirty="0" smtClean="0">
                <a:latin typeface="Cambria" panose="02040503050406030204" pitchFamily="18" charset="0"/>
              </a:rPr>
              <a:t>wskazane we </a:t>
            </a:r>
            <a:r>
              <a:rPr lang="pl-PL" sz="2400" dirty="0">
                <a:latin typeface="Cambria" panose="02040503050406030204" pitchFamily="18" charset="0"/>
              </a:rPr>
              <a:t>wniosku o przyznanie pomocy, które będą miały charakter stały lub będą się odbywały cyklicznie, lecz nie </a:t>
            </a:r>
            <a:r>
              <a:rPr lang="pl-PL" sz="2400" dirty="0" smtClean="0">
                <a:latin typeface="Cambria" panose="02040503050406030204" pitchFamily="18" charset="0"/>
              </a:rPr>
              <a:t>rzadziej niż </a:t>
            </a:r>
            <a:r>
              <a:rPr lang="pl-PL" sz="2400" dirty="0">
                <a:latin typeface="Cambria" panose="02040503050406030204" pitchFamily="18" charset="0"/>
              </a:rPr>
              <a:t>raz w miesiącu, przez co najmniej 9 miesięcy w danym roku w okresie trwałości operacji, o którym </a:t>
            </a:r>
            <a:r>
              <a:rPr lang="pl-PL" sz="2400" dirty="0" smtClean="0">
                <a:latin typeface="Cambria" panose="02040503050406030204" pitchFamily="18" charset="0"/>
              </a:rPr>
              <a:t>mowa w </a:t>
            </a:r>
            <a:r>
              <a:rPr lang="pl-PL" sz="2400" dirty="0">
                <a:latin typeface="Cambria" panose="02040503050406030204" pitchFamily="18" charset="0"/>
              </a:rPr>
              <a:t>art. 71 ust. 1 akapit pierwszy rozporządzenia nr 1303/2013 – 4 punkty</a:t>
            </a:r>
            <a:r>
              <a:rPr lang="pl-PL" sz="2400" dirty="0" smtClean="0">
                <a:latin typeface="Cambria" panose="02040503050406030204" pitchFamily="18" charset="0"/>
              </a:rPr>
              <a:t>; </a:t>
            </a:r>
            <a:endParaRPr lang="pl-PL" altLang="pl-PL" sz="2400" b="1" dirty="0">
              <a:latin typeface="Cambria" panose="02040503050406030204" pitchFamily="18" charset="0"/>
            </a:endParaRPr>
          </a:p>
          <a:p>
            <a:pPr marL="0" indent="0" algn="just">
              <a:buNone/>
              <a:defRPr/>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Punkty przyznawane będą w oparciu o  wniosek o przyznanie pomocy wraz z załącznikami (plan działania, wykaz inicjatyw) oraz dołączone do niego dokumenty, a także deklaracje i wyjaśnienia wnioskodawcy zgodnie z instrukcją wypełniania wniosku.</a:t>
            </a:r>
            <a:endParaRPr lang="pl-PL" altLang="pl-PL" sz="2400" dirty="0">
              <a:solidFill>
                <a:srgbClr val="FF0000"/>
              </a:solidFill>
              <a:latin typeface="Cambria" panose="02040503050406030204" pitchFamily="18" charset="0"/>
            </a:endParaRPr>
          </a:p>
          <a:p>
            <a:pPr marL="0" indent="0">
              <a:buNone/>
              <a:defRPr/>
            </a:pPr>
            <a:endParaRPr lang="pl-PL" altLang="pl-PL" sz="1600" b="1" dirty="0">
              <a:latin typeface="Cambria" panose="02040503050406030204" pitchFamily="18" charset="0"/>
            </a:endParaRPr>
          </a:p>
          <a:p>
            <a:pPr marL="0" indent="0" algn="just">
              <a:buNone/>
              <a:defRPr/>
            </a:pPr>
            <a:endParaRPr lang="pl-PL" altLang="pl-PL" sz="1600" b="1" dirty="0">
              <a:latin typeface="Cambria" panose="02040503050406030204" pitchFamily="18" charset="0"/>
            </a:endParaRPr>
          </a:p>
        </p:txBody>
      </p:sp>
    </p:spTree>
    <p:extLst>
      <p:ext uri="{BB962C8B-B14F-4D97-AF65-F5344CB8AC3E}">
        <p14:creationId xmlns:p14="http://schemas.microsoft.com/office/powerpoint/2010/main" val="1969420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992312" y="1010653"/>
            <a:ext cx="9926971" cy="5847346"/>
          </a:xfrm>
        </p:spPr>
        <p:txBody>
          <a:bodyPr>
            <a:normAutofit fontScale="92500" lnSpcReduction="10000"/>
          </a:bodyPr>
          <a:lstStyle/>
          <a:p>
            <a:pPr marL="0" indent="0" algn="just">
              <a:buNone/>
              <a:defRPr/>
            </a:pPr>
            <a:r>
              <a:rPr lang="pl-PL" sz="2600" dirty="0" smtClean="0">
                <a:latin typeface="Cambria" panose="02040503050406030204" pitchFamily="18" charset="0"/>
              </a:rPr>
              <a:t>2) Podstawowy </a:t>
            </a:r>
            <a:r>
              <a:rPr lang="pl-PL" sz="2600" dirty="0">
                <a:latin typeface="Cambria" panose="02040503050406030204" pitchFamily="18" charset="0"/>
              </a:rPr>
              <a:t>dochód podatkowy gminy, w której będzie realizowana operacja, w przeliczeniu na mieszkańca, obliczany zgodnie z przepisami o dochodach jednostek samorządu terytorialnego, opublikowany przez urząd obsługujący ministra właściwego do spraw finansów publicznych do stosowania w roku, w którym nastąpiło ogłoszenie o naborze wniosków o przyznanie </a:t>
            </a:r>
            <a:r>
              <a:rPr lang="pl-PL" sz="2600" dirty="0" smtClean="0">
                <a:latin typeface="Cambria" panose="02040503050406030204" pitchFamily="18" charset="0"/>
              </a:rPr>
              <a:t>pomocy</a:t>
            </a:r>
            <a:endParaRPr lang="pl-PL" altLang="pl-PL" sz="2600" b="1" dirty="0">
              <a:solidFill>
                <a:srgbClr val="000000"/>
              </a:solidFill>
              <a:latin typeface="Cambria" panose="02040503050406030204" pitchFamily="18" charset="0"/>
            </a:endParaRPr>
          </a:p>
          <a:p>
            <a:pPr marL="0" indent="0">
              <a:buNone/>
            </a:pPr>
            <a:r>
              <a:rPr lang="pl-PL" sz="2600" dirty="0">
                <a:latin typeface="Cambria" panose="02040503050406030204" pitchFamily="18" charset="0"/>
              </a:rPr>
              <a:t>a) nie więcej niż 50% średniej krajowej – 3 punkty,</a:t>
            </a:r>
          </a:p>
          <a:p>
            <a:pPr marL="0" indent="0">
              <a:buNone/>
            </a:pPr>
            <a:r>
              <a:rPr lang="pl-PL" sz="2600" dirty="0">
                <a:latin typeface="Cambria" panose="02040503050406030204" pitchFamily="18" charset="0"/>
              </a:rPr>
              <a:t>b) powyżej 50% średniej krajowej i nie więcej niż 75% średniej krajowej – 2 punkty,</a:t>
            </a:r>
          </a:p>
          <a:p>
            <a:pPr marL="0" indent="0">
              <a:buNone/>
            </a:pPr>
            <a:r>
              <a:rPr lang="pl-PL" sz="2600" dirty="0">
                <a:latin typeface="Cambria" panose="02040503050406030204" pitchFamily="18" charset="0"/>
              </a:rPr>
              <a:t>c) powyżej 75% średniej krajowej i nie więcej niż 100% średniej krajowej – 1 punkt</a:t>
            </a:r>
            <a:r>
              <a:rPr lang="pl-PL" sz="2600" dirty="0" smtClean="0">
                <a:latin typeface="Cambria" panose="02040503050406030204" pitchFamily="18" charset="0"/>
              </a:rPr>
              <a:t>;</a:t>
            </a:r>
          </a:p>
          <a:p>
            <a:pPr marL="0" indent="0">
              <a:buNone/>
            </a:pPr>
            <a:endParaRPr lang="pl-PL" altLang="pl-PL" sz="2600" b="1" dirty="0">
              <a:solidFill>
                <a:srgbClr val="000000"/>
              </a:solidFill>
              <a:latin typeface="Cambria" panose="02040503050406030204" pitchFamily="18" charset="0"/>
            </a:endParaRPr>
          </a:p>
          <a:p>
            <a:pPr marL="0" indent="0">
              <a:buNone/>
            </a:pPr>
            <a:r>
              <a:rPr lang="pl-PL" sz="2600" b="1" dirty="0">
                <a:latin typeface="Cambria" panose="02040503050406030204" pitchFamily="18" charset="0"/>
              </a:rPr>
              <a:t>ŹRÓDŁO INFORMACJI: </a:t>
            </a:r>
            <a:r>
              <a:rPr lang="pl-PL" sz="2600" b="1" dirty="0" smtClean="0">
                <a:latin typeface="Cambria" panose="02040503050406030204" pitchFamily="18" charset="0"/>
              </a:rPr>
              <a:t> </a:t>
            </a:r>
            <a:r>
              <a:rPr lang="pl-PL" sz="2600" i="1" dirty="0" smtClean="0">
                <a:solidFill>
                  <a:srgbClr val="FF0000"/>
                </a:solidFill>
                <a:latin typeface="Cambria" panose="02040503050406030204" pitchFamily="18" charset="0"/>
              </a:rPr>
              <a:t>Kryterium </a:t>
            </a:r>
            <a:r>
              <a:rPr lang="pl-PL" sz="2600" i="1" dirty="0">
                <a:solidFill>
                  <a:srgbClr val="FF0000"/>
                </a:solidFill>
                <a:latin typeface="Cambria" panose="02040503050406030204" pitchFamily="18" charset="0"/>
              </a:rPr>
              <a:t>weryfikowane w oparciu o  wskaźnik G (podstawowy dochód podatkowy gmin publikowany przez Ministerstwo Finansów ) – dane w posiadaniu SW</a:t>
            </a:r>
            <a:r>
              <a:rPr lang="pl-PL" sz="2600" i="1" dirty="0" smtClean="0">
                <a:solidFill>
                  <a:srgbClr val="FF0000"/>
                </a:solidFill>
                <a:latin typeface="Cambria" panose="02040503050406030204" pitchFamily="18" charset="0"/>
              </a:rPr>
              <a:t>. </a:t>
            </a:r>
            <a:r>
              <a:rPr lang="pl-PL" sz="2600" i="1" dirty="0" smtClean="0">
                <a:solidFill>
                  <a:srgbClr val="00B050"/>
                </a:solidFill>
                <a:latin typeface="Cambria" panose="02040503050406030204" pitchFamily="18" charset="0"/>
              </a:rPr>
              <a:t>Średnia w 2012 to ok 2100</a:t>
            </a:r>
            <a:endParaRPr lang="pl-PL" sz="2600" i="1" dirty="0">
              <a:solidFill>
                <a:srgbClr val="00B050"/>
              </a:solidFill>
              <a:latin typeface="Cambria" panose="02040503050406030204" pitchFamily="18" charset="0"/>
            </a:endParaRPr>
          </a:p>
          <a:p>
            <a:pPr>
              <a:defRPr/>
            </a:pPr>
            <a:endParaRPr lang="pl-PL" dirty="0"/>
          </a:p>
        </p:txBody>
      </p:sp>
      <p:sp>
        <p:nvSpPr>
          <p:cNvPr id="8"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2902784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1" y="0"/>
            <a:ext cx="7427913" cy="979488"/>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Podstawa prawna</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81200" y="979488"/>
            <a:ext cx="8229600" cy="4997450"/>
          </a:xfrm>
        </p:spPr>
        <p:txBody>
          <a:bodyPr>
            <a:normAutofit lnSpcReduction="10000"/>
          </a:bodyPr>
          <a:lstStyle/>
          <a:p>
            <a:pPr algn="just">
              <a:buFont typeface="Wingdings" panose="05000000000000000000" pitchFamily="2" charset="2"/>
              <a:buChar char="q"/>
              <a:defRPr/>
            </a:pPr>
            <a:r>
              <a:rPr lang="pl-PL" dirty="0">
                <a:latin typeface="Cambria" panose="02040503050406030204" pitchFamily="18" charset="0"/>
              </a:rPr>
              <a:t>Program Rozwoju Obszarów Wiejskich na lata 2014-2020, </a:t>
            </a:r>
          </a:p>
          <a:p>
            <a:pPr marL="0" indent="0" algn="just">
              <a:buNone/>
              <a:defRPr/>
            </a:pPr>
            <a:endParaRPr lang="pl-PL" dirty="0">
              <a:latin typeface="Cambria" panose="02040503050406030204" pitchFamily="18" charset="0"/>
            </a:endParaRPr>
          </a:p>
          <a:p>
            <a:pPr algn="just">
              <a:buFont typeface="Wingdings" panose="05000000000000000000" pitchFamily="2" charset="2"/>
              <a:buChar char="q"/>
              <a:defRPr/>
            </a:pPr>
            <a:r>
              <a:rPr lang="pl-PL" dirty="0">
                <a:latin typeface="Cambria" panose="02040503050406030204" pitchFamily="18" charset="0"/>
              </a:rPr>
              <a:t>Ustawa z dnia 20.02.2015r. o wspieraniu rozwoju obszarów wiejskich </a:t>
            </a:r>
            <a:br>
              <a:rPr lang="pl-PL" dirty="0">
                <a:latin typeface="Cambria" panose="02040503050406030204" pitchFamily="18" charset="0"/>
              </a:rPr>
            </a:br>
            <a:r>
              <a:rPr lang="pl-PL" dirty="0">
                <a:latin typeface="Cambria" panose="02040503050406030204" pitchFamily="18" charset="0"/>
              </a:rPr>
              <a:t>z udziałem środków Europejskiego Funduszu Rolnego na rzecz Rozwoju Obszarów Wiejskich w ramach Programu Rozwoju Obszarów Wiejskich na lata 2014-2020 </a:t>
            </a:r>
            <a:r>
              <a:rPr lang="pl-PL" dirty="0">
                <a:solidFill>
                  <a:schemeClr val="accent2">
                    <a:lumMod val="75000"/>
                  </a:schemeClr>
                </a:solidFill>
                <a:latin typeface="Cambria" panose="02040503050406030204" pitchFamily="18" charset="0"/>
              </a:rPr>
              <a:t>(Dz. U. z </a:t>
            </a:r>
            <a:r>
              <a:rPr lang="pl-PL" dirty="0" smtClean="0">
                <a:solidFill>
                  <a:schemeClr val="accent2">
                    <a:lumMod val="75000"/>
                  </a:schemeClr>
                </a:solidFill>
                <a:latin typeface="Cambria" panose="02040503050406030204" pitchFamily="18" charset="0"/>
              </a:rPr>
              <a:t>2021 </a:t>
            </a:r>
            <a:r>
              <a:rPr lang="pl-PL" dirty="0">
                <a:solidFill>
                  <a:schemeClr val="accent2">
                    <a:lumMod val="75000"/>
                  </a:schemeClr>
                </a:solidFill>
                <a:latin typeface="Cambria" panose="02040503050406030204" pitchFamily="18" charset="0"/>
              </a:rPr>
              <a:t>r. poz</a:t>
            </a:r>
            <a:r>
              <a:rPr lang="pl-PL" dirty="0" smtClean="0">
                <a:solidFill>
                  <a:schemeClr val="accent2">
                    <a:lumMod val="75000"/>
                  </a:schemeClr>
                </a:solidFill>
                <a:latin typeface="Cambria" panose="02040503050406030204" pitchFamily="18" charset="0"/>
              </a:rPr>
              <a:t>. 182)</a:t>
            </a:r>
            <a:endParaRPr lang="pl-PL" dirty="0">
              <a:solidFill>
                <a:schemeClr val="accent2">
                  <a:lumMod val="75000"/>
                </a:schemeClr>
              </a:solidFill>
              <a:latin typeface="Cambria" panose="02040503050406030204" pitchFamily="18" charset="0"/>
            </a:endParaRPr>
          </a:p>
          <a:p>
            <a:pPr algn="just">
              <a:buFont typeface="Wingdings" panose="05000000000000000000" pitchFamily="2" charset="2"/>
              <a:buChar char="q"/>
              <a:defRPr/>
            </a:pPr>
            <a:endParaRPr lang="pl-PL" i="1" dirty="0">
              <a:latin typeface="Cambria" panose="02040503050406030204" pitchFamily="18" charset="0"/>
            </a:endParaRPr>
          </a:p>
          <a:p>
            <a:pPr algn="just">
              <a:buFont typeface="Wingdings" panose="05000000000000000000" pitchFamily="2" charset="2"/>
              <a:buChar char="q"/>
              <a:defRPr/>
            </a:pPr>
            <a:r>
              <a:rPr lang="pl-PL" dirty="0">
                <a:latin typeface="Cambria" panose="02040503050406030204" pitchFamily="18" charset="0"/>
              </a:rPr>
              <a:t>Rozporządzenie Ministra Rolnictwa i Rozwoju Wsi z dnia 18.08.2017r. </a:t>
            </a:r>
            <a:br>
              <a:rPr lang="pl-PL" dirty="0">
                <a:latin typeface="Cambria" panose="02040503050406030204" pitchFamily="18" charset="0"/>
              </a:rPr>
            </a:br>
            <a:r>
              <a:rPr lang="pl-PL" dirty="0">
                <a:latin typeface="Cambria" panose="02040503050406030204" pitchFamily="18" charset="0"/>
              </a:rPr>
              <a:t>w sprawie szczegółowych warunków i trybu przyznawania oraz wypłaty pomocy finansowej na operacje typu „Inwestycje w obiekty pełniące funkcje kulturalne” operacje typu „Kształtowanie przestrzeni publicznej” oraz operacje typu „Ochrona zabytków i budownictwa tradycyjnego” w ramach działania „Podstawowe usługi i odnowa wsi na obszarach wiejskich” objętego Programem Rozwoju Obszarów Wiejskich na lata 2014-2020 </a:t>
            </a:r>
            <a:br>
              <a:rPr lang="pl-PL" dirty="0">
                <a:latin typeface="Cambria" panose="02040503050406030204" pitchFamily="18" charset="0"/>
              </a:rPr>
            </a:br>
            <a:r>
              <a:rPr lang="pl-PL" dirty="0">
                <a:solidFill>
                  <a:schemeClr val="accent2">
                    <a:lumMod val="75000"/>
                  </a:schemeClr>
                </a:solidFill>
                <a:latin typeface="Cambria" panose="02040503050406030204" pitchFamily="18" charset="0"/>
              </a:rPr>
              <a:t>(Dz. U. z 2017 r. poz. 1737 z późn. zm.), </a:t>
            </a:r>
            <a:r>
              <a:rPr lang="pl-PL" i="1" dirty="0">
                <a:solidFill>
                  <a:schemeClr val="accent2">
                    <a:lumMod val="75000"/>
                  </a:schemeClr>
                </a:solidFill>
                <a:latin typeface="Cambria" panose="02040503050406030204" pitchFamily="18" charset="0"/>
              </a:rPr>
              <a:t>zwanego dalej rozporządzaniem Ministra Rolnictwa i Rozwoju Wsi</a:t>
            </a:r>
            <a:r>
              <a:rPr lang="pl-PL" dirty="0" smtClean="0">
                <a:solidFill>
                  <a:schemeClr val="accent2">
                    <a:lumMod val="75000"/>
                  </a:schemeClr>
                </a:solidFill>
                <a:latin typeface="Cambria" panose="02040503050406030204" pitchFamily="18" charset="0"/>
              </a:rPr>
              <a:t>. (zmiany w roku 2018 poz. 154 i 2019 poz.  2282)</a:t>
            </a:r>
            <a:endParaRPr lang="pl-PL" dirty="0">
              <a:solidFill>
                <a:schemeClr val="accent2">
                  <a:lumMod val="75000"/>
                </a:schemeClr>
              </a:solidFill>
              <a:latin typeface="Cambria" panose="02040503050406030204" pitchFamily="18" charset="0"/>
            </a:endParaRPr>
          </a:p>
        </p:txBody>
      </p:sp>
    </p:spTree>
    <p:extLst>
      <p:ext uri="{BB962C8B-B14F-4D97-AF65-F5344CB8AC3E}">
        <p14:creationId xmlns:p14="http://schemas.microsoft.com/office/powerpoint/2010/main" val="1654759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ymbol zastępczy zawartości 2"/>
          <p:cNvSpPr>
            <a:spLocks noGrp="1"/>
          </p:cNvSpPr>
          <p:nvPr>
            <p:ph idx="1"/>
          </p:nvPr>
        </p:nvSpPr>
        <p:spPr>
          <a:xfrm>
            <a:off x="2022140" y="1715295"/>
            <a:ext cx="9592343" cy="4713288"/>
          </a:xfrm>
        </p:spPr>
        <p:txBody>
          <a:bodyPr>
            <a:normAutofit/>
          </a:bodyPr>
          <a:lstStyle/>
          <a:p>
            <a:pPr marL="0" indent="0">
              <a:buNone/>
            </a:pPr>
            <a:r>
              <a:rPr lang="pl-PL" sz="2400" dirty="0">
                <a:latin typeface="Cambria" panose="02040503050406030204" pitchFamily="18" charset="0"/>
              </a:rPr>
              <a:t>3) operacja uwzględnia zastosowanie rozwiązań, które są innowacyjne co najmniej w skali województwa, w tym </a:t>
            </a:r>
            <a:r>
              <a:rPr lang="pl-PL" sz="2400" dirty="0" smtClean="0">
                <a:latin typeface="Cambria" panose="02040503050406030204" pitchFamily="18" charset="0"/>
              </a:rPr>
              <a:t>rozwiązań organizacyjnych</a:t>
            </a:r>
            <a:r>
              <a:rPr lang="pl-PL" sz="2400" dirty="0">
                <a:latin typeface="Cambria" panose="02040503050406030204" pitchFamily="18" charset="0"/>
              </a:rPr>
              <a:t>, technicznych lub technologicznych, które zapewnią warunki dla tworzenia wysokiej </a:t>
            </a:r>
            <a:r>
              <a:rPr lang="pl-PL" sz="2400" dirty="0" smtClean="0">
                <a:latin typeface="Cambria" panose="02040503050406030204" pitchFamily="18" charset="0"/>
              </a:rPr>
              <a:t>jakości oferty </a:t>
            </a:r>
            <a:r>
              <a:rPr lang="pl-PL" sz="2400" dirty="0">
                <a:latin typeface="Cambria" panose="02040503050406030204" pitchFamily="18" charset="0"/>
              </a:rPr>
              <a:t>kulturalnej dostępnej dla zróżnicowanych grup odbiorców – 3 punkty;</a:t>
            </a:r>
            <a:endParaRPr lang="pl-PL" altLang="pl-PL" sz="2400" b="1" dirty="0">
              <a:latin typeface="Cambria" panose="02040503050406030204" pitchFamily="18" charset="0"/>
            </a:endParaRPr>
          </a:p>
          <a:p>
            <a:pPr marL="0" indent="0" algn="just">
              <a:buNone/>
            </a:pPr>
            <a:endParaRPr lang="pl-PL" altLang="pl-PL" sz="2400" b="1" dirty="0">
              <a:latin typeface="Cambria" panose="02040503050406030204" pitchFamily="18" charset="0"/>
            </a:endParaRPr>
          </a:p>
          <a:p>
            <a:pPr marL="0" indent="0">
              <a:buNone/>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Kryterium weryfikowane w oparciu o  wniosek o przyznanie pomocy wraz z załącznikami oraz dołączone do niego dokumenty, a także deklaracje i wyjaśnienia wnioskodawcy zgodnie z instrukcją wypełniania wniosku – załącznik nr 20 do wniosku.</a:t>
            </a:r>
            <a:r>
              <a:rPr lang="pl-PL" sz="2400" i="1" dirty="0" smtClean="0">
                <a:solidFill>
                  <a:srgbClr val="FF0000"/>
                </a:solidFill>
                <a:latin typeface="Cambria" panose="02040503050406030204" pitchFamily="18" charset="0"/>
              </a:rPr>
              <a:t>.</a:t>
            </a:r>
            <a:endParaRPr lang="pl-PL" sz="2400" i="1" dirty="0">
              <a:solidFill>
                <a:srgbClr val="FF0000"/>
              </a:solidFill>
              <a:latin typeface="Cambria" panose="02040503050406030204" pitchFamily="18" charset="0"/>
            </a:endParaRPr>
          </a:p>
          <a:p>
            <a:pPr marL="0" indent="0" algn="just">
              <a:buNone/>
            </a:pPr>
            <a:endParaRPr lang="pl-PL" altLang="pl-PL" sz="1500" b="1" i="1" dirty="0">
              <a:solidFill>
                <a:srgbClr val="FF0000"/>
              </a:solidFill>
              <a:latin typeface="Cambria" panose="02040503050406030204" pitchFamily="18" charset="0"/>
            </a:endParaRPr>
          </a:p>
        </p:txBody>
      </p:sp>
      <p:sp>
        <p:nvSpPr>
          <p:cNvPr id="7"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24339504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ymbol zastępczy zawartości 2"/>
          <p:cNvSpPr>
            <a:spLocks noGrp="1"/>
          </p:cNvSpPr>
          <p:nvPr>
            <p:ph idx="1"/>
          </p:nvPr>
        </p:nvSpPr>
        <p:spPr>
          <a:xfrm>
            <a:off x="2022140" y="1074821"/>
            <a:ext cx="9945271" cy="5353762"/>
          </a:xfrm>
        </p:spPr>
        <p:txBody>
          <a:bodyPr>
            <a:normAutofit/>
          </a:bodyPr>
          <a:lstStyle/>
          <a:p>
            <a:pPr marL="0" indent="0">
              <a:buNone/>
            </a:pPr>
            <a:r>
              <a:rPr lang="pl-PL" sz="2400" dirty="0">
                <a:latin typeface="Cambria" panose="02040503050406030204" pitchFamily="18" charset="0"/>
              </a:rPr>
              <a:t>4) operacja uwzględnia wyposażenie obiektu budowlanego będącego przedmiotem operacji w </a:t>
            </a:r>
            <a:r>
              <a:rPr lang="pl-PL" sz="2400" dirty="0" err="1">
                <a:latin typeface="Cambria" panose="02040503050406030204" pitchFamily="18" charset="0"/>
              </a:rPr>
              <a:t>mikroinstalację</a:t>
            </a:r>
            <a:r>
              <a:rPr lang="pl-PL" sz="2400" dirty="0">
                <a:latin typeface="Cambria" panose="02040503050406030204" pitchFamily="18" charset="0"/>
              </a:rPr>
              <a:t>, </a:t>
            </a:r>
            <a:r>
              <a:rPr lang="pl-PL" sz="2400" dirty="0" smtClean="0">
                <a:latin typeface="Cambria" panose="02040503050406030204" pitchFamily="18" charset="0"/>
              </a:rPr>
              <a:t>która będzie </a:t>
            </a:r>
            <a:r>
              <a:rPr lang="pl-PL" sz="2400" dirty="0">
                <a:latin typeface="Cambria" panose="02040503050406030204" pitchFamily="18" charset="0"/>
              </a:rPr>
              <a:t>zapewniała pokrycie co najmniej w 50% zapotrzebowania tego obiektu na energię elektryczną lub </a:t>
            </a:r>
            <a:r>
              <a:rPr lang="pl-PL" sz="2400" dirty="0" smtClean="0">
                <a:latin typeface="Cambria" panose="02040503050406030204" pitchFamily="18" charset="0"/>
              </a:rPr>
              <a:t>cieplną, albo </a:t>
            </a:r>
            <a:r>
              <a:rPr lang="pl-PL" sz="2400" dirty="0">
                <a:latin typeface="Cambria" panose="02040503050406030204" pitchFamily="18" charset="0"/>
              </a:rPr>
              <a:t>obiekt budowlany będący przedmiotem operacji jest wyposażony w </a:t>
            </a:r>
            <a:r>
              <a:rPr lang="pl-PL" sz="2400" dirty="0" err="1">
                <a:latin typeface="Cambria" panose="02040503050406030204" pitchFamily="18" charset="0"/>
              </a:rPr>
              <a:t>mikroinstalację</a:t>
            </a:r>
            <a:r>
              <a:rPr lang="pl-PL" sz="2400" dirty="0">
                <a:latin typeface="Cambria" panose="02040503050406030204" pitchFamily="18" charset="0"/>
              </a:rPr>
              <a:t>, która zapewnia pokrycie </a:t>
            </a:r>
            <a:r>
              <a:rPr lang="pl-PL" sz="2400" dirty="0" smtClean="0">
                <a:latin typeface="Cambria" panose="02040503050406030204" pitchFamily="18" charset="0"/>
              </a:rPr>
              <a:t>co najmniej </a:t>
            </a:r>
            <a:r>
              <a:rPr lang="pl-PL" sz="2400" dirty="0">
                <a:latin typeface="Cambria" panose="02040503050406030204" pitchFamily="18" charset="0"/>
              </a:rPr>
              <a:t>w 50% zapotrzebowania tego obiektu na energię elektryczną lub cieplną – 3 punkty</a:t>
            </a:r>
            <a:r>
              <a:rPr lang="pl-PL" sz="2400" dirty="0" smtClean="0">
                <a:latin typeface="Cambria" panose="02040503050406030204" pitchFamily="18" charset="0"/>
              </a:rPr>
              <a:t>;</a:t>
            </a:r>
          </a:p>
          <a:p>
            <a:pPr marL="0" indent="0">
              <a:buNone/>
            </a:pPr>
            <a:endParaRPr lang="pl-PL" altLang="pl-PL" sz="2400" b="1" dirty="0">
              <a:latin typeface="Cambria" panose="02040503050406030204" pitchFamily="18" charset="0"/>
            </a:endParaRPr>
          </a:p>
          <a:p>
            <a:pPr marL="0" indent="0">
              <a:buNone/>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Kryterium weryfikowane w oparciu o  wniosek o przyznanie pomocy oraz dołączone do niego dokumenty zgodnie z instrukcją wypełniania wniosku tj. audyt energetyczny lub opinia certyfikowanego instalatora instalacji odnawialnego źródła energii – załącznik nr 15 do wniosku.</a:t>
            </a:r>
            <a:endParaRPr lang="pl-PL" sz="2400" dirty="0">
              <a:solidFill>
                <a:srgbClr val="FF0000"/>
              </a:solidFill>
              <a:latin typeface="Cambria" panose="02040503050406030204" pitchFamily="18" charset="0"/>
            </a:endParaRPr>
          </a:p>
          <a:p>
            <a:pPr marL="0" indent="0" algn="just">
              <a:buNone/>
            </a:pPr>
            <a:endParaRPr lang="pl-PL" altLang="pl-PL" sz="1500" b="1" i="1" dirty="0">
              <a:solidFill>
                <a:srgbClr val="FF0000"/>
              </a:solidFill>
              <a:latin typeface="Cambria" panose="02040503050406030204" pitchFamily="18" charset="0"/>
            </a:endParaRPr>
          </a:p>
        </p:txBody>
      </p:sp>
      <p:sp>
        <p:nvSpPr>
          <p:cNvPr id="7"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1605466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a:spLocks noGrp="1"/>
          </p:cNvSpPr>
          <p:nvPr>
            <p:ph type="title"/>
          </p:nvPr>
        </p:nvSpPr>
        <p:spPr>
          <a:xfrm>
            <a:off x="1964267" y="271184"/>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3" name="Symbol zastępczy zawartości 2"/>
          <p:cNvSpPr>
            <a:spLocks noGrp="1"/>
          </p:cNvSpPr>
          <p:nvPr>
            <p:ph idx="1"/>
          </p:nvPr>
        </p:nvSpPr>
        <p:spPr>
          <a:xfrm>
            <a:off x="1676398" y="1552074"/>
            <a:ext cx="10066421" cy="4797425"/>
          </a:xfrm>
        </p:spPr>
        <p:txBody>
          <a:bodyPr>
            <a:normAutofit/>
          </a:bodyPr>
          <a:lstStyle/>
          <a:p>
            <a:pPr marL="0" indent="0" algn="ctr">
              <a:buNone/>
              <a:defRPr/>
            </a:pPr>
            <a:r>
              <a:rPr lang="pl-PL" sz="2600" b="1" dirty="0">
                <a:latin typeface="Cambria" panose="02040503050406030204" pitchFamily="18" charset="0"/>
              </a:rPr>
              <a:t>W ZAKRESIE MIKROINSTALACJI  </a:t>
            </a:r>
          </a:p>
          <a:p>
            <a:pPr marL="0" indent="0" algn="just">
              <a:buNone/>
              <a:defRPr/>
            </a:pPr>
            <a:r>
              <a:rPr lang="pl-PL" sz="2600" b="1" i="1" dirty="0">
                <a:solidFill>
                  <a:srgbClr val="FF0000"/>
                </a:solidFill>
                <a:latin typeface="Cambria" panose="02040503050406030204" pitchFamily="18" charset="0"/>
              </a:rPr>
              <a:t>Należy zwrócić uwagę, że dołączone do wniosku dokumenty powinny potwierdzać m.in. że ww. </a:t>
            </a:r>
            <a:r>
              <a:rPr lang="pl-PL" sz="2600" b="1" i="1" dirty="0" err="1">
                <a:solidFill>
                  <a:srgbClr val="FF0000"/>
                </a:solidFill>
                <a:latin typeface="Cambria" panose="02040503050406030204" pitchFamily="18" charset="0"/>
              </a:rPr>
              <a:t>mikroinstalacja</a:t>
            </a:r>
            <a:r>
              <a:rPr lang="pl-PL" sz="2600" b="1" i="1" dirty="0">
                <a:solidFill>
                  <a:srgbClr val="FF0000"/>
                </a:solidFill>
                <a:latin typeface="Cambria" panose="02040503050406030204" pitchFamily="18" charset="0"/>
              </a:rPr>
              <a:t> spełnia definicję podaną </a:t>
            </a:r>
            <a:r>
              <a:rPr lang="pl-PL" sz="2600" b="1" i="1" dirty="0" smtClean="0">
                <a:solidFill>
                  <a:srgbClr val="FF0000"/>
                </a:solidFill>
                <a:latin typeface="Cambria" panose="02040503050406030204" pitchFamily="18" charset="0"/>
              </a:rPr>
              <a:t>w  </a:t>
            </a:r>
            <a:r>
              <a:rPr lang="pl-PL" sz="2600" b="1" i="1" dirty="0">
                <a:solidFill>
                  <a:srgbClr val="FF0000"/>
                </a:solidFill>
                <a:latin typeface="Cambria" panose="02040503050406030204" pitchFamily="18" charset="0"/>
              </a:rPr>
              <a:t>art. 2 pkt 19 ustawy z dnia 20 lutego 2015 r. o odnawialnych źródłach energii (Dz. U. z </a:t>
            </a:r>
            <a:r>
              <a:rPr lang="pl-PL" sz="2600" b="1" i="1" dirty="0" smtClean="0">
                <a:solidFill>
                  <a:srgbClr val="FF0000"/>
                </a:solidFill>
                <a:latin typeface="Cambria" panose="02040503050406030204" pitchFamily="18" charset="0"/>
              </a:rPr>
              <a:t>2020 </a:t>
            </a:r>
            <a:r>
              <a:rPr lang="pl-PL" sz="2600" b="1" i="1" dirty="0">
                <a:solidFill>
                  <a:srgbClr val="FF0000"/>
                </a:solidFill>
                <a:latin typeface="Cambria" panose="02040503050406030204" pitchFamily="18" charset="0"/>
              </a:rPr>
              <a:t>r. poz. </a:t>
            </a:r>
            <a:r>
              <a:rPr lang="pl-PL" sz="2600" b="1" i="1" dirty="0" smtClean="0">
                <a:solidFill>
                  <a:srgbClr val="FF0000"/>
                </a:solidFill>
                <a:latin typeface="Cambria" panose="02040503050406030204" pitchFamily="18" charset="0"/>
              </a:rPr>
              <a:t>261 z </a:t>
            </a:r>
            <a:r>
              <a:rPr lang="pl-PL" sz="2600" b="1" i="1" dirty="0" err="1" smtClean="0">
                <a:solidFill>
                  <a:srgbClr val="FF0000"/>
                </a:solidFill>
                <a:latin typeface="Cambria" panose="02040503050406030204" pitchFamily="18" charset="0"/>
              </a:rPr>
              <a:t>późn</a:t>
            </a:r>
            <a:r>
              <a:rPr lang="pl-PL" sz="2600" b="1" i="1" dirty="0" smtClean="0">
                <a:solidFill>
                  <a:srgbClr val="FF0000"/>
                </a:solidFill>
                <a:latin typeface="Cambria" panose="02040503050406030204" pitchFamily="18" charset="0"/>
              </a:rPr>
              <a:t>. zm.) </a:t>
            </a:r>
            <a:r>
              <a:rPr lang="pl-PL" sz="2600" b="1" i="1" dirty="0">
                <a:solidFill>
                  <a:srgbClr val="FF0000"/>
                </a:solidFill>
                <a:latin typeface="Cambria" panose="02040503050406030204" pitchFamily="18" charset="0"/>
              </a:rPr>
              <a:t>tj. </a:t>
            </a:r>
            <a:r>
              <a:rPr lang="pl-PL" sz="2600" b="1" i="1" dirty="0" smtClean="0">
                <a:solidFill>
                  <a:srgbClr val="FF0000"/>
                </a:solidFill>
                <a:latin typeface="Cambria" panose="02040503050406030204" pitchFamily="18" charset="0"/>
              </a:rPr>
              <a:t>instalacja </a:t>
            </a:r>
            <a:r>
              <a:rPr lang="pl-PL" sz="2600" b="1" i="1" dirty="0" smtClean="0">
                <a:solidFill>
                  <a:srgbClr val="FF0000"/>
                </a:solidFill>
                <a:latin typeface="Cambria" panose="02040503050406030204" pitchFamily="18" charset="0"/>
                <a:ea typeface="Cambria" panose="02040503050406030204" pitchFamily="18" charset="0"/>
              </a:rPr>
              <a:t>o </a:t>
            </a:r>
            <a:r>
              <a:rPr lang="pl-PL" sz="2600" b="1" i="1" dirty="0">
                <a:solidFill>
                  <a:srgbClr val="FF0000"/>
                </a:solidFill>
                <a:latin typeface="Cambria" panose="02040503050406030204" pitchFamily="18" charset="0"/>
                <a:ea typeface="Cambria" panose="02040503050406030204" pitchFamily="18" charset="0"/>
              </a:rPr>
              <a:t>łącznej mocy zainstalowanej elektrycznej nie większej niż 50 kW, przyłączoną do sieci elektroenergetycznej o napięciu znamionowym niższym niż 110 </a:t>
            </a:r>
            <a:r>
              <a:rPr lang="pl-PL" sz="2600" b="1" i="1" dirty="0" err="1">
                <a:solidFill>
                  <a:srgbClr val="FF0000"/>
                </a:solidFill>
                <a:latin typeface="Cambria" panose="02040503050406030204" pitchFamily="18" charset="0"/>
                <a:ea typeface="Cambria" panose="02040503050406030204" pitchFamily="18" charset="0"/>
              </a:rPr>
              <a:t>kV</a:t>
            </a:r>
            <a:r>
              <a:rPr lang="pl-PL" sz="2600" b="1" i="1" dirty="0">
                <a:solidFill>
                  <a:srgbClr val="FF0000"/>
                </a:solidFill>
                <a:latin typeface="Cambria" panose="02040503050406030204" pitchFamily="18" charset="0"/>
                <a:ea typeface="Cambria" panose="02040503050406030204" pitchFamily="18" charset="0"/>
              </a:rPr>
              <a:t> albo o mocy osiągalnej cieplnej w skojarzeniu nie większej niż 150 kW, w której łączna moc zainstalowana elektryczna jest nie większa niż 50 kW; </a:t>
            </a:r>
            <a:endParaRPr lang="pl-PL" altLang="pl-PL" sz="2600" b="1" i="1" dirty="0">
              <a:solidFill>
                <a:srgbClr val="FF0000"/>
              </a:solidFill>
              <a:latin typeface="Cambria" panose="02040503050406030204" pitchFamily="18" charset="0"/>
              <a:ea typeface="Cambria" panose="02040503050406030204" pitchFamily="18" charset="0"/>
            </a:endParaRPr>
          </a:p>
          <a:p>
            <a:pPr>
              <a:defRPr/>
            </a:pPr>
            <a:endParaRPr lang="pl-PL" dirty="0"/>
          </a:p>
          <a:p>
            <a:pPr marL="0" indent="0">
              <a:buNone/>
              <a:defRPr/>
            </a:pPr>
            <a:endParaRPr lang="pl-PL" dirty="0"/>
          </a:p>
        </p:txBody>
      </p:sp>
    </p:spTree>
    <p:extLst>
      <p:ext uri="{BB962C8B-B14F-4D97-AF65-F5344CB8AC3E}">
        <p14:creationId xmlns:p14="http://schemas.microsoft.com/office/powerpoint/2010/main" val="241185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lnSpcReduction="10000"/>
          </a:bodyPr>
          <a:lstStyle/>
          <a:p>
            <a:pPr marL="0" indent="0">
              <a:buNone/>
            </a:pPr>
            <a:r>
              <a:rPr lang="pl-PL" sz="2400" dirty="0">
                <a:latin typeface="Cambria" panose="02040503050406030204" pitchFamily="18" charset="0"/>
              </a:rPr>
              <a:t>5) operacja przewiduje powstanie i utrzymanie przez okres trwałości operacji, o którym mowa w art. 71 ust. 1 </a:t>
            </a:r>
            <a:r>
              <a:rPr lang="pl-PL" sz="2400" dirty="0" smtClean="0">
                <a:latin typeface="Cambria" panose="02040503050406030204" pitchFamily="18" charset="0"/>
              </a:rPr>
              <a:t>akapit pierwszy </a:t>
            </a:r>
            <a:r>
              <a:rPr lang="pl-PL" sz="2400" dirty="0">
                <a:latin typeface="Cambria" panose="02040503050406030204" pitchFamily="18" charset="0"/>
              </a:rPr>
              <a:t>rozporządzenia nr 1303/2013, albo utrzymanie przez ten okres:</a:t>
            </a:r>
          </a:p>
          <a:p>
            <a:pPr marL="0" indent="0">
              <a:buNone/>
            </a:pPr>
            <a:r>
              <a:rPr lang="pl-PL" sz="2400" dirty="0">
                <a:latin typeface="Cambria" panose="02040503050406030204" pitchFamily="18" charset="0"/>
              </a:rPr>
              <a:t>a) co najmniej dwóch miejsc pracy w przeliczeniu na pełne etaty średnioroczne – 3 punkty,</a:t>
            </a:r>
          </a:p>
          <a:p>
            <a:pPr marL="0" indent="0">
              <a:buNone/>
            </a:pPr>
            <a:r>
              <a:rPr lang="pl-PL" sz="2400" dirty="0">
                <a:latin typeface="Cambria" panose="02040503050406030204" pitchFamily="18" charset="0"/>
              </a:rPr>
              <a:t>b) jednego miejsca pracy w przeliczeniu na pełne etaty średnioroczne – 2 punkty,</a:t>
            </a:r>
          </a:p>
          <a:p>
            <a:pPr marL="0" indent="0">
              <a:buNone/>
            </a:pPr>
            <a:r>
              <a:rPr lang="pl-PL" sz="2400" dirty="0">
                <a:latin typeface="Cambria" panose="02040503050406030204" pitchFamily="18" charset="0"/>
              </a:rPr>
              <a:t>c) miejsca pracy w wymiarze 0,5 etatu w przeliczeniu na pełne etaty średnioroczne – 1 punkt;</a:t>
            </a:r>
            <a:endParaRPr lang="pl-PL" altLang="pl-PL" sz="2400" b="1" dirty="0">
              <a:latin typeface="Cambria" panose="02040503050406030204" pitchFamily="18" charset="0"/>
            </a:endParaRPr>
          </a:p>
          <a:p>
            <a:pPr marL="0" indent="0" algn="just">
              <a:buNone/>
            </a:pPr>
            <a:endParaRPr lang="pl-PL" altLang="pl-PL" sz="2400" b="1" dirty="0">
              <a:latin typeface="Cambria" panose="02040503050406030204" pitchFamily="18" charset="0"/>
            </a:endParaRPr>
          </a:p>
          <a:p>
            <a:pPr marL="0" indent="0" algn="just">
              <a:buNone/>
            </a:pPr>
            <a:r>
              <a:rPr lang="pl-PL" sz="2400" b="1" dirty="0">
                <a:latin typeface="Cambria" panose="02040503050406030204" pitchFamily="18" charset="0"/>
              </a:rPr>
              <a:t>ŹRÓDŁO INFORMACJI: </a:t>
            </a:r>
            <a:r>
              <a:rPr lang="pl-PL" sz="2400" i="1" dirty="0" smtClean="0">
                <a:solidFill>
                  <a:srgbClr val="FF0000"/>
                </a:solidFill>
                <a:latin typeface="Cambria" panose="02040503050406030204" pitchFamily="18" charset="0"/>
              </a:rPr>
              <a:t>Kryterium </a:t>
            </a:r>
            <a:r>
              <a:rPr lang="pl-PL" sz="2400" i="1" dirty="0">
                <a:solidFill>
                  <a:srgbClr val="FF0000"/>
                </a:solidFill>
                <a:latin typeface="Cambria" panose="02040503050406030204" pitchFamily="18" charset="0"/>
              </a:rPr>
              <a:t>weryfikowane w oparciu o  wniosek o przyznanie pomocy oraz dołączone do niego dokumenty a także deklaracje i wyjaśnienia wnioskodawcy</a:t>
            </a:r>
            <a:r>
              <a:rPr lang="pl-PL" sz="2400" i="1" dirty="0" smtClean="0">
                <a:solidFill>
                  <a:srgbClr val="FF0000"/>
                </a:solidFill>
                <a:latin typeface="Cambria" panose="02040503050406030204" pitchFamily="18" charset="0"/>
              </a:rPr>
              <a:t>.</a:t>
            </a:r>
          </a:p>
        </p:txBody>
      </p:sp>
    </p:spTree>
    <p:extLst>
      <p:ext uri="{BB962C8B-B14F-4D97-AF65-F5344CB8AC3E}">
        <p14:creationId xmlns:p14="http://schemas.microsoft.com/office/powerpoint/2010/main" val="30176581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6) operacja będzie realizowana w gminie, w której gęstość zaludnienia ustalona według najnowszych na dzień </a:t>
            </a:r>
            <a:r>
              <a:rPr lang="pl-PL" sz="2400" dirty="0" smtClean="0">
                <a:latin typeface="Cambria" panose="02040503050406030204" pitchFamily="18" charset="0"/>
              </a:rPr>
              <a:t>ogłoszenia naboru </a:t>
            </a:r>
            <a:r>
              <a:rPr lang="pl-PL" sz="2400" dirty="0">
                <a:latin typeface="Cambria" panose="02040503050406030204" pitchFamily="18" charset="0"/>
              </a:rPr>
              <a:t>wniosków o przyznanie pomocy wynikowych informacji statystycznych ogłaszanych, udostępnianych </a:t>
            </a:r>
            <a:r>
              <a:rPr lang="pl-PL" sz="2400" dirty="0" smtClean="0">
                <a:latin typeface="Cambria" panose="02040503050406030204" pitchFamily="18" charset="0"/>
              </a:rPr>
              <a:t>lub rozpowszechnianych </a:t>
            </a:r>
            <a:r>
              <a:rPr lang="pl-PL" sz="2400" dirty="0">
                <a:latin typeface="Cambria" panose="02040503050406030204" pitchFamily="18" charset="0"/>
              </a:rPr>
              <a:t>zgodnie z przepisami o statystyce publicznej wynosi:</a:t>
            </a:r>
          </a:p>
          <a:p>
            <a:pPr marL="0" indent="0">
              <a:buNone/>
            </a:pPr>
            <a:r>
              <a:rPr lang="pl-PL" sz="2400" dirty="0">
                <a:latin typeface="Cambria" panose="02040503050406030204" pitchFamily="18" charset="0"/>
              </a:rPr>
              <a:t>a) co najmniej 60 osób/km2 – 2 punkty,</a:t>
            </a:r>
          </a:p>
          <a:p>
            <a:pPr marL="0" indent="0">
              <a:buNone/>
            </a:pPr>
            <a:r>
              <a:rPr lang="pl-PL" sz="2400" dirty="0">
                <a:latin typeface="Cambria" panose="02040503050406030204" pitchFamily="18" charset="0"/>
              </a:rPr>
              <a:t>b) co najmniej 25 osób/km2 i mniej niż 60 osób/km2 – 1 </a:t>
            </a:r>
            <a:r>
              <a:rPr lang="pl-PL" sz="2400" dirty="0" smtClean="0">
                <a:latin typeface="Cambria" panose="02040503050406030204" pitchFamily="18" charset="0"/>
              </a:rPr>
              <a:t>punkt;</a:t>
            </a: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dotyczące gęstości zaludnienia publikowane przez GUS – dane w posiadaniu SW.</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4197636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smtClean="0">
                <a:latin typeface="Cambria" panose="02040503050406030204" pitchFamily="18" charset="0"/>
              </a:rPr>
              <a:t>7</a:t>
            </a:r>
            <a:r>
              <a:rPr lang="pl-PL" sz="2400" dirty="0">
                <a:latin typeface="Cambria" panose="02040503050406030204" pitchFamily="18" charset="0"/>
              </a:rPr>
              <a:t>) średnia stopa bezrobocia w powiecie, na którego obszarze jest planowana realizacja operacji, w okresie </a:t>
            </a:r>
            <a:r>
              <a:rPr lang="pl-PL" sz="2400" dirty="0" smtClean="0">
                <a:latin typeface="Cambria" panose="02040503050406030204" pitchFamily="18" charset="0"/>
              </a:rPr>
              <a:t>ostatnich 12 </a:t>
            </a:r>
            <a:r>
              <a:rPr lang="pl-PL" sz="2400" dirty="0">
                <a:latin typeface="Cambria" panose="02040503050406030204" pitchFamily="18" charset="0"/>
              </a:rPr>
              <a:t>miesięcy poprzedzających miesiąc rozpoczęcia terminu składania wniosków o przyznanie pomocy była </a:t>
            </a:r>
            <a:r>
              <a:rPr lang="pl-PL" sz="2400" dirty="0" smtClean="0">
                <a:latin typeface="Cambria" panose="02040503050406030204" pitchFamily="18" charset="0"/>
              </a:rPr>
              <a:t>wyższa albo </a:t>
            </a:r>
            <a:r>
              <a:rPr lang="pl-PL" sz="2400" dirty="0">
                <a:latin typeface="Cambria" panose="02040503050406030204" pitchFamily="18" charset="0"/>
              </a:rPr>
              <a:t>równa średniej krajowej stopie bezrobocia w tym okresie – 1 punkt</a:t>
            </a:r>
            <a:r>
              <a:rPr lang="pl-PL" sz="2400" dirty="0" smtClean="0">
                <a:latin typeface="Cambria" panose="02040503050406030204" pitchFamily="18" charset="0"/>
              </a:rPr>
              <a:t>;</a:t>
            </a:r>
          </a:p>
          <a:p>
            <a:pPr marL="0" indent="0">
              <a:buNone/>
            </a:pP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dotyczące bezrobocia w powiatach </a:t>
            </a:r>
            <a:r>
              <a:rPr lang="pl-PL" sz="2400" dirty="0">
                <a:solidFill>
                  <a:srgbClr val="FF0000"/>
                </a:solidFill>
                <a:latin typeface="Cambria" panose="02040503050406030204" pitchFamily="18" charset="0"/>
              </a:rPr>
              <a:t> </a:t>
            </a:r>
            <a:r>
              <a:rPr lang="pl-PL" sz="2400" i="1" dirty="0" smtClean="0">
                <a:solidFill>
                  <a:srgbClr val="FF0000"/>
                </a:solidFill>
                <a:latin typeface="Cambria" panose="02040503050406030204" pitchFamily="18" charset="0"/>
              </a:rPr>
              <a:t>i </a:t>
            </a:r>
            <a:r>
              <a:rPr lang="pl-PL" sz="2400" i="1" dirty="0">
                <a:solidFill>
                  <a:srgbClr val="FF0000"/>
                </a:solidFill>
                <a:latin typeface="Cambria" panose="02040503050406030204" pitchFamily="18" charset="0"/>
              </a:rPr>
              <a:t>województwach publikowane przez GUS lub WUP – dane w posiadaniu SW.</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923812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8) operacja będzie realizowana w gminie, w której na dzień ogłoszenia naboru wniosków o przyznanie pomocy </a:t>
            </a:r>
            <a:r>
              <a:rPr lang="pl-PL" sz="2400" dirty="0" smtClean="0">
                <a:latin typeface="Cambria" panose="02040503050406030204" pitchFamily="18" charset="0"/>
              </a:rPr>
              <a:t>występuje co </a:t>
            </a:r>
            <a:r>
              <a:rPr lang="pl-PL" sz="2400" dirty="0">
                <a:latin typeface="Cambria" panose="02040503050406030204" pitchFamily="18" charset="0"/>
              </a:rPr>
              <a:t>najmniej jedna z form ochrony przyrody określona w art. 6 ust. 1 pkt 1–5 ustawy z dnia 16 kwietnia 2004 </a:t>
            </a:r>
            <a:r>
              <a:rPr lang="pl-PL" sz="2400" dirty="0" smtClean="0">
                <a:latin typeface="Cambria" panose="02040503050406030204" pitchFamily="18" charset="0"/>
              </a:rPr>
              <a:t>r. o </a:t>
            </a:r>
            <a:r>
              <a:rPr lang="pl-PL" sz="2400" dirty="0">
                <a:latin typeface="Cambria" panose="02040503050406030204" pitchFamily="18" charset="0"/>
              </a:rPr>
              <a:t>ochronie przyrody (Dz. U. z </a:t>
            </a:r>
            <a:r>
              <a:rPr lang="pl-PL" sz="2400" dirty="0" smtClean="0">
                <a:latin typeface="Cambria" panose="02040503050406030204" pitchFamily="18" charset="0"/>
              </a:rPr>
              <a:t>2020 </a:t>
            </a:r>
            <a:r>
              <a:rPr lang="pl-PL" sz="2400" dirty="0">
                <a:latin typeface="Cambria" panose="02040503050406030204" pitchFamily="18" charset="0"/>
              </a:rPr>
              <a:t>r. poz. </a:t>
            </a:r>
            <a:r>
              <a:rPr lang="pl-PL" sz="2400" dirty="0" smtClean="0">
                <a:latin typeface="Cambria" panose="02040503050406030204" pitchFamily="18" charset="0"/>
              </a:rPr>
              <a:t>55) </a:t>
            </a:r>
            <a:r>
              <a:rPr lang="pl-PL" sz="2400" dirty="0">
                <a:latin typeface="Cambria" panose="02040503050406030204" pitchFamily="18" charset="0"/>
              </a:rPr>
              <a:t>– 1 punkt</a:t>
            </a:r>
            <a:r>
              <a:rPr lang="pl-PL" sz="2400" dirty="0" smtClean="0">
                <a:latin typeface="Cambria" panose="02040503050406030204" pitchFamily="18" charset="0"/>
              </a:rPr>
              <a:t>.</a:t>
            </a:r>
          </a:p>
          <a:p>
            <a:r>
              <a:rPr lang="pl-PL" sz="2400" dirty="0" smtClean="0">
                <a:latin typeface="Cambria" panose="02040503050406030204" pitchFamily="18" charset="0"/>
                <a:ea typeface="Cambria" panose="02040503050406030204" pitchFamily="18" charset="0"/>
              </a:rPr>
              <a:t>1) parki narodowe;</a:t>
            </a:r>
          </a:p>
          <a:p>
            <a:r>
              <a:rPr lang="pl-PL" sz="2400" dirty="0" smtClean="0">
                <a:latin typeface="Cambria" panose="02040503050406030204" pitchFamily="18" charset="0"/>
                <a:ea typeface="Cambria" panose="02040503050406030204" pitchFamily="18" charset="0"/>
              </a:rPr>
              <a:t>2) rezerwaty przyrody;</a:t>
            </a:r>
          </a:p>
          <a:p>
            <a:r>
              <a:rPr lang="pl-PL" sz="2400" dirty="0" smtClean="0">
                <a:latin typeface="Cambria" panose="02040503050406030204" pitchFamily="18" charset="0"/>
                <a:ea typeface="Cambria" panose="02040503050406030204" pitchFamily="18" charset="0"/>
              </a:rPr>
              <a:t>3) parki krajobrazowe;</a:t>
            </a:r>
          </a:p>
          <a:p>
            <a:r>
              <a:rPr lang="pl-PL" sz="2400" dirty="0" smtClean="0">
                <a:latin typeface="Cambria" panose="02040503050406030204" pitchFamily="18" charset="0"/>
                <a:ea typeface="Cambria" panose="02040503050406030204" pitchFamily="18" charset="0"/>
              </a:rPr>
              <a:t>4) obszary chronionego krajobrazu;</a:t>
            </a:r>
          </a:p>
          <a:p>
            <a:r>
              <a:rPr lang="pl-PL" sz="2400" dirty="0" smtClean="0">
                <a:latin typeface="Cambria" panose="02040503050406030204" pitchFamily="18" charset="0"/>
                <a:ea typeface="Cambria" panose="02040503050406030204" pitchFamily="18" charset="0"/>
              </a:rPr>
              <a:t>5) obszary Natura 2000;</a:t>
            </a:r>
            <a:endParaRPr lang="pl-PL" sz="2400" b="1" dirty="0" smtClean="0">
              <a:latin typeface="Cambria" panose="02040503050406030204" pitchFamily="18" charset="0"/>
              <a:ea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opublikowane na stronie http://crfop.gdos.gov.pl/CRFOP/, dane z wniosku o przyznanie pomocy i załącznik nr 19 do wniosku.</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4278100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a) operacja dotyczy:</a:t>
            </a:r>
          </a:p>
          <a:p>
            <a:pPr marL="0" indent="0">
              <a:buNone/>
            </a:pPr>
            <a:r>
              <a:rPr lang="pl-PL" sz="2400" dirty="0">
                <a:latin typeface="Cambria" panose="02040503050406030204" pitchFamily="18" charset="0"/>
              </a:rPr>
              <a:t>– przebudowy obiektu budowlanego i zakupu wyposażenia – 4 punkty,</a:t>
            </a:r>
          </a:p>
          <a:p>
            <a:pPr marL="0" indent="0">
              <a:buNone/>
            </a:pPr>
            <a:r>
              <a:rPr lang="pl-PL" sz="2400" dirty="0">
                <a:latin typeface="Cambria" panose="02040503050406030204" pitchFamily="18" charset="0"/>
              </a:rPr>
              <a:t>– wyłącznie zakupu wyposażenia – 2 punkty</a:t>
            </a:r>
            <a:r>
              <a:rPr lang="pl-PL" sz="2400" dirty="0" smtClean="0">
                <a:latin typeface="Cambria" panose="02040503050406030204" pitchFamily="18" charset="0"/>
              </a:rPr>
              <a:t>,</a:t>
            </a:r>
          </a:p>
          <a:p>
            <a:pPr marL="0" indent="0">
              <a:buNone/>
            </a:pPr>
            <a:endParaRPr lang="pl-PL" sz="2400" b="1" dirty="0" smtClean="0">
              <a:latin typeface="Cambria" panose="02040503050406030204" pitchFamily="18" charset="0"/>
            </a:endParaRPr>
          </a:p>
          <a:p>
            <a:pPr marL="0" indent="0">
              <a:buNone/>
            </a:pP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zawarte we wniosku o przyznanie pomocy oraz załączonych dokumentach potwierdzające spełnienie kryteriów. </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1686467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b) liczba osób zamieszkałych w miejscowości, w której będzie realizowana operacja, według stanu na </a:t>
            </a:r>
            <a:r>
              <a:rPr lang="pl-PL" sz="2400" dirty="0" smtClean="0">
                <a:latin typeface="Cambria" panose="02040503050406030204" pitchFamily="18" charset="0"/>
              </a:rPr>
              <a:t>dzień 31 </a:t>
            </a:r>
            <a:r>
              <a:rPr lang="pl-PL" sz="2400" dirty="0">
                <a:latin typeface="Cambria" panose="02040503050406030204" pitchFamily="18" charset="0"/>
              </a:rPr>
              <a:t>grudnia roku poprzedzającego rok ogłoszenia naboru wniosków o przyznanie pomocy wynosi:</a:t>
            </a:r>
          </a:p>
          <a:p>
            <a:pPr marL="0" indent="0">
              <a:buNone/>
            </a:pPr>
            <a:r>
              <a:rPr lang="pl-PL" sz="2400" dirty="0">
                <a:latin typeface="Cambria" panose="02040503050406030204" pitchFamily="18" charset="0"/>
              </a:rPr>
              <a:t>– nie więcej niż 500 – 4 punkty,</a:t>
            </a:r>
          </a:p>
          <a:p>
            <a:pPr marL="0" indent="0">
              <a:buNone/>
            </a:pPr>
            <a:r>
              <a:rPr lang="pl-PL" sz="2400" dirty="0">
                <a:latin typeface="Cambria" panose="02040503050406030204" pitchFamily="18" charset="0"/>
              </a:rPr>
              <a:t>– 501–1000 – 3 punkty,</a:t>
            </a:r>
          </a:p>
          <a:p>
            <a:pPr marL="0" indent="0">
              <a:buNone/>
            </a:pPr>
            <a:r>
              <a:rPr lang="pl-PL" sz="2400" dirty="0">
                <a:latin typeface="Cambria" panose="02040503050406030204" pitchFamily="18" charset="0"/>
              </a:rPr>
              <a:t>– 1001–2000 – 2 punkty</a:t>
            </a:r>
            <a:r>
              <a:rPr lang="pl-PL" sz="2400" dirty="0" smtClean="0">
                <a:latin typeface="Cambria" panose="02040503050406030204" pitchFamily="18" charset="0"/>
              </a:rPr>
              <a:t>,</a:t>
            </a: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zaświadczenie Wójta/Burmistrza określające liczbę mieszkańców miejscowości w której realizowana ma być operacja, według stanu na dzień 31 grudnia </a:t>
            </a:r>
            <a:r>
              <a:rPr lang="pl-PL" sz="2400" i="1" dirty="0" smtClean="0">
                <a:solidFill>
                  <a:srgbClr val="FF0000"/>
                </a:solidFill>
                <a:latin typeface="Cambria" panose="02040503050406030204" pitchFamily="18" charset="0"/>
              </a:rPr>
              <a:t>2020 </a:t>
            </a:r>
            <a:r>
              <a:rPr lang="pl-PL" sz="2400" i="1" dirty="0">
                <a:solidFill>
                  <a:srgbClr val="FF0000"/>
                </a:solidFill>
                <a:latin typeface="Cambria" panose="02040503050406030204" pitchFamily="18" charset="0"/>
              </a:rPr>
              <a:t>r.</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835419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c) liczba zabytków nieruchomych wpisanych do rejestru zabytków lub wojewódzkiej ewidencji zabytków </a:t>
            </a:r>
            <a:r>
              <a:rPr lang="pl-PL" sz="2400" dirty="0" smtClean="0">
                <a:latin typeface="Cambria" panose="02040503050406030204" pitchFamily="18" charset="0"/>
              </a:rPr>
              <a:t>znajdujących się </a:t>
            </a:r>
            <a:r>
              <a:rPr lang="pl-PL" sz="2400" dirty="0">
                <a:latin typeface="Cambria" panose="02040503050406030204" pitchFamily="18" charset="0"/>
              </a:rPr>
              <a:t>w miejscowości, w której będzie realizowana operacja, wynosi:</a:t>
            </a:r>
          </a:p>
          <a:p>
            <a:pPr marL="0" indent="0">
              <a:buNone/>
            </a:pPr>
            <a:r>
              <a:rPr lang="pl-PL" sz="2400" dirty="0">
                <a:latin typeface="Cambria" panose="02040503050406030204" pitchFamily="18" charset="0"/>
              </a:rPr>
              <a:t>– co najmniej 3 – 4 punkty,</a:t>
            </a:r>
          </a:p>
          <a:p>
            <a:pPr marL="0" indent="0">
              <a:buNone/>
            </a:pPr>
            <a:r>
              <a:rPr lang="pl-PL" sz="2400" dirty="0">
                <a:latin typeface="Cambria" panose="02040503050406030204" pitchFamily="18" charset="0"/>
              </a:rPr>
              <a:t>– nie więcej niż 2 – 2 punkty</a:t>
            </a:r>
            <a:r>
              <a:rPr lang="pl-PL" sz="2400" dirty="0" smtClean="0">
                <a:latin typeface="Cambria" panose="02040503050406030204" pitchFamily="18" charset="0"/>
              </a:rPr>
              <a:t>;</a:t>
            </a: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załączone dokumenty potwierdzające spełnienie kryteriów tj. wydruki rejestru lub ewidencji zabytków </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006732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847850" y="1341439"/>
            <a:ext cx="8229600" cy="638175"/>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Beneficjenci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6147" name="Symbol zastępczy zawartości 2"/>
          <p:cNvSpPr>
            <a:spLocks noGrp="1"/>
          </p:cNvSpPr>
          <p:nvPr>
            <p:ph idx="1"/>
          </p:nvPr>
        </p:nvSpPr>
        <p:spPr>
          <a:xfrm>
            <a:off x="2711450" y="2781300"/>
            <a:ext cx="7581900" cy="2376488"/>
          </a:xfrm>
        </p:spPr>
        <p:txBody>
          <a:bodyPr/>
          <a:lstStyle/>
          <a:p>
            <a:pPr marL="514350" indent="-514350" algn="just">
              <a:buFontTx/>
              <a:buAutoNum type="arabicPeriod"/>
              <a:defRPr/>
            </a:pPr>
            <a:r>
              <a:rPr lang="pl-PL" altLang="pl-PL" sz="2400" dirty="0">
                <a:latin typeface="Cambria" panose="02040503050406030204" pitchFamily="18" charset="0"/>
              </a:rPr>
              <a:t>Gmina</a:t>
            </a:r>
          </a:p>
          <a:p>
            <a:pPr marL="514350" indent="-514350" algn="just">
              <a:buFontTx/>
              <a:buAutoNum type="arabicPeriod"/>
              <a:defRPr/>
            </a:pPr>
            <a:r>
              <a:rPr lang="pl-PL" altLang="pl-PL" sz="2400" dirty="0">
                <a:latin typeface="Cambria" panose="02040503050406030204" pitchFamily="18" charset="0"/>
              </a:rPr>
              <a:t>Instytucja kultury, dla której organizatorem jest JST, </a:t>
            </a:r>
          </a:p>
          <a:p>
            <a:pPr marL="514350" indent="-514350">
              <a:buFontTx/>
              <a:buAutoNum type="arabicPeriod"/>
              <a:defRPr/>
            </a:pPr>
            <a:endParaRPr lang="pl-PL" altLang="pl-PL" b="1" dirty="0" smtClean="0"/>
          </a:p>
          <a:p>
            <a:pPr marL="514350" indent="-514350">
              <a:buFontTx/>
              <a:buAutoNum type="arabicPeriod"/>
              <a:defRPr/>
            </a:pPr>
            <a:endParaRPr lang="pl-PL" altLang="pl-PL" b="1" dirty="0" smtClean="0"/>
          </a:p>
        </p:txBody>
      </p:sp>
    </p:spTree>
    <p:extLst>
      <p:ext uri="{BB962C8B-B14F-4D97-AF65-F5344CB8AC3E}">
        <p14:creationId xmlns:p14="http://schemas.microsoft.com/office/powerpoint/2010/main" val="2799867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1"/>
          <p:cNvSpPr>
            <a:spLocks noGrp="1"/>
          </p:cNvSpPr>
          <p:nvPr>
            <p:ph type="title"/>
          </p:nvPr>
        </p:nvSpPr>
        <p:spPr>
          <a:xfrm>
            <a:off x="1981199" y="1"/>
            <a:ext cx="10050379" cy="336883"/>
          </a:xfrm>
        </p:spPr>
        <p:txBody>
          <a:bodyPr>
            <a:no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Ocena punktowa – ustalanie kolejności wniosków</a:t>
            </a:r>
            <a:endParaRPr lang="pl-PL" altLang="pl-PL" sz="3200" dirty="0">
              <a:solidFill>
                <a:srgbClr val="C00000"/>
              </a:solidFill>
            </a:endParaRPr>
          </a:p>
        </p:txBody>
      </p:sp>
      <p:sp>
        <p:nvSpPr>
          <p:cNvPr id="30723" name="Symbol zastępczy zawartości 2"/>
          <p:cNvSpPr>
            <a:spLocks noGrp="1"/>
          </p:cNvSpPr>
          <p:nvPr>
            <p:ph idx="1"/>
          </p:nvPr>
        </p:nvSpPr>
        <p:spPr>
          <a:xfrm>
            <a:off x="1981200" y="913149"/>
            <a:ext cx="9922042" cy="6610599"/>
          </a:xfrm>
        </p:spPr>
        <p:txBody>
          <a:bodyPr>
            <a:normAutofit fontScale="70000" lnSpcReduction="20000"/>
          </a:bodyPr>
          <a:lstStyle/>
          <a:p>
            <a:pPr algn="just">
              <a:buFont typeface="Wingdings" panose="05000000000000000000" pitchFamily="2" charset="2"/>
              <a:buChar char="Ø"/>
              <a:defRPr/>
            </a:pPr>
            <a:r>
              <a:rPr lang="pl-PL" altLang="pl-PL" sz="2600" b="1" dirty="0">
                <a:latin typeface="Cambria" panose="02040503050406030204" pitchFamily="18" charset="0"/>
              </a:rPr>
              <a:t>Pomoc może być przyznana na realizację operacji, która uzyskała co najmniej </a:t>
            </a:r>
            <a:br>
              <a:rPr lang="pl-PL" altLang="pl-PL" sz="2600" b="1" dirty="0">
                <a:latin typeface="Cambria" panose="02040503050406030204" pitchFamily="18" charset="0"/>
              </a:rPr>
            </a:br>
            <a:r>
              <a:rPr lang="pl-PL" altLang="pl-PL" sz="2600" b="1" dirty="0">
                <a:latin typeface="Cambria" panose="02040503050406030204" pitchFamily="18" charset="0"/>
              </a:rPr>
              <a:t>16 punktów.</a:t>
            </a:r>
          </a:p>
          <a:p>
            <a:pPr algn="just">
              <a:buFont typeface="Wingdings" panose="05000000000000000000" pitchFamily="2" charset="2"/>
              <a:buChar char="Ø"/>
              <a:defRPr/>
            </a:pPr>
            <a:r>
              <a:rPr lang="pl-PL" altLang="pl-PL" sz="2600" dirty="0">
                <a:latin typeface="Cambria" panose="02040503050406030204" pitchFamily="18" charset="0"/>
              </a:rPr>
              <a:t>W przypadku gdy operacja będzie realizowana na obszarze </a:t>
            </a:r>
            <a:r>
              <a:rPr lang="pl-PL" altLang="pl-PL" sz="2600" b="1" dirty="0">
                <a:solidFill>
                  <a:srgbClr val="FF0000"/>
                </a:solidFill>
                <a:latin typeface="Cambria" panose="02040503050406030204" pitchFamily="18" charset="0"/>
              </a:rPr>
              <a:t>więcej</a:t>
            </a:r>
            <a:r>
              <a:rPr lang="pl-PL" altLang="pl-PL" sz="2600" dirty="0">
                <a:latin typeface="Cambria" panose="02040503050406030204" pitchFamily="18" charset="0"/>
              </a:rPr>
              <a:t> </a:t>
            </a:r>
            <a:r>
              <a:rPr lang="pl-PL" altLang="pl-PL" sz="2600" b="1" dirty="0">
                <a:solidFill>
                  <a:srgbClr val="FF0000"/>
                </a:solidFill>
                <a:latin typeface="Cambria" panose="02040503050406030204" pitchFamily="18" charset="0"/>
              </a:rPr>
              <a:t>niż jednej miejscowości</a:t>
            </a:r>
            <a:r>
              <a:rPr lang="pl-PL" altLang="pl-PL" sz="2600" dirty="0">
                <a:latin typeface="Cambria" panose="02040503050406030204" pitchFamily="18" charset="0"/>
              </a:rPr>
              <a:t>, </a:t>
            </a:r>
            <a:r>
              <a:rPr lang="pl-PL" altLang="pl-PL" sz="2600" b="1" dirty="0">
                <a:solidFill>
                  <a:srgbClr val="FF0000"/>
                </a:solidFill>
                <a:latin typeface="Cambria" panose="02040503050406030204" pitchFamily="18" charset="0"/>
              </a:rPr>
              <a:t>punkty w ramach poszczególnych kryteriów wyboru, które odnoszą się </a:t>
            </a:r>
            <a:br>
              <a:rPr lang="pl-PL" altLang="pl-PL" sz="2600" b="1" dirty="0">
                <a:solidFill>
                  <a:srgbClr val="FF0000"/>
                </a:solidFill>
                <a:latin typeface="Cambria" panose="02040503050406030204" pitchFamily="18" charset="0"/>
              </a:rPr>
            </a:br>
            <a:r>
              <a:rPr lang="pl-PL" altLang="pl-PL" sz="2600" b="1" dirty="0">
                <a:solidFill>
                  <a:srgbClr val="FF0000"/>
                </a:solidFill>
                <a:latin typeface="Cambria" panose="02040503050406030204" pitchFamily="18" charset="0"/>
              </a:rPr>
              <a:t>do miejscowości, przyznaje się, jeżeli dane kryterium jest spełnione dla wszystkich miejscowości</a:t>
            </a:r>
            <a:r>
              <a:rPr lang="pl-PL" altLang="pl-PL" sz="2600" dirty="0">
                <a:latin typeface="Cambria" panose="02040503050406030204" pitchFamily="18" charset="0"/>
              </a:rPr>
              <a:t>, które są objęte planowaną operacją.</a:t>
            </a:r>
          </a:p>
          <a:p>
            <a:pPr algn="just">
              <a:buFont typeface="Wingdings" panose="05000000000000000000" pitchFamily="2" charset="2"/>
              <a:buChar char="Ø"/>
              <a:defRPr/>
            </a:pPr>
            <a:r>
              <a:rPr lang="pl-PL" sz="2600" b="1" dirty="0">
                <a:latin typeface="Cambria" panose="02040503050406030204" pitchFamily="18" charset="0"/>
              </a:rPr>
              <a:t>O kolejności przysługiwania pomocy</a:t>
            </a:r>
            <a:r>
              <a:rPr lang="pl-PL" sz="2600" dirty="0">
                <a:latin typeface="Cambria" panose="02040503050406030204" pitchFamily="18" charset="0"/>
              </a:rPr>
              <a:t> decydowała będzie suma punktów przyznanych </a:t>
            </a:r>
            <a:br>
              <a:rPr lang="pl-PL" sz="2600" dirty="0">
                <a:latin typeface="Cambria" panose="02040503050406030204" pitchFamily="18" charset="0"/>
              </a:rPr>
            </a:br>
            <a:r>
              <a:rPr lang="pl-PL" sz="2600" dirty="0">
                <a:latin typeface="Cambria" panose="02040503050406030204" pitchFamily="18" charset="0"/>
              </a:rPr>
              <a:t>na podstawie kryteriów wyboru operacji -</a:t>
            </a:r>
            <a:r>
              <a:rPr lang="pl-PL" sz="2600" i="1" dirty="0">
                <a:latin typeface="Cambria" panose="02040503050406030204" pitchFamily="18" charset="0"/>
              </a:rPr>
              <a:t> </a:t>
            </a:r>
            <a:r>
              <a:rPr lang="pl-PL" sz="2600" dirty="0">
                <a:latin typeface="Cambria" panose="02040503050406030204" pitchFamily="18" charset="0"/>
              </a:rPr>
              <a:t>od operacji, która uzyskała największą liczbę punktów, do operacji, która uzyskała najmniejszą liczbę punktów z zastrzeżeniem limitu </a:t>
            </a:r>
            <a:r>
              <a:rPr lang="pl-PL" sz="2600" dirty="0" smtClean="0">
                <a:latin typeface="Cambria" panose="02040503050406030204" pitchFamily="18" charset="0"/>
              </a:rPr>
              <a:t>środków.</a:t>
            </a:r>
          </a:p>
          <a:p>
            <a:pPr algn="just">
              <a:buFont typeface="Wingdings" panose="05000000000000000000" pitchFamily="2" charset="2"/>
              <a:buChar char="Ø"/>
              <a:defRPr/>
            </a:pPr>
            <a:r>
              <a:rPr lang="pl-PL" sz="2600" dirty="0" smtClean="0">
                <a:latin typeface="Cambria" panose="02040503050406030204" pitchFamily="18" charset="0"/>
              </a:rPr>
              <a:t>W </a:t>
            </a:r>
            <a:r>
              <a:rPr lang="pl-PL" sz="2600" dirty="0">
                <a:latin typeface="Cambria" panose="02040503050406030204" pitchFamily="18" charset="0"/>
              </a:rPr>
              <a:t>przypadku gdy operacje typu „Inwestycje w obiekty pełniące funkcje kulturalne” uzyskały taką samą </a:t>
            </a:r>
            <a:r>
              <a:rPr lang="pl-PL" sz="2600" dirty="0" smtClean="0">
                <a:latin typeface="Cambria" panose="02040503050406030204" pitchFamily="18" charset="0"/>
              </a:rPr>
              <a:t>liczbę punktów</a:t>
            </a:r>
            <a:r>
              <a:rPr lang="pl-PL" sz="2600" dirty="0">
                <a:latin typeface="Cambria" panose="02040503050406030204" pitchFamily="18" charset="0"/>
              </a:rPr>
              <a:t>, o kolejności przysługiwania pomocy decyduje większa liczba inicjatyw społecznych, które mają charakter </a:t>
            </a:r>
            <a:r>
              <a:rPr lang="pl-PL" sz="2600" dirty="0" smtClean="0">
                <a:latin typeface="Cambria" panose="02040503050406030204" pitchFamily="18" charset="0"/>
              </a:rPr>
              <a:t>stały lub </a:t>
            </a:r>
            <a:r>
              <a:rPr lang="pl-PL" sz="2600" dirty="0">
                <a:latin typeface="Cambria" panose="02040503050406030204" pitchFamily="18" charset="0"/>
              </a:rPr>
              <a:t>będą odbywały się cyklicznie, lecz nie rzadziej niż raz w miesiącu, przez co najmniej 9 miesięcy w danym </a:t>
            </a:r>
            <a:r>
              <a:rPr lang="pl-PL" sz="2600" dirty="0" smtClean="0">
                <a:latin typeface="Cambria" panose="02040503050406030204" pitchFamily="18" charset="0"/>
              </a:rPr>
              <a:t>roku w </a:t>
            </a:r>
            <a:r>
              <a:rPr lang="pl-PL" sz="2600" dirty="0">
                <a:latin typeface="Cambria" panose="02040503050406030204" pitchFamily="18" charset="0"/>
              </a:rPr>
              <a:t>okresie trwałości operacji, o którym mowa w art. 71 ust. 1 akapit pierwszy rozporządzenia nr 1303/2013, </a:t>
            </a:r>
            <a:r>
              <a:rPr lang="pl-PL" sz="2600" dirty="0" smtClean="0">
                <a:latin typeface="Cambria" panose="02040503050406030204" pitchFamily="18" charset="0"/>
              </a:rPr>
              <a:t>określonych we </a:t>
            </a:r>
            <a:r>
              <a:rPr lang="pl-PL" sz="2600" dirty="0">
                <a:latin typeface="Cambria" panose="02040503050406030204" pitchFamily="18" charset="0"/>
              </a:rPr>
              <a:t>wniosku o przyznanie pomocy. </a:t>
            </a:r>
            <a:endParaRPr lang="pl-PL" sz="2600" dirty="0" smtClean="0">
              <a:latin typeface="Cambria" panose="02040503050406030204" pitchFamily="18" charset="0"/>
            </a:endParaRPr>
          </a:p>
          <a:p>
            <a:pPr algn="just">
              <a:buFont typeface="Wingdings" panose="05000000000000000000" pitchFamily="2" charset="2"/>
              <a:buChar char="Ø"/>
              <a:defRPr/>
            </a:pPr>
            <a:r>
              <a:rPr lang="pl-PL" altLang="pl-PL" sz="2600" dirty="0" smtClean="0">
                <a:latin typeface="Cambria" panose="02040503050406030204" pitchFamily="18" charset="0"/>
              </a:rPr>
              <a:t>W </a:t>
            </a:r>
            <a:r>
              <a:rPr lang="pl-PL" altLang="pl-PL" sz="2600" dirty="0">
                <a:latin typeface="Cambria" panose="02040503050406030204" pitchFamily="18" charset="0"/>
              </a:rPr>
              <a:t>przypadku gdy operacje uzyskały taką samą liczbę punktów i nie jest możliwe ustalenie ich kolejności zgodnie z ww. zasadą o kolejności przysługiwania pomocy </a:t>
            </a:r>
            <a:r>
              <a:rPr lang="pl-PL" altLang="pl-PL" sz="2600" b="1" dirty="0">
                <a:latin typeface="Cambria" panose="02040503050406030204" pitchFamily="18" charset="0"/>
              </a:rPr>
              <a:t>decyduje liczba mieszkańców gminy</a:t>
            </a:r>
            <a:r>
              <a:rPr lang="pl-PL" altLang="pl-PL" sz="2600" dirty="0">
                <a:latin typeface="Cambria" panose="02040503050406030204" pitchFamily="18" charset="0"/>
              </a:rPr>
              <a:t>, w której będzie realizowana operacja, ustalona według najnowszych </a:t>
            </a:r>
            <a:br>
              <a:rPr lang="pl-PL" altLang="pl-PL" sz="2600" dirty="0">
                <a:latin typeface="Cambria" panose="02040503050406030204" pitchFamily="18" charset="0"/>
              </a:rPr>
            </a:br>
            <a:r>
              <a:rPr lang="pl-PL" altLang="pl-PL" sz="2600" dirty="0">
                <a:latin typeface="Cambria" panose="02040503050406030204" pitchFamily="18" charset="0"/>
              </a:rPr>
              <a:t>na dzień ogłoszenia naboru wniosków o przyznanie pomocy wynikowych informacji statystycznych ogłaszanych, udostępnianych lub rozpowszechnianych zgodnie z przepisami </a:t>
            </a:r>
            <a:br>
              <a:rPr lang="pl-PL" altLang="pl-PL" sz="2600" dirty="0">
                <a:latin typeface="Cambria" panose="02040503050406030204" pitchFamily="18" charset="0"/>
              </a:rPr>
            </a:br>
            <a:r>
              <a:rPr lang="pl-PL" altLang="pl-PL" sz="2600" dirty="0">
                <a:latin typeface="Cambria" panose="02040503050406030204" pitchFamily="18" charset="0"/>
              </a:rPr>
              <a:t>o statystyce publicznej, przy czym pierwszeństwo w uzyskaniu pomocy ma operacja, </a:t>
            </a:r>
            <a:br>
              <a:rPr lang="pl-PL" altLang="pl-PL" sz="2600" dirty="0">
                <a:latin typeface="Cambria" panose="02040503050406030204" pitchFamily="18" charset="0"/>
              </a:rPr>
            </a:br>
            <a:r>
              <a:rPr lang="pl-PL" altLang="pl-PL" sz="2600" dirty="0">
                <a:latin typeface="Cambria" panose="02040503050406030204" pitchFamily="18" charset="0"/>
              </a:rPr>
              <a:t>która będzie realizowana na obszarze o większej liczbie mieszkańców.</a:t>
            </a:r>
            <a:r>
              <a:rPr lang="pl-PL" sz="2600" dirty="0">
                <a:latin typeface="Cambria" panose="02040503050406030204" pitchFamily="18" charset="0"/>
              </a:rPr>
              <a:t> </a:t>
            </a:r>
          </a:p>
          <a:p>
            <a:pPr algn="just">
              <a:buFont typeface="Wingdings" panose="05000000000000000000" pitchFamily="2" charset="2"/>
              <a:buChar char="Ø"/>
              <a:defRPr/>
            </a:pPr>
            <a:endParaRPr lang="pl-PL" altLang="pl-PL" sz="1400" dirty="0">
              <a:latin typeface="Cambria" panose="02040503050406030204" pitchFamily="18" charset="0"/>
            </a:endParaRPr>
          </a:p>
          <a:p>
            <a:pPr marL="0" indent="0">
              <a:buNone/>
              <a:defRPr/>
            </a:pPr>
            <a:endParaRPr lang="pl-PL" altLang="pl-PL" dirty="0" smtClean="0"/>
          </a:p>
        </p:txBody>
      </p:sp>
    </p:spTree>
    <p:extLst>
      <p:ext uri="{BB962C8B-B14F-4D97-AF65-F5344CB8AC3E}">
        <p14:creationId xmlns:p14="http://schemas.microsoft.com/office/powerpoint/2010/main" val="18871012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15889"/>
            <a:ext cx="8229600" cy="433387"/>
          </a:xfrm>
        </p:spPr>
        <p:txBody>
          <a:bodyPr>
            <a:normAutofit fontScale="90000"/>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3" name="Symbol zastępczy zawartości 2"/>
          <p:cNvSpPr>
            <a:spLocks noGrp="1"/>
          </p:cNvSpPr>
          <p:nvPr>
            <p:ph idx="1"/>
          </p:nvPr>
        </p:nvSpPr>
        <p:spPr>
          <a:xfrm>
            <a:off x="1748589" y="692148"/>
            <a:ext cx="10154653" cy="5997409"/>
          </a:xfrm>
        </p:spPr>
        <p:txBody>
          <a:bodyPr>
            <a:noAutofit/>
          </a:bodyPr>
          <a:lstStyle/>
          <a:p>
            <a:pPr algn="just">
              <a:buFont typeface="Wingdings" panose="05000000000000000000" pitchFamily="2" charset="2"/>
              <a:buChar char="Ø"/>
              <a:defRPr/>
            </a:pPr>
            <a:r>
              <a:rPr lang="pl-PL" sz="2400" dirty="0" smtClean="0">
                <a:solidFill>
                  <a:srgbClr val="000000"/>
                </a:solidFill>
                <a:latin typeface="Cambria" panose="02040503050406030204" pitchFamily="18" charset="0"/>
              </a:rPr>
              <a:t>Właściwy organ samorządu województwa, niezwłocznie </a:t>
            </a:r>
            <a:r>
              <a:rPr lang="pl-PL" sz="2400" dirty="0">
                <a:solidFill>
                  <a:srgbClr val="000000"/>
                </a:solidFill>
                <a:latin typeface="Cambria" panose="02040503050406030204" pitchFamily="18" charset="0"/>
              </a:rPr>
              <a:t>po przyznaniu punktów za kryteria wyboru operacji w ramach danego typu operacji, sporządza i podaje do publicznej wiadomości na stronie internetowej urzędu marszałkowskiego listę, która zawiera informację o kolejności przysługiwania pomocy w ramach tego typu operacji</a:t>
            </a:r>
            <a:r>
              <a:rPr lang="pl-PL" sz="2400" dirty="0" smtClean="0">
                <a:solidFill>
                  <a:srgbClr val="000000"/>
                </a:solidFill>
                <a:latin typeface="Cambria" panose="02040503050406030204" pitchFamily="18" charset="0"/>
              </a:rPr>
              <a:t>;</a:t>
            </a:r>
            <a:endParaRPr lang="pl-PL" sz="2400" dirty="0">
              <a:solidFill>
                <a:srgbClr val="000000"/>
              </a:solidFill>
              <a:latin typeface="Cambria" panose="02040503050406030204" pitchFamily="18" charset="0"/>
            </a:endParaRPr>
          </a:p>
          <a:p>
            <a:pPr marL="0" indent="0" algn="ctr">
              <a:buNone/>
              <a:defRPr/>
            </a:pPr>
            <a:r>
              <a:rPr lang="pl-PL" sz="2400" b="1" u="sng" dirty="0" smtClean="0">
                <a:solidFill>
                  <a:srgbClr val="000000"/>
                </a:solidFill>
                <a:latin typeface="Cambria" panose="02040503050406030204" pitchFamily="18" charset="0"/>
              </a:rPr>
              <a:t>Limit </a:t>
            </a:r>
            <a:r>
              <a:rPr lang="pl-PL" sz="2400" b="1" u="sng" dirty="0">
                <a:solidFill>
                  <a:srgbClr val="000000"/>
                </a:solidFill>
                <a:latin typeface="Cambria" panose="02040503050406030204" pitchFamily="18" charset="0"/>
              </a:rPr>
              <a:t>środków dla województwa </a:t>
            </a:r>
            <a:r>
              <a:rPr lang="pl-PL" sz="2400" b="1" u="sng" dirty="0" smtClean="0">
                <a:solidFill>
                  <a:srgbClr val="000000"/>
                </a:solidFill>
                <a:latin typeface="Cambria" panose="02040503050406030204" pitchFamily="18" charset="0"/>
              </a:rPr>
              <a:t>świętokrzyskiego wynosi n</a:t>
            </a:r>
            <a:r>
              <a:rPr lang="pl-PL" sz="2400" dirty="0" smtClean="0">
                <a:solidFill>
                  <a:srgbClr val="000000"/>
                </a:solidFill>
                <a:latin typeface="Cambria" panose="02040503050406030204" pitchFamily="18" charset="0"/>
              </a:rPr>
              <a:t>a </a:t>
            </a:r>
            <a:r>
              <a:rPr lang="pl-PL" sz="2400" dirty="0">
                <a:solidFill>
                  <a:srgbClr val="000000"/>
                </a:solidFill>
                <a:latin typeface="Cambria" panose="02040503050406030204" pitchFamily="18" charset="0"/>
              </a:rPr>
              <a:t>operacje typu </a:t>
            </a:r>
            <a:r>
              <a:rPr lang="pl-PL" sz="2400" dirty="0">
                <a:latin typeface="Cambria" panose="02040503050406030204" pitchFamily="18" charset="0"/>
              </a:rPr>
              <a:t>„Inwestycje w obiekty pełniące funkcje </a:t>
            </a:r>
            <a:r>
              <a:rPr lang="pl-PL" sz="2400" dirty="0" smtClean="0">
                <a:latin typeface="Cambria" panose="02040503050406030204" pitchFamily="18" charset="0"/>
              </a:rPr>
              <a:t>kulturalne” </a:t>
            </a:r>
            <a:r>
              <a:rPr lang="pl-PL" sz="2400" dirty="0" smtClean="0">
                <a:solidFill>
                  <a:srgbClr val="000000"/>
                </a:solidFill>
                <a:latin typeface="Cambria" panose="02040503050406030204" pitchFamily="18" charset="0"/>
              </a:rPr>
              <a:t>– </a:t>
            </a:r>
            <a:r>
              <a:rPr lang="pl-PL" sz="2400" b="1" dirty="0" smtClean="0">
                <a:solidFill>
                  <a:srgbClr val="FF0000"/>
                </a:solidFill>
                <a:latin typeface="Cambria" panose="02040503050406030204" pitchFamily="18" charset="0"/>
              </a:rPr>
              <a:t>ok 1,2 mln €</a:t>
            </a:r>
          </a:p>
          <a:p>
            <a:pPr marL="0" indent="0" algn="ctr">
              <a:buNone/>
              <a:defRPr/>
            </a:pPr>
            <a:endParaRPr lang="pl-PL" sz="24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5048512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1981200" y="255142"/>
            <a:ext cx="8911687" cy="1280890"/>
          </a:xfrm>
        </p:spPr>
        <p:txBody>
          <a:bodyPr>
            <a:normAutofit/>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3" name="Symbol zastępczy zawartości 2"/>
          <p:cNvSpPr>
            <a:spLocks noGrp="1"/>
          </p:cNvSpPr>
          <p:nvPr>
            <p:ph idx="1"/>
          </p:nvPr>
        </p:nvSpPr>
        <p:spPr>
          <a:xfrm>
            <a:off x="1981200" y="1025526"/>
            <a:ext cx="9938084" cy="5832474"/>
          </a:xfrm>
        </p:spPr>
        <p:txBody>
          <a:bodyPr>
            <a:normAutofit/>
          </a:bodyPr>
          <a:lstStyle/>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wniosek o przyznanie pomocy zawiera braki, wzywa się wnioskodawcę w formie pisemnej, do usunięcia tych braków </a:t>
            </a:r>
            <a:br>
              <a:rPr lang="pl-PL" sz="2600" dirty="0">
                <a:solidFill>
                  <a:srgbClr val="000000"/>
                </a:solidFill>
                <a:latin typeface="Cambria" panose="02040503050406030204" pitchFamily="18" charset="0"/>
              </a:rPr>
            </a:br>
            <a:r>
              <a:rPr lang="pl-PL" sz="2600" dirty="0">
                <a:solidFill>
                  <a:srgbClr val="000000"/>
                </a:solidFill>
                <a:latin typeface="Cambria" panose="02040503050406030204" pitchFamily="18" charset="0"/>
              </a:rPr>
              <a:t>w terminie 14 dni od dnia doręczenia wezwania.</a:t>
            </a:r>
          </a:p>
          <a:p>
            <a:pPr marL="0" indent="0" algn="ctr">
              <a:buNone/>
              <a:defRPr/>
            </a:pPr>
            <a:r>
              <a:rPr lang="pl-PL" sz="2600" b="1" dirty="0">
                <a:solidFill>
                  <a:srgbClr val="FF0000"/>
                </a:solidFill>
                <a:latin typeface="Cambria" panose="02040503050406030204" pitchFamily="18" charset="0"/>
              </a:rPr>
              <a:t>Usunięcie braków we wniosku o przyznanie pomocy może obejmować wyłącznie zakres określony w wezwaniu. </a:t>
            </a:r>
            <a:endParaRPr lang="pl-PL" sz="2600" dirty="0">
              <a:solidFill>
                <a:srgbClr val="000000"/>
              </a:solidFill>
              <a:latin typeface="Cambria" panose="02040503050406030204" pitchFamily="18" charset="0"/>
            </a:endParaRPr>
          </a:p>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wnioskodawca pomimo wezwania nie usunął w terminie braków, wzywa się go ponownie do usunięcia pozostałych braków </a:t>
            </a:r>
            <a:br>
              <a:rPr lang="pl-PL" sz="2600" dirty="0">
                <a:solidFill>
                  <a:srgbClr val="000000"/>
                </a:solidFill>
                <a:latin typeface="Cambria" panose="02040503050406030204" pitchFamily="18" charset="0"/>
              </a:rPr>
            </a:br>
            <a:r>
              <a:rPr lang="pl-PL" sz="2600" dirty="0">
                <a:solidFill>
                  <a:srgbClr val="000000"/>
                </a:solidFill>
                <a:latin typeface="Cambria" panose="02040503050406030204" pitchFamily="18" charset="0"/>
              </a:rPr>
              <a:t>w terminie 14 dni od dnia doręczenia wezwania</a:t>
            </a:r>
            <a:r>
              <a:rPr lang="pl-PL" sz="2600" dirty="0" smtClean="0">
                <a:solidFill>
                  <a:srgbClr val="000000"/>
                </a:solidFill>
                <a:latin typeface="Cambria" panose="02040503050406030204" pitchFamily="18" charset="0"/>
              </a:rPr>
              <a:t>.</a:t>
            </a:r>
            <a:endParaRPr lang="pl-PL" sz="2600" dirty="0">
              <a:solidFill>
                <a:srgbClr val="000000"/>
              </a:solidFill>
              <a:latin typeface="Cambria" panose="02040503050406030204" pitchFamily="18" charset="0"/>
            </a:endParaRPr>
          </a:p>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wnioskodawca pomimo wezwania nie usunął braków w terminie pomocy nie przyznaje się, o czym informuje się podmiot ubiegający się o przyznanie pomocy w formie pisemnej, podając przyczyny nieprzyznania pomocy.</a:t>
            </a:r>
          </a:p>
          <a:p>
            <a:pPr>
              <a:defRPr/>
            </a:pPr>
            <a:endParaRPr lang="pl-PL" dirty="0"/>
          </a:p>
        </p:txBody>
      </p:sp>
    </p:spTree>
    <p:extLst>
      <p:ext uri="{BB962C8B-B14F-4D97-AF65-F5344CB8AC3E}">
        <p14:creationId xmlns:p14="http://schemas.microsoft.com/office/powerpoint/2010/main" val="25253991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1280890"/>
          </a:xfrm>
        </p:spPr>
        <p:txBody>
          <a:bodyPr>
            <a:normAutofit/>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46083" name="Symbol zastępczy zawartości 2"/>
          <p:cNvSpPr>
            <a:spLocks noGrp="1"/>
          </p:cNvSpPr>
          <p:nvPr>
            <p:ph idx="1"/>
          </p:nvPr>
        </p:nvSpPr>
        <p:spPr>
          <a:xfrm>
            <a:off x="1981200" y="1168401"/>
            <a:ext cx="9954126" cy="5505115"/>
          </a:xfrm>
        </p:spPr>
        <p:txBody>
          <a:bodyPr>
            <a:normAutofit/>
          </a:bodyPr>
          <a:lstStyle/>
          <a:p>
            <a:pPr algn="just">
              <a:buFont typeface="Wingdings" panose="05000000000000000000" pitchFamily="2" charset="2"/>
              <a:buChar char="Ø"/>
            </a:pPr>
            <a:r>
              <a:rPr lang="pl-PL" altLang="pl-PL" sz="2400" b="1" dirty="0">
                <a:solidFill>
                  <a:srgbClr val="FF0000"/>
                </a:solidFill>
                <a:latin typeface="Cambria" panose="02040503050406030204" pitchFamily="18" charset="0"/>
              </a:rPr>
              <a:t>W terminie 6 miesięcy od dnia, w którym upływa termin składania wniosków o przyznanie pomocy, właściwy organ samorządu województwa:</a:t>
            </a:r>
          </a:p>
          <a:p>
            <a:pPr algn="just">
              <a:buFont typeface="Arial" panose="020B0604020202020204" pitchFamily="34" charset="0"/>
              <a:buAutoNum type="arabicParenR"/>
            </a:pPr>
            <a:r>
              <a:rPr lang="pl-PL" altLang="pl-PL" sz="2400" dirty="0">
                <a:solidFill>
                  <a:srgbClr val="000000"/>
                </a:solidFill>
                <a:latin typeface="Cambria" panose="02040503050406030204" pitchFamily="18" charset="0"/>
              </a:rPr>
              <a:t>wzywa podmiot ubiegający się o przyznanie pomocy do zawarcia umowy – w przypadku pozytywnego rozpatrzenia wniosku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o przyznanie pomocy;</a:t>
            </a:r>
          </a:p>
          <a:p>
            <a:pPr algn="just">
              <a:buFont typeface="Arial" panose="020B0604020202020204" pitchFamily="34" charset="0"/>
              <a:buAutoNum type="arabicParenR"/>
            </a:pPr>
            <a:r>
              <a:rPr lang="pl-PL" altLang="pl-PL" sz="2400" dirty="0">
                <a:solidFill>
                  <a:srgbClr val="000000"/>
                </a:solidFill>
                <a:latin typeface="Cambria" panose="02040503050406030204" pitchFamily="18" charset="0"/>
              </a:rPr>
              <a:t>informuje podmiot ubiegający się o przyznanie pomocy o odmowie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jej przyznania – w przypadku gdy nie są spełnione warunki przyznania pomocy</a:t>
            </a:r>
            <a:r>
              <a:rPr lang="pl-PL" altLang="pl-PL" sz="2400" dirty="0" smtClean="0">
                <a:solidFill>
                  <a:srgbClr val="000000"/>
                </a:solidFill>
                <a:latin typeface="Cambria" panose="02040503050406030204" pitchFamily="18" charset="0"/>
              </a:rPr>
              <a:t>.</a:t>
            </a:r>
            <a:endParaRPr lang="pl-PL" altLang="pl-PL" sz="2400" dirty="0">
              <a:solidFill>
                <a:srgbClr val="000000"/>
              </a:solidFill>
              <a:latin typeface="Cambria" panose="02040503050406030204" pitchFamily="18" charset="0"/>
            </a:endParaRPr>
          </a:p>
          <a:p>
            <a:pPr algn="just">
              <a:buFont typeface="Wingdings" panose="05000000000000000000" pitchFamily="2" charset="2"/>
              <a:buChar char="Ø"/>
            </a:pPr>
            <a:r>
              <a:rPr lang="pl-PL" altLang="pl-PL" sz="2400" dirty="0">
                <a:solidFill>
                  <a:srgbClr val="000000"/>
                </a:solidFill>
                <a:latin typeface="Cambria" panose="02040503050406030204" pitchFamily="18" charset="0"/>
              </a:rPr>
              <a:t>Umowy są zawierane w kolejności wynikającej z zatwierdzonej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przez Zarząd Województwa listy operacji, z zastrzeżeniem limitu środków dla poszczególnego typu operacji.</a:t>
            </a:r>
          </a:p>
          <a:p>
            <a:endParaRPr lang="pl-PL" altLang="pl-PL" dirty="0" smtClean="0"/>
          </a:p>
        </p:txBody>
      </p:sp>
    </p:spTree>
    <p:extLst>
      <p:ext uri="{BB962C8B-B14F-4D97-AF65-F5344CB8AC3E}">
        <p14:creationId xmlns:p14="http://schemas.microsoft.com/office/powerpoint/2010/main" val="12978912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659258"/>
          </a:xfrm>
        </p:spPr>
        <p:txBody>
          <a:bodyPr>
            <a:normAutofit/>
          </a:bodyPr>
          <a:lstStyle/>
          <a:p>
            <a:pPr>
              <a:defRPr/>
            </a:pPr>
            <a:r>
              <a:rPr lang="pl-PL" sz="2800" b="1" dirty="0" smtClean="0">
                <a:solidFill>
                  <a:srgbClr val="C00000"/>
                </a:solidFill>
                <a:effectLst>
                  <a:outerShdw blurRad="38100" dist="38100" dir="2700000" algn="tl">
                    <a:srgbClr val="000000">
                      <a:alpha val="43137"/>
                    </a:srgbClr>
                  </a:outerShdw>
                </a:effectLst>
                <a:latin typeface="Cambria" panose="02040503050406030204" pitchFamily="18" charset="0"/>
              </a:rPr>
              <a:t>Innowacyjność??</a:t>
            </a:r>
            <a:endParaRPr lang="pl-PL" sz="2800" b="1"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46083" name="Symbol zastępczy zawartości 2"/>
          <p:cNvSpPr>
            <a:spLocks noGrp="1"/>
          </p:cNvSpPr>
          <p:nvPr>
            <p:ph idx="1"/>
          </p:nvPr>
        </p:nvSpPr>
        <p:spPr>
          <a:xfrm>
            <a:off x="1981200" y="802105"/>
            <a:ext cx="10210800" cy="6240379"/>
          </a:xfrm>
        </p:spPr>
        <p:txBody>
          <a:bodyPr>
            <a:normAutofit fontScale="77500" lnSpcReduction="20000"/>
          </a:bodyPr>
          <a:lstStyle/>
          <a:p>
            <a:pPr marL="0" indent="0">
              <a:buNone/>
              <a:defRPr/>
            </a:pPr>
            <a:r>
              <a:rPr lang="pl-PL" sz="2600" b="1" dirty="0">
                <a:solidFill>
                  <a:schemeClr val="tx1"/>
                </a:solidFill>
                <a:latin typeface="Cambria" panose="02040503050406030204" pitchFamily="18" charset="0"/>
              </a:rPr>
              <a:t>W jaki sposób wnioskodawca będzie zobowiązany do uzasadnienia, że dana operacja jest innowacyjna?</a:t>
            </a:r>
            <a:r>
              <a:rPr lang="pl-PL" sz="2600" dirty="0">
                <a:solidFill>
                  <a:schemeClr val="tx1"/>
                </a:solidFill>
                <a:latin typeface="Cambria" panose="02040503050406030204" pitchFamily="18" charset="0"/>
              </a:rPr>
              <a:t> </a:t>
            </a:r>
          </a:p>
          <a:p>
            <a:pPr marL="0" indent="0">
              <a:buNone/>
              <a:defRPr/>
            </a:pPr>
            <a:r>
              <a:rPr lang="pl-PL" sz="2600" dirty="0">
                <a:latin typeface="Cambria" panose="02040503050406030204" pitchFamily="18" charset="0"/>
              </a:rPr>
              <a:t>W sytuacji zaznaczenia przez wnioskodawcę we wniosku o przyznanie pomocy pola pn. "Operacja uwzględnia zastosowanie rozwiązań, które są innowacyjne co najmniej w skali województwa, w tym rozwiązań organizacyjnych, technicznych lub technologicznych, które zapewnią warunki dla tworzenia wysokiej jakości oferty kulturalnej, dostępnej dla zróżnicowanych grup odbiorców" wnioskodawca będzie zobowiązany do uzasadnienia, że dana operacja jest innowacyjna. Wraz z wnioskiem o przyznanie pomocy, wnioskodawca będzie musiał złożyć dokumenty potwierdzające, że operacja uwzględnia zastosowanie innowacyjnych rozwiązań. Zgodnie z instrukcją wypełniania wniosku o przyznanie pomocy wnioskodawca jest zobowiązany do uzasadnienia innowacyjności danej operacji poprzez szczegółowy jej opis, w tym załączenie do wniosku stosownych dokumentów potwierdzających wskazaną we wniosku innowacyjność, </a:t>
            </a:r>
            <a:r>
              <a:rPr lang="pl-PL" sz="2600" u="sng" dirty="0">
                <a:solidFill>
                  <a:srgbClr val="FF0000"/>
                </a:solidFill>
                <a:latin typeface="Cambria" panose="02040503050406030204" pitchFamily="18" charset="0"/>
              </a:rPr>
              <a:t>np. opinię stowarzyszenia architektów, stowarzyszenia inżynierów budownictwa, branżowej uczelni wyższej, wojewódzkiego domu kultury</a:t>
            </a:r>
            <a:r>
              <a:rPr lang="pl-PL" sz="2600" dirty="0">
                <a:latin typeface="Cambria" panose="02040503050406030204" pitchFamily="18" charset="0"/>
              </a:rPr>
              <a:t>. </a:t>
            </a:r>
          </a:p>
          <a:p>
            <a:pPr marL="0" indent="0">
              <a:buNone/>
              <a:defRPr/>
            </a:pPr>
            <a:r>
              <a:rPr lang="pl-PL" sz="2600" dirty="0">
                <a:latin typeface="Cambria" panose="02040503050406030204" pitchFamily="18" charset="0"/>
              </a:rPr>
              <a:t>Samorząd Województwa, w przypadku pojawienia się wątpliwości co do innowacyjności danej operacji, może posiłkować się, zgodnie z art. 6 ust. 7 ustawy </a:t>
            </a:r>
            <a:r>
              <a:rPr lang="pl-PL" sz="2600" dirty="0" smtClean="0">
                <a:latin typeface="Cambria" panose="02040503050406030204" pitchFamily="18" charset="0"/>
              </a:rPr>
              <a:t>o </a:t>
            </a:r>
            <a:r>
              <a:rPr lang="pl-PL" sz="2600" dirty="0">
                <a:latin typeface="Cambria" panose="02040503050406030204" pitchFamily="18" charset="0"/>
              </a:rPr>
              <a:t>wspieraniu rozwoju obszarów wiejskich z udziałem środków Europejskiego Funduszu Rolnego na rzecz Rozwoju Obszarów Wiejskich w ramach Programu Rozwoju Obszarów Wiejskich na lata </a:t>
            </a:r>
            <a:r>
              <a:rPr lang="pl-PL" sz="2600" dirty="0" smtClean="0">
                <a:latin typeface="Cambria" panose="02040503050406030204" pitchFamily="18" charset="0"/>
              </a:rPr>
              <a:t>2014–2020, </a:t>
            </a:r>
            <a:r>
              <a:rPr lang="pl-PL" sz="2600" dirty="0">
                <a:latin typeface="Cambria" panose="02040503050406030204" pitchFamily="18" charset="0"/>
              </a:rPr>
              <a:t>opinią zespołu ekspertów w danej dziedzinie, która to opinia potwierdzi lub nie potwierdzi innowacyjność ocenianej operacji. </a:t>
            </a:r>
          </a:p>
          <a:p>
            <a:endParaRPr lang="pl-PL" altLang="pl-PL" dirty="0" smtClean="0"/>
          </a:p>
        </p:txBody>
      </p:sp>
    </p:spTree>
    <p:extLst>
      <p:ext uri="{BB962C8B-B14F-4D97-AF65-F5344CB8AC3E}">
        <p14:creationId xmlns:p14="http://schemas.microsoft.com/office/powerpoint/2010/main" val="18595177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659258"/>
          </a:xfrm>
        </p:spPr>
        <p:txBody>
          <a:bodyPr>
            <a:normAutofit/>
          </a:bodyPr>
          <a:lstStyle/>
          <a:p>
            <a:pPr>
              <a:defRPr/>
            </a:pPr>
            <a:r>
              <a:rPr lang="pl-PL" sz="2800" b="1" dirty="0" smtClean="0">
                <a:solidFill>
                  <a:srgbClr val="C00000"/>
                </a:solidFill>
                <a:effectLst>
                  <a:outerShdw blurRad="38100" dist="38100" dir="2700000" algn="tl">
                    <a:srgbClr val="000000">
                      <a:alpha val="43137"/>
                    </a:srgbClr>
                  </a:outerShdw>
                </a:effectLst>
                <a:latin typeface="Cambria" panose="02040503050406030204" pitchFamily="18" charset="0"/>
              </a:rPr>
              <a:t>Ponoszenie koszów – kiedy??</a:t>
            </a:r>
            <a:endParaRPr lang="pl-PL" sz="2800" b="1"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46083" name="Symbol zastępczy zawartości 2"/>
          <p:cNvSpPr>
            <a:spLocks noGrp="1"/>
          </p:cNvSpPr>
          <p:nvPr>
            <p:ph idx="1"/>
          </p:nvPr>
        </p:nvSpPr>
        <p:spPr>
          <a:xfrm>
            <a:off x="1981200" y="1168401"/>
            <a:ext cx="10210800" cy="5874083"/>
          </a:xfrm>
        </p:spPr>
        <p:txBody>
          <a:bodyPr>
            <a:normAutofit/>
          </a:bodyPr>
          <a:lstStyle/>
          <a:p>
            <a:pPr marL="0" indent="0">
              <a:buNone/>
              <a:defRPr/>
            </a:pPr>
            <a:r>
              <a:rPr lang="pl-PL" sz="2400" b="1" dirty="0">
                <a:latin typeface="Cambria" panose="02040503050406030204" pitchFamily="18" charset="0"/>
              </a:rPr>
              <a:t>D</a:t>
            </a:r>
            <a:r>
              <a:rPr lang="pl-PL" sz="2400" b="1" dirty="0" smtClean="0">
                <a:latin typeface="Cambria" panose="02040503050406030204" pitchFamily="18" charset="0"/>
              </a:rPr>
              <a:t>opuszczalne </a:t>
            </a:r>
            <a:r>
              <a:rPr lang="pl-PL" sz="2400" b="1" dirty="0">
                <a:latin typeface="Cambria" panose="02040503050406030204" pitchFamily="18" charset="0"/>
              </a:rPr>
              <a:t>jest aby przed zawarciem umowy o przyznaniu pomocy dokonać wyboru wykonawcy inwestycji i </a:t>
            </a:r>
            <a:r>
              <a:rPr lang="pl-PL" sz="2400" b="1" dirty="0" smtClean="0">
                <a:latin typeface="Cambria" panose="02040503050406030204" pitchFamily="18" charset="0"/>
              </a:rPr>
              <a:t>zawarcie </a:t>
            </a:r>
            <a:r>
              <a:rPr lang="pl-PL" sz="2400" b="1" dirty="0">
                <a:latin typeface="Cambria" panose="02040503050406030204" pitchFamily="18" charset="0"/>
              </a:rPr>
              <a:t>z nim </a:t>
            </a:r>
            <a:r>
              <a:rPr lang="pl-PL" sz="2400" b="1" dirty="0" smtClean="0">
                <a:latin typeface="Cambria" panose="02040503050406030204" pitchFamily="18" charset="0"/>
              </a:rPr>
              <a:t>umowy</a:t>
            </a:r>
            <a:endParaRPr lang="pl-PL" sz="2400" dirty="0">
              <a:latin typeface="Cambria" panose="02040503050406030204" pitchFamily="18" charset="0"/>
            </a:endParaRPr>
          </a:p>
          <a:p>
            <a:pPr>
              <a:defRPr/>
            </a:pPr>
            <a:endParaRPr lang="pl-PL" sz="2400" dirty="0">
              <a:latin typeface="Cambria" panose="02040503050406030204" pitchFamily="18" charset="0"/>
            </a:endParaRPr>
          </a:p>
          <a:p>
            <a:pPr marL="0" indent="0">
              <a:buNone/>
              <a:defRPr/>
            </a:pPr>
            <a:r>
              <a:rPr lang="pl-PL" sz="2400" dirty="0" smtClean="0">
                <a:latin typeface="Cambria" panose="02040503050406030204" pitchFamily="18" charset="0"/>
              </a:rPr>
              <a:t>Istotne </a:t>
            </a:r>
            <a:r>
              <a:rPr lang="pl-PL" sz="2400" dirty="0">
                <a:latin typeface="Cambria" panose="02040503050406030204" pitchFamily="18" charset="0"/>
              </a:rPr>
              <a:t>jest, aby koszty kwalifikowalne zostały poniesione zgodnie z przepisami o zamówieniach publicznych oraz </a:t>
            </a:r>
            <a:r>
              <a:rPr lang="pl-PL" sz="2400" dirty="0" smtClean="0">
                <a:latin typeface="Cambria" panose="02040503050406030204" pitchFamily="18" charset="0"/>
              </a:rPr>
              <a:t>po złożeniu wniosku o dofinasowanie. </a:t>
            </a:r>
            <a:r>
              <a:rPr lang="pl-PL" sz="2400" dirty="0">
                <a:latin typeface="Cambria" panose="02040503050406030204" pitchFamily="18" charset="0"/>
              </a:rPr>
              <a:t>Dodatkowo, należy brać pod uwagę, że kompletną dokumentację przetargową wnioskodawca musi przesłać do samorządu województwa właściwego ze względu na miejsce realizacji operacji w terminach wskazanych w umowie o przyznaniu pomocy. </a:t>
            </a:r>
          </a:p>
          <a:p>
            <a:endParaRPr lang="pl-PL" altLang="pl-PL" dirty="0" smtClean="0"/>
          </a:p>
        </p:txBody>
      </p:sp>
    </p:spTree>
    <p:extLst>
      <p:ext uri="{BB962C8B-B14F-4D97-AF65-F5344CB8AC3E}">
        <p14:creationId xmlns:p14="http://schemas.microsoft.com/office/powerpoint/2010/main" val="2439844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ymbol zastępczy zawartości 2"/>
          <p:cNvSpPr>
            <a:spLocks noGrp="1"/>
          </p:cNvSpPr>
          <p:nvPr>
            <p:ph idx="1"/>
          </p:nvPr>
        </p:nvSpPr>
        <p:spPr>
          <a:xfrm>
            <a:off x="3459331" y="5629359"/>
            <a:ext cx="8229600" cy="792162"/>
          </a:xfrm>
        </p:spPr>
        <p:txBody>
          <a:bodyPr>
            <a:normAutofit fontScale="85000" lnSpcReduction="20000"/>
          </a:bodyPr>
          <a:lstStyle/>
          <a:p>
            <a:pPr marL="0" indent="0">
              <a:buNone/>
              <a:defRPr/>
            </a:pPr>
            <a:r>
              <a:rPr lang="pl-PL" altLang="pl-PL" dirty="0" smtClean="0">
                <a:solidFill>
                  <a:srgbClr val="C00000"/>
                </a:solidFill>
              </a:rPr>
              <a:t>                  </a:t>
            </a:r>
            <a:r>
              <a:rPr lang="pl-PL" altLang="pl-PL" sz="3600" b="1" dirty="0">
                <a:solidFill>
                  <a:srgbClr val="C00000"/>
                </a:solidFill>
                <a:effectLst>
                  <a:outerShdw blurRad="38100" dist="38100" dir="2700000" algn="tl">
                    <a:srgbClr val="000000">
                      <a:alpha val="43137"/>
                    </a:srgbClr>
                  </a:outerShdw>
                </a:effectLst>
                <a:latin typeface="Cambria" panose="02040503050406030204" pitchFamily="18" charset="0"/>
              </a:rPr>
              <a:t>Dziękujemy za uwagę </a:t>
            </a:r>
            <a:endParaRPr lang="pl-PL" altLang="pl-PL" sz="3600" dirty="0">
              <a:solidFill>
                <a:srgbClr val="C00000"/>
              </a:solidFill>
              <a:effectLst>
                <a:outerShdw blurRad="38100" dist="38100" dir="2700000" algn="tl">
                  <a:srgbClr val="000000">
                    <a:alpha val="43137"/>
                  </a:srgbClr>
                </a:outerShdw>
              </a:effectLst>
            </a:endParaRPr>
          </a:p>
          <a:p>
            <a:pPr marL="0" indent="0">
              <a:buNone/>
              <a:defRPr/>
            </a:pPr>
            <a:r>
              <a:rPr lang="pl-PL" altLang="pl-PL" dirty="0" smtClean="0"/>
              <a:t>	</a:t>
            </a:r>
            <a:endParaRPr lang="pl-PL" altLang="pl-PL" sz="4000" b="1" dirty="0">
              <a:latin typeface="Cambria" panose="02040503050406030204" pitchFamily="18" charset="0"/>
            </a:endParaRPr>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4319" y="808922"/>
            <a:ext cx="6887827" cy="4601069"/>
          </a:xfrm>
          <a:prstGeom prst="rect">
            <a:avLst/>
          </a:prstGeom>
        </p:spPr>
      </p:pic>
    </p:spTree>
    <p:extLst>
      <p:ext uri="{BB962C8B-B14F-4D97-AF65-F5344CB8AC3E}">
        <p14:creationId xmlns:p14="http://schemas.microsoft.com/office/powerpoint/2010/main" val="469848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063749" y="476251"/>
            <a:ext cx="9903661" cy="1160044"/>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Pomoc jest przyznawana na operacje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w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zakresie:</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5123" name="Symbol zastępczy zawartości 2"/>
          <p:cNvSpPr>
            <a:spLocks noGrp="1"/>
          </p:cNvSpPr>
          <p:nvPr>
            <p:ph idx="1"/>
          </p:nvPr>
        </p:nvSpPr>
        <p:spPr>
          <a:xfrm>
            <a:off x="2237121" y="1467016"/>
            <a:ext cx="9556916" cy="4292099"/>
          </a:xfrm>
        </p:spPr>
        <p:txBody>
          <a:bodyPr>
            <a:normAutofit/>
          </a:bodyPr>
          <a:lstStyle/>
          <a:p>
            <a:pPr algn="just">
              <a:buFont typeface="Wingdings" panose="05000000000000000000" pitchFamily="2" charset="2"/>
              <a:buChar char="Ø"/>
            </a:pPr>
            <a:endParaRPr lang="pl-PL" altLang="pl-PL" sz="2400" dirty="0">
              <a:latin typeface="Cambria" panose="02040503050406030204" pitchFamily="18" charset="0"/>
            </a:endParaRPr>
          </a:p>
          <a:p>
            <a:r>
              <a:rPr lang="pl-PL" sz="2400" dirty="0">
                <a:solidFill>
                  <a:srgbClr val="00B0F0"/>
                </a:solidFill>
                <a:latin typeface="Cambria" panose="02040503050406030204" pitchFamily="18" charset="0"/>
              </a:rPr>
              <a:t>budowy, przebudowy lub wyposażenia obiektów budowlanych pełniących funkcje kulturalne, w tym świetlic i domów kultury;</a:t>
            </a:r>
          </a:p>
          <a:p>
            <a:r>
              <a:rPr lang="pl-PL" altLang="pl-PL" sz="2400" dirty="0">
                <a:latin typeface="Cambria" panose="02040503050406030204" pitchFamily="18" charset="0"/>
              </a:rPr>
              <a:t>kształtowania przestrzeni publicznej,</a:t>
            </a:r>
          </a:p>
          <a:p>
            <a:r>
              <a:rPr lang="pl-PL" altLang="pl-PL" sz="2400" dirty="0">
                <a:latin typeface="Cambria" panose="02040503050406030204" pitchFamily="18" charset="0"/>
              </a:rPr>
              <a:t>odnawiania lub poprawy stanu zabytkowych obiektów budowlanych, służących zachowaniu dziedzictwa kulturowego, lub zakupu obiektów budowlanych charakterystycznych dla tradycji budownictwa </a:t>
            </a:r>
            <a:r>
              <a:rPr lang="pl-PL" altLang="pl-PL" sz="2400" dirty="0" smtClean="0">
                <a:latin typeface="Cambria" panose="02040503050406030204" pitchFamily="18" charset="0"/>
              </a:rPr>
              <a:t>w </a:t>
            </a:r>
            <a:r>
              <a:rPr lang="pl-PL" altLang="pl-PL" sz="2400" dirty="0">
                <a:latin typeface="Cambria" panose="02040503050406030204" pitchFamily="18" charset="0"/>
              </a:rPr>
              <a:t>danym regionie z przeznaczeniem na cele publiczne.</a:t>
            </a:r>
          </a:p>
        </p:txBody>
      </p:sp>
    </p:spTree>
    <p:extLst>
      <p:ext uri="{BB962C8B-B14F-4D97-AF65-F5344CB8AC3E}">
        <p14:creationId xmlns:p14="http://schemas.microsoft.com/office/powerpoint/2010/main" val="2894072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832768" y="547938"/>
            <a:ext cx="10312148" cy="767514"/>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 o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przyznanie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62149" y="2149642"/>
            <a:ext cx="10053387" cy="4708358"/>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Koszty kwalifikowalne operacji </a:t>
            </a:r>
            <a:r>
              <a:rPr lang="pl-PL" sz="2400" b="1" dirty="0">
                <a:solidFill>
                  <a:srgbClr val="FF0000"/>
                </a:solidFill>
                <a:latin typeface="Cambria" panose="02040503050406030204" pitchFamily="18" charset="0"/>
              </a:rPr>
              <a:t>nie będą współfinansowane </a:t>
            </a:r>
            <a:br>
              <a:rPr lang="pl-PL" sz="2400" b="1" dirty="0">
                <a:solidFill>
                  <a:srgbClr val="FF0000"/>
                </a:solidFill>
                <a:latin typeface="Cambria" panose="02040503050406030204" pitchFamily="18" charset="0"/>
              </a:rPr>
            </a:br>
            <a:r>
              <a:rPr lang="pl-PL" sz="2400" dirty="0">
                <a:latin typeface="Cambria" panose="02040503050406030204" pitchFamily="18" charset="0"/>
              </a:rPr>
              <a:t>z funduszy strukturalnych, Funduszu Spójności lub jakiegokolwiek innego unijnego instrumentu finansowego;</a:t>
            </a:r>
          </a:p>
          <a:p>
            <a:pPr marL="0" indent="0" algn="just">
              <a:buNone/>
              <a:defRPr/>
            </a:pPr>
            <a:endParaRPr lang="pl-PL" sz="2400" dirty="0">
              <a:latin typeface="Cambria" panose="02040503050406030204" pitchFamily="18" charset="0"/>
            </a:endParaRPr>
          </a:p>
          <a:p>
            <a:pPr algn="just">
              <a:buFont typeface="Wingdings" panose="05000000000000000000" pitchFamily="2" charset="2"/>
              <a:buChar char="Ø"/>
              <a:defRPr/>
            </a:pPr>
            <a:r>
              <a:rPr lang="pl-PL" sz="2400" b="1" dirty="0">
                <a:latin typeface="Cambria" panose="02040503050406030204" pitchFamily="18" charset="0"/>
              </a:rPr>
              <a:t>Zakończenie i złożenie wniosku o płatność </a:t>
            </a:r>
            <a:r>
              <a:rPr lang="pl-PL" sz="2400" dirty="0">
                <a:latin typeface="Cambria" panose="02040503050406030204" pitchFamily="18" charset="0"/>
              </a:rPr>
              <a:t>nastąpi w terminie </a:t>
            </a:r>
            <a:br>
              <a:rPr lang="pl-PL" sz="2400" dirty="0">
                <a:latin typeface="Cambria" panose="02040503050406030204" pitchFamily="18" charset="0"/>
              </a:rPr>
            </a:br>
            <a:r>
              <a:rPr lang="pl-PL" sz="2400" b="1" dirty="0" smtClean="0">
                <a:solidFill>
                  <a:srgbClr val="FF0000"/>
                </a:solidFill>
                <a:latin typeface="Cambria" panose="02040503050406030204" pitchFamily="18" charset="0"/>
              </a:rPr>
              <a:t>24 </a:t>
            </a:r>
            <a:r>
              <a:rPr lang="pl-PL" sz="2400" b="1" dirty="0">
                <a:solidFill>
                  <a:srgbClr val="FF0000"/>
                </a:solidFill>
                <a:latin typeface="Cambria" panose="02040503050406030204" pitchFamily="18" charset="0"/>
              </a:rPr>
              <a:t>miesięcy </a:t>
            </a:r>
            <a:r>
              <a:rPr lang="pl-PL" sz="2400" dirty="0">
                <a:latin typeface="Cambria" panose="02040503050406030204" pitchFamily="18" charset="0"/>
              </a:rPr>
              <a:t>po zawarciu umowy w przypadku inwestycji jednoetapowych, </a:t>
            </a:r>
            <a:r>
              <a:rPr lang="pl-PL" sz="2400" b="1" dirty="0" smtClean="0">
                <a:solidFill>
                  <a:srgbClr val="FF0000"/>
                </a:solidFill>
                <a:latin typeface="Cambria" panose="02040503050406030204" pitchFamily="18" charset="0"/>
              </a:rPr>
              <a:t>36 </a:t>
            </a:r>
            <a:r>
              <a:rPr lang="pl-PL" sz="2400" b="1" dirty="0">
                <a:solidFill>
                  <a:srgbClr val="FF0000"/>
                </a:solidFill>
                <a:latin typeface="Cambria" panose="02040503050406030204" pitchFamily="18" charset="0"/>
              </a:rPr>
              <a:t>miesiące </a:t>
            </a:r>
            <a:r>
              <a:rPr lang="pl-PL" sz="2400" dirty="0">
                <a:latin typeface="Cambria" panose="02040503050406030204" pitchFamily="18" charset="0"/>
              </a:rPr>
              <a:t>po zawarciu umowy w przypadku inwestycji dwuetapowych</a:t>
            </a:r>
            <a:r>
              <a:rPr lang="pl-PL" sz="2400" dirty="0" smtClean="0">
                <a:latin typeface="Cambria" panose="02040503050406030204" pitchFamily="18" charset="0"/>
              </a:rPr>
              <a:t>;</a:t>
            </a:r>
          </a:p>
          <a:p>
            <a:pPr algn="just">
              <a:buFont typeface="Wingdings" panose="05000000000000000000" pitchFamily="2" charset="2"/>
              <a:buChar char="Ø"/>
              <a:defRPr/>
            </a:pPr>
            <a:r>
              <a:rPr lang="pl-PL" sz="2400" dirty="0" smtClean="0">
                <a:solidFill>
                  <a:srgbClr val="00B050"/>
                </a:solidFill>
                <a:latin typeface="Cambria" panose="02040503050406030204" pitchFamily="18" charset="0"/>
              </a:rPr>
              <a:t>Póki co nie później niż do czerwca 2023</a:t>
            </a:r>
            <a:endParaRPr lang="pl-PL" sz="2400" dirty="0">
              <a:solidFill>
                <a:srgbClr val="00B050"/>
              </a:solidFill>
              <a:latin typeface="Cambria" panose="02040503050406030204" pitchFamily="18" charset="0"/>
            </a:endParaRPr>
          </a:p>
        </p:txBody>
      </p:sp>
    </p:spTree>
    <p:extLst>
      <p:ext uri="{BB962C8B-B14F-4D97-AF65-F5344CB8AC3E}">
        <p14:creationId xmlns:p14="http://schemas.microsoft.com/office/powerpoint/2010/main" val="1588510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1935199" y="203422"/>
            <a:ext cx="9887833" cy="775146"/>
          </a:xfrm>
        </p:spPr>
        <p:txBody>
          <a:bodyPr>
            <a:normAutofit/>
          </a:bodyPr>
          <a:lstStyle/>
          <a:p>
            <a:r>
              <a:rPr lang="pl-PL"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a:t>
            </a:r>
            <a:endParaRPr lang="pl-PL" i="1" dirty="0">
              <a:solidFill>
                <a:srgbClr val="C00000"/>
              </a:solidFill>
            </a:endParaRPr>
          </a:p>
        </p:txBody>
      </p:sp>
      <p:sp>
        <p:nvSpPr>
          <p:cNvPr id="3" name="Symbol zastępczy zawartości 2"/>
          <p:cNvSpPr>
            <a:spLocks noGrp="1"/>
          </p:cNvSpPr>
          <p:nvPr>
            <p:ph idx="1"/>
          </p:nvPr>
        </p:nvSpPr>
        <p:spPr>
          <a:xfrm>
            <a:off x="2135188" y="1484312"/>
            <a:ext cx="9687844" cy="5373687"/>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Będzie realizowana na obszarze należącym do:</a:t>
            </a:r>
          </a:p>
          <a:p>
            <a:pPr marL="457200" indent="-457200" algn="just">
              <a:buFont typeface="+mj-lt"/>
              <a:buAutoNum type="alphaLcParenR"/>
              <a:defRPr/>
            </a:pPr>
            <a:r>
              <a:rPr lang="pl-PL" sz="2400" dirty="0">
                <a:latin typeface="Cambria" panose="02040503050406030204" pitchFamily="18" charset="0"/>
              </a:rPr>
              <a:t>gminy wiejskiej lub</a:t>
            </a:r>
          </a:p>
          <a:p>
            <a:pPr marL="457200" indent="-457200" algn="just">
              <a:buFont typeface="+mj-lt"/>
              <a:buAutoNum type="alphaLcParenR"/>
              <a:defRPr/>
            </a:pPr>
            <a:r>
              <a:rPr lang="pl-PL" sz="2400" dirty="0">
                <a:latin typeface="Cambria" panose="02040503050406030204" pitchFamily="18" charset="0"/>
              </a:rPr>
              <a:t>gminy miejsko-wiejskiej, z wyłączeniem miast liczących powyżej 5000 mieszkańców, lub </a:t>
            </a:r>
          </a:p>
          <a:p>
            <a:pPr marL="457200" indent="-457200" algn="just">
              <a:buFont typeface="+mj-lt"/>
              <a:buAutoNum type="alphaLcParenR"/>
              <a:defRPr/>
            </a:pPr>
            <a:r>
              <a:rPr lang="pl-PL" sz="2400" dirty="0">
                <a:latin typeface="Cambria" panose="02040503050406030204" pitchFamily="18" charset="0"/>
              </a:rPr>
              <a:t>gminy miejskiej, z wyłączeniem miejscowości liczących powyżej 5000 mieszkańców</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Będzie realizowana na nieruchomości będącej własnością podmiotu ubiegającego się o przyznanie pomocy lub na nieruchomości, do której posiada on prawo do dysponowania nią przez okres realizacji operacji oraz co najmniej przez okres trwałości operacji;</a:t>
            </a:r>
          </a:p>
          <a:p>
            <a:pPr marL="0" indent="0" algn="just">
              <a:buNone/>
              <a:defRPr/>
            </a:pPr>
            <a:endParaRPr lang="pl-PL" sz="2400" dirty="0">
              <a:latin typeface="Cambria" panose="02040503050406030204" pitchFamily="18" charset="0"/>
            </a:endParaRPr>
          </a:p>
          <a:p>
            <a:pPr algn="just">
              <a:buFont typeface="Wingdings" panose="05000000000000000000" pitchFamily="2" charset="2"/>
              <a:buChar char="Ø"/>
              <a:defRPr/>
            </a:pPr>
            <a:endParaRPr lang="pl-PL" sz="2400" dirty="0">
              <a:latin typeface="Cambria" panose="02040503050406030204" pitchFamily="18" charset="0"/>
            </a:endParaRPr>
          </a:p>
        </p:txBody>
      </p:sp>
    </p:spTree>
    <p:extLst>
      <p:ext uri="{BB962C8B-B14F-4D97-AF65-F5344CB8AC3E}">
        <p14:creationId xmlns:p14="http://schemas.microsoft.com/office/powerpoint/2010/main" val="2406388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57388" y="272717"/>
            <a:ext cx="9945854" cy="753978"/>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8195" name="Symbol zastępczy zawartości 2"/>
          <p:cNvSpPr>
            <a:spLocks noGrp="1"/>
          </p:cNvSpPr>
          <p:nvPr>
            <p:ph idx="1"/>
          </p:nvPr>
        </p:nvSpPr>
        <p:spPr>
          <a:xfrm>
            <a:off x="1957388" y="1178595"/>
            <a:ext cx="9945854" cy="5366584"/>
          </a:xfrm>
        </p:spPr>
        <p:txBody>
          <a:bodyPr>
            <a:normAutofit/>
          </a:bodyPr>
          <a:lstStyle/>
          <a:p>
            <a:pPr algn="just">
              <a:buFont typeface="Wingdings" panose="05000000000000000000" pitchFamily="2" charset="2"/>
              <a:buChar char="Ø"/>
            </a:pPr>
            <a:r>
              <a:rPr lang="pl-PL" altLang="pl-PL" sz="2400" dirty="0">
                <a:latin typeface="Cambria" panose="02040503050406030204" pitchFamily="18" charset="0"/>
              </a:rPr>
              <a:t>Będzie wynikać z ustaleń miejscowego planu zagospodarowania przestrzennego</a:t>
            </a:r>
            <a:r>
              <a:rPr lang="pl-PL" altLang="pl-PL" sz="2400" dirty="0">
                <a:solidFill>
                  <a:srgbClr val="00B050"/>
                </a:solidFill>
                <a:latin typeface="Cambria" panose="02040503050406030204" pitchFamily="18" charset="0"/>
              </a:rPr>
              <a:t>, jeżeli został sporządzony</a:t>
            </a:r>
            <a:r>
              <a:rPr lang="pl-PL" altLang="pl-PL" sz="2400" dirty="0">
                <a:latin typeface="Cambria" panose="02040503050406030204" pitchFamily="18" charset="0"/>
              </a:rPr>
              <a:t>, albo z decyzji ostatecznej </a:t>
            </a:r>
            <a:br>
              <a:rPr lang="pl-PL" altLang="pl-PL" sz="2400" dirty="0">
                <a:latin typeface="Cambria" panose="02040503050406030204" pitchFamily="18" charset="0"/>
              </a:rPr>
            </a:br>
            <a:r>
              <a:rPr lang="pl-PL" altLang="pl-PL" sz="2400" dirty="0">
                <a:latin typeface="Cambria" panose="02040503050406030204" pitchFamily="18" charset="0"/>
              </a:rPr>
              <a:t>o warunkach zabudowy i zagospodarowania terenu – w przypadku operacji dotyczącej zagospodarowania terenu</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Inwestycja będzie spójna z dokumentem strategicznym dotyczącym obszar, na którym jest planowana realizacja operacji , określającym strategię rozwoju oraz obszary lub cele lokalnej polityki rozwoju</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Po zrealizowaniu operacji obiekt budowlany będący jej przedmiotem będzie ogólnodostępny, w tym dostępny dla osób niepełnosprawnych</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b="1" dirty="0">
                <a:solidFill>
                  <a:srgbClr val="FF0000"/>
                </a:solidFill>
                <a:latin typeface="Cambria" panose="02040503050406030204" pitchFamily="18" charset="0"/>
              </a:rPr>
              <a:t>Suma kosztów całkowitych operacji nie przekroczy dwukrotności wysokości pomocy</a:t>
            </a:r>
            <a:r>
              <a:rPr lang="pl-PL" altLang="pl-PL" sz="2400" dirty="0">
                <a:latin typeface="Cambria" panose="02040503050406030204" pitchFamily="18" charset="0"/>
              </a:rPr>
              <a:t> na tę operację ze środków Europejskiego Funduszu Rolnego na rzecz Rozwoju Obszarów Wiejskich;</a:t>
            </a:r>
          </a:p>
          <a:p>
            <a:pPr algn="just">
              <a:buFont typeface="Wingdings" panose="05000000000000000000" pitchFamily="2" charset="2"/>
              <a:buChar char="Ø"/>
            </a:pPr>
            <a:endParaRPr lang="pl-PL" altLang="pl-PL" sz="2000" dirty="0">
              <a:latin typeface="Cambria" panose="02040503050406030204" pitchFamily="18" charset="0"/>
            </a:endParaRPr>
          </a:p>
        </p:txBody>
      </p:sp>
    </p:spTree>
    <p:extLst>
      <p:ext uri="{BB962C8B-B14F-4D97-AF65-F5344CB8AC3E}">
        <p14:creationId xmlns:p14="http://schemas.microsoft.com/office/powerpoint/2010/main" val="708065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32599"/>
            <a:ext cx="9954126" cy="1047665"/>
          </a:xfrm>
        </p:spPr>
        <p:txBody>
          <a:bodyPr>
            <a:noAutofit/>
          </a:bodyPr>
          <a:lstStyle/>
          <a:p>
            <a:pPr>
              <a:defRPr/>
            </a:pPr>
            <a:r>
              <a:rPr lang="pl-PL" sz="34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endParaRPr lang="pl-PL" sz="34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81200" y="1180264"/>
            <a:ext cx="9504947" cy="5677736"/>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Realizacja operacji nie jest możliwa bez udziału środków publicznych</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Dla operacji wydano decyzję ostateczną o środowiskowych uwarunkowaniach, jeżeli jest wymagana</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smtClean="0">
                <a:latin typeface="Cambria" panose="02040503050406030204" pitchFamily="18" charset="0"/>
              </a:rPr>
              <a:t>W </a:t>
            </a:r>
            <a:r>
              <a:rPr lang="pl-PL" sz="2400" dirty="0">
                <a:latin typeface="Cambria" panose="02040503050406030204" pitchFamily="18" charset="0"/>
              </a:rPr>
              <a:t>przypadku instytucji kultury, dla której organizatorem jest jednostka samorządu terytorialnego, planowana do realizacji operacja została zaakceptowana przez tę jednostkę.</a:t>
            </a:r>
          </a:p>
        </p:txBody>
      </p:sp>
    </p:spTree>
    <p:extLst>
      <p:ext uri="{BB962C8B-B14F-4D97-AF65-F5344CB8AC3E}">
        <p14:creationId xmlns:p14="http://schemas.microsoft.com/office/powerpoint/2010/main" val="751353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93899" y="215900"/>
            <a:ext cx="9973511" cy="1259974"/>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Pomoc jest przyznawana w formie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refundacji części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kosztów kwalifikowalnych</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11267" name="Symbol zastępczy zawartości 2"/>
          <p:cNvSpPr>
            <a:spLocks noGrp="1"/>
          </p:cNvSpPr>
          <p:nvPr>
            <p:ph idx="1"/>
          </p:nvPr>
        </p:nvSpPr>
        <p:spPr>
          <a:xfrm>
            <a:off x="1993898" y="1475874"/>
            <a:ext cx="9973511" cy="5229726"/>
          </a:xfrm>
        </p:spPr>
        <p:txBody>
          <a:bodyPr>
            <a:normAutofit fontScale="92500"/>
          </a:bodyPr>
          <a:lstStyle/>
          <a:p>
            <a:pPr marL="0" indent="0" algn="ctr">
              <a:buNone/>
            </a:pPr>
            <a:r>
              <a:rPr lang="pl-PL" altLang="pl-PL" sz="2400" b="1" dirty="0">
                <a:solidFill>
                  <a:srgbClr val="FF0000"/>
                </a:solidFill>
                <a:latin typeface="Cambria" panose="02040503050406030204" pitchFamily="18" charset="0"/>
              </a:rPr>
              <a:t>- które są uzasadnione zakresem operacji, </a:t>
            </a:r>
            <a:r>
              <a:rPr lang="pl-PL" altLang="pl-PL" sz="2400" b="1" dirty="0" smtClean="0">
                <a:solidFill>
                  <a:srgbClr val="FF0000"/>
                </a:solidFill>
                <a:latin typeface="Cambria" panose="02040503050406030204" pitchFamily="18" charset="0"/>
              </a:rPr>
              <a:t> niezbędne </a:t>
            </a:r>
            <a:r>
              <a:rPr lang="pl-PL" altLang="pl-PL" sz="2400" b="1" dirty="0">
                <a:solidFill>
                  <a:srgbClr val="FF0000"/>
                </a:solidFill>
                <a:latin typeface="Cambria" panose="02040503050406030204" pitchFamily="18" charset="0"/>
              </a:rPr>
              <a:t>do osiągnięcia jej celu oraz racjonalne</a:t>
            </a:r>
          </a:p>
          <a:p>
            <a:pPr marL="0" indent="0" algn="ctr">
              <a:buNone/>
            </a:pPr>
            <a:r>
              <a:rPr lang="pl-PL" altLang="pl-PL" sz="2400" b="1" u="sng" dirty="0">
                <a:solidFill>
                  <a:srgbClr val="262673"/>
                </a:solidFill>
                <a:latin typeface="Cambria" panose="02040503050406030204" pitchFamily="18" charset="0"/>
              </a:rPr>
              <a:t>w tym:</a:t>
            </a:r>
            <a:endParaRPr lang="pl-PL" altLang="pl-PL" sz="2400" dirty="0">
              <a:latin typeface="Cambria" panose="02040503050406030204" pitchFamily="18" charset="0"/>
            </a:endParaRPr>
          </a:p>
          <a:p>
            <a:pPr marL="0" indent="0" algn="just">
              <a:buFont typeface="Wingdings" panose="05000000000000000000" pitchFamily="2" charset="2"/>
              <a:buChar char="Ø"/>
            </a:pPr>
            <a:r>
              <a:rPr lang="pl-PL" altLang="pl-PL" sz="2400" dirty="0">
                <a:latin typeface="Cambria" panose="02040503050406030204" pitchFamily="18" charset="0"/>
              </a:rPr>
              <a:t> </a:t>
            </a:r>
            <a:r>
              <a:rPr lang="pl-PL" altLang="pl-PL" sz="2400" b="1" dirty="0">
                <a:latin typeface="Cambria" panose="02040503050406030204" pitchFamily="18" charset="0"/>
              </a:rPr>
              <a:t>Ogólnych</a:t>
            </a:r>
            <a:r>
              <a:rPr lang="pl-PL" altLang="pl-PL" sz="2400" dirty="0">
                <a:latin typeface="Cambria" panose="02040503050406030204" pitchFamily="18" charset="0"/>
              </a:rPr>
              <a:t> o których mowa w art. 45 ust. 2 lit. c rozporządzenia Parlamentu Europejskiego i Rady (UE) nr 1305/2013 z dnia </a:t>
            </a:r>
            <a:r>
              <a:rPr lang="pl-PL" altLang="pl-PL" sz="2400" dirty="0" smtClean="0">
                <a:latin typeface="Cambria" panose="02040503050406030204" pitchFamily="18" charset="0"/>
              </a:rPr>
              <a:t> 17 </a:t>
            </a:r>
            <a:r>
              <a:rPr lang="pl-PL" altLang="pl-PL" sz="2400" dirty="0">
                <a:latin typeface="Cambria" panose="02040503050406030204" pitchFamily="18" charset="0"/>
              </a:rPr>
              <a:t>grudnia 2013 r. </a:t>
            </a:r>
            <a:r>
              <a:rPr lang="pl-PL" altLang="pl-PL" sz="2400" i="1" dirty="0">
                <a:latin typeface="Cambria" panose="02040503050406030204" pitchFamily="18" charset="0"/>
              </a:rPr>
              <a:t>w sprawie wsparcia rozwoju obszarów wiejskich przez Europejski Fundusz Rolny na rzecz Rozwoju Obszarów Wiejskich (EFRROW) i uchylającego rozporządzenie Rady (WE) nr 1698/2005</a:t>
            </a:r>
            <a:r>
              <a:rPr lang="pl-PL" altLang="pl-PL" sz="2400" dirty="0">
                <a:latin typeface="Cambria" panose="02040503050406030204" pitchFamily="18" charset="0"/>
              </a:rPr>
              <a:t> </a:t>
            </a:r>
            <a:r>
              <a:rPr lang="pl-PL" altLang="pl-PL" sz="2400" dirty="0" smtClean="0">
                <a:latin typeface="Cambria" panose="02040503050406030204" pitchFamily="18" charset="0"/>
              </a:rPr>
              <a:t> (</a:t>
            </a:r>
            <a:r>
              <a:rPr lang="pl-PL" altLang="pl-PL" sz="2400" dirty="0">
                <a:latin typeface="Cambria" panose="02040503050406030204" pitchFamily="18" charset="0"/>
              </a:rPr>
              <a:t>Dz. Urz. UE L 347 z 20.12.2013, str. 487, z </a:t>
            </a:r>
            <a:r>
              <a:rPr lang="pl-PL" altLang="pl-PL" sz="2400" dirty="0" err="1">
                <a:latin typeface="Cambria" panose="02040503050406030204" pitchFamily="18" charset="0"/>
              </a:rPr>
              <a:t>późn</a:t>
            </a:r>
            <a:r>
              <a:rPr lang="pl-PL" altLang="pl-PL" sz="2400" dirty="0">
                <a:latin typeface="Cambria" panose="02040503050406030204" pitchFamily="18" charset="0"/>
              </a:rPr>
              <a:t>. zm.)</a:t>
            </a:r>
            <a:r>
              <a:rPr lang="pl-PL" altLang="pl-PL" sz="2400" dirty="0"/>
              <a:t>, tj. „</a:t>
            </a:r>
            <a:r>
              <a:rPr lang="pl-PL" altLang="pl-PL" sz="2400" i="1" dirty="0">
                <a:latin typeface="Cambria" panose="02040503050406030204" pitchFamily="18" charset="0"/>
              </a:rPr>
              <a:t>kosztów ogólnych związanych z wydatkami, o których mowa w lit. a) i b), takich jak honoraria architektów, inżynierów, opłaty za konsultacje, opłaty za doradztwo w zakresie zrównoważenia środowiskowego i gospodarczego, w tym studia wykonalności</a:t>
            </a:r>
            <a:r>
              <a:rPr lang="pl-PL" altLang="pl-PL" sz="2400" i="1" dirty="0" smtClean="0">
                <a:latin typeface="Cambria" panose="02040503050406030204" pitchFamily="18" charset="0"/>
              </a:rPr>
              <a:t>”</a:t>
            </a:r>
            <a:r>
              <a:rPr lang="pl-PL" altLang="pl-PL" sz="2400" dirty="0" smtClean="0"/>
              <a:t>,</a:t>
            </a:r>
            <a:endParaRPr lang="pl-PL" altLang="pl-PL" sz="2400" dirty="0"/>
          </a:p>
          <a:p>
            <a:pPr marL="0" indent="0" algn="ctr">
              <a:buNone/>
            </a:pPr>
            <a:r>
              <a:rPr lang="pl-PL" altLang="pl-PL" sz="2400" b="1" dirty="0">
                <a:solidFill>
                  <a:srgbClr val="FF0000"/>
                </a:solidFill>
                <a:latin typeface="Cambria" panose="02040503050406030204" pitchFamily="18" charset="0"/>
              </a:rPr>
              <a:t>Koszty ogólne nie mogą przekroczyć 10% kosztów kwalifikowalnych operacji.</a:t>
            </a:r>
          </a:p>
          <a:p>
            <a:pPr marL="0" indent="0" algn="just">
              <a:buFontTx/>
              <a:buAutoNum type="arabicParenR"/>
            </a:pPr>
            <a:endParaRPr lang="pl-PL" altLang="pl-PL" sz="2000" dirty="0">
              <a:solidFill>
                <a:srgbClr val="FF0000"/>
              </a:solidFill>
              <a:latin typeface="Cambria" panose="02040503050406030204" pitchFamily="18" charset="0"/>
            </a:endParaRPr>
          </a:p>
        </p:txBody>
      </p:sp>
    </p:spTree>
    <p:extLst>
      <p:ext uri="{BB962C8B-B14F-4D97-AF65-F5344CB8AC3E}">
        <p14:creationId xmlns:p14="http://schemas.microsoft.com/office/powerpoint/2010/main" val="2782557770"/>
      </p:ext>
    </p:extLst>
  </p:cSld>
  <p:clrMapOvr>
    <a:masterClrMapping/>
  </p:clrMapOvr>
  <p:timing>
    <p:tnLst>
      <p:par>
        <p:cTn id="1" dur="indefinite" restart="never" nodeType="tmRoot"/>
      </p:par>
    </p:tnLst>
  </p:timing>
</p:sld>
</file>

<file path=ppt/theme/theme1.xml><?xml version="1.0" encoding="utf-8"?>
<a:theme xmlns:a="http://schemas.openxmlformats.org/drawingml/2006/main" name="Smuga">
  <a:themeElements>
    <a:clrScheme name="Smuga">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400</TotalTime>
  <Words>2354</Words>
  <Application>Microsoft Office PowerPoint</Application>
  <PresentationFormat>Panoramiczny</PresentationFormat>
  <Paragraphs>176</Paragraphs>
  <Slides>36</Slides>
  <Notes>1</Notes>
  <HiddenSlides>0</HiddenSlides>
  <MMClips>0</MMClips>
  <ScaleCrop>false</ScaleCrop>
  <HeadingPairs>
    <vt:vector size="6" baseType="variant">
      <vt:variant>
        <vt:lpstr>Używane czcionki</vt:lpstr>
      </vt:variant>
      <vt:variant>
        <vt:i4>9</vt:i4>
      </vt:variant>
      <vt:variant>
        <vt:lpstr>Motyw</vt:lpstr>
      </vt:variant>
      <vt:variant>
        <vt:i4>1</vt:i4>
      </vt:variant>
      <vt:variant>
        <vt:lpstr>Tytuły slajdów</vt:lpstr>
      </vt:variant>
      <vt:variant>
        <vt:i4>36</vt:i4>
      </vt:variant>
    </vt:vector>
  </HeadingPairs>
  <TitlesOfParts>
    <vt:vector size="46" baseType="lpstr">
      <vt:lpstr>Arial Unicode MS</vt:lpstr>
      <vt:lpstr>Arial</vt:lpstr>
      <vt:lpstr>Calibri</vt:lpstr>
      <vt:lpstr>Cambria</vt:lpstr>
      <vt:lpstr>Century Gothic</vt:lpstr>
      <vt:lpstr>Tahoma-Bold</vt:lpstr>
      <vt:lpstr>Times New Roman</vt:lpstr>
      <vt:lpstr>Wingdings</vt:lpstr>
      <vt:lpstr>Wingdings 3</vt:lpstr>
      <vt:lpstr>Smuga</vt:lpstr>
      <vt:lpstr>Program Rozwoju Obszarów Wiejskich  na lata 2014-2020 </vt:lpstr>
      <vt:lpstr>Podstawa prawna</vt:lpstr>
      <vt:lpstr>Beneficjenci pomocy:</vt:lpstr>
      <vt:lpstr>Pomoc jest przyznawana na operacje w zakresie:</vt:lpstr>
      <vt:lpstr>Warunki ubiegania się  o przyznanie pomocy:</vt:lpstr>
      <vt:lpstr>Warunki ubiegania się  o przyznanie pomocy:</vt:lpstr>
      <vt:lpstr>Warunki ubiegania się  o przyznanie pomocy:</vt:lpstr>
      <vt:lpstr>Warunki ubiegania się  o przyznanie pomocy:</vt:lpstr>
      <vt:lpstr>Pomoc jest przyznawana w formie refundacji części kosztów kwalifikowalnych</vt:lpstr>
      <vt:lpstr>Pomoc jest przyznawana w formie refundacji następujących kosztów kwalifikowalnych (cd.)</vt:lpstr>
      <vt:lpstr>Pomoc jest przyznawana:   w wysokości  do 63,63%  kosztów kwalifikowalnych    do wysokości limitu, który w okresie realizacji  PROW 2014-2020 wynosi łącznie na wszystkie zakresy wymienione w §2 rozporządzenia  Ministra Rolnictwa i Rozwoju Wsi 500 000 PLN / miejscowość.</vt:lpstr>
      <vt:lpstr>NABÓR I WERYFIKACJA WNIOSKÓW</vt:lpstr>
      <vt:lpstr>Nabór wniosków </vt:lpstr>
      <vt:lpstr>Złożenie wniosku</vt:lpstr>
      <vt:lpstr>Złożenie wniosku (cd.)</vt:lpstr>
      <vt:lpstr>Złożenie wniosku(cd.)</vt:lpstr>
      <vt:lpstr>Wniosek podlega rozpatrzeniu jeżeli:</vt:lpstr>
      <vt:lpstr>Kryteria wyboru operacji</vt:lpstr>
      <vt:lpstr>Prezentacja programu PowerPoint</vt:lpstr>
      <vt:lpstr>Prezentacja programu PowerPoint</vt:lpstr>
      <vt:lpstr>Prezentacja programu PowerPoint</vt:lpstr>
      <vt:lpstr>Kryteria wyboru operacji cd.</vt:lpstr>
      <vt:lpstr>Kryteria wyboru operacji cd.</vt:lpstr>
      <vt:lpstr>Kryteria wyboru operacji cd.</vt:lpstr>
      <vt:lpstr>Kryteria wyboru operacji cd.</vt:lpstr>
      <vt:lpstr>Kryteria wyboru operacji cd.</vt:lpstr>
      <vt:lpstr>Kryteria wyboru operacji - regionalne</vt:lpstr>
      <vt:lpstr>Kryteria wyboru operacji - regionalne cd.</vt:lpstr>
      <vt:lpstr>Kryteria wyboru operacji - regionalne</vt:lpstr>
      <vt:lpstr>Ocena punktowa – ustalanie kolejności wniosków</vt:lpstr>
      <vt:lpstr>Dalsza weryfikacja wniosków</vt:lpstr>
      <vt:lpstr>Dalsza weryfikacja wniosków</vt:lpstr>
      <vt:lpstr>Dalsza weryfikacja wniosków</vt:lpstr>
      <vt:lpstr>Innowacyjność??</vt:lpstr>
      <vt:lpstr>Ponoszenie koszów – kiedy??</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Rozwoju Obszarów Wiejskich na lata 2014-2020</dc:title>
  <dc:creator>Łukasz Skórski</dc:creator>
  <cp:lastModifiedBy>Aneta Śliwińska</cp:lastModifiedBy>
  <cp:revision>24</cp:revision>
  <dcterms:created xsi:type="dcterms:W3CDTF">2018-05-07T06:38:15Z</dcterms:created>
  <dcterms:modified xsi:type="dcterms:W3CDTF">2021-03-25T08:01:42Z</dcterms:modified>
</cp:coreProperties>
</file>