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80" r:id="rId3"/>
    <p:sldId id="259" r:id="rId4"/>
    <p:sldId id="258" r:id="rId5"/>
    <p:sldId id="260" r:id="rId6"/>
    <p:sldId id="267" r:id="rId7"/>
    <p:sldId id="261" r:id="rId8"/>
    <p:sldId id="263" r:id="rId9"/>
    <p:sldId id="277" r:id="rId10"/>
    <p:sldId id="266" r:id="rId11"/>
    <p:sldId id="284" r:id="rId12"/>
    <p:sldId id="268" r:id="rId13"/>
    <p:sldId id="269" r:id="rId14"/>
    <p:sldId id="278" r:id="rId15"/>
    <p:sldId id="279" r:id="rId16"/>
    <p:sldId id="285" r:id="rId17"/>
    <p:sldId id="270" r:id="rId18"/>
    <p:sldId id="271" r:id="rId19"/>
    <p:sldId id="272" r:id="rId20"/>
    <p:sldId id="273" r:id="rId21"/>
    <p:sldId id="274" r:id="rId22"/>
    <p:sldId id="275" r:id="rId23"/>
    <p:sldId id="281" r:id="rId24"/>
    <p:sldId id="283" r:id="rId2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99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023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324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7574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551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5167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1190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506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3936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68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481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6689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90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960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074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9153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609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276F0-A6C3-48C2-A97E-A0B551A9FD9D}" type="datetimeFigureOut">
              <a:rPr lang="pl-PL" smtClean="0"/>
              <a:t>14.03.2022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CC42BA-5CF2-49B7-A492-CA55F45A8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071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56732" y="2861732"/>
            <a:ext cx="9626601" cy="1659148"/>
          </a:xfrm>
        </p:spPr>
        <p:txBody>
          <a:bodyPr>
            <a:normAutofit fontScale="90000"/>
          </a:bodyPr>
          <a:lstStyle/>
          <a:p>
            <a:pPr algn="l"/>
            <a:r>
              <a:rPr lang="pl-PL" b="1" dirty="0" smtClean="0"/>
              <a:t>Operacje typu </a:t>
            </a:r>
            <a:br>
              <a:rPr lang="pl-PL" b="1" dirty="0" smtClean="0"/>
            </a:br>
            <a:r>
              <a:rPr lang="pl-PL" b="1" dirty="0" smtClean="0"/>
              <a:t>„Gospodarka wodno-ściekowa”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2857354" y="6079288"/>
            <a:ext cx="3021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Kielce, marzec 2022</a:t>
            </a:r>
            <a:endParaRPr lang="pl-PL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702731" y="651933"/>
            <a:ext cx="9626601" cy="165914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pl-PL" b="1" dirty="0" smtClean="0">
                <a:solidFill>
                  <a:srgbClr val="4F9953"/>
                </a:solidFill>
              </a:rPr>
              <a:t>Program Rozwoju Obszarów Wiejskich na lata 2014-2020</a:t>
            </a:r>
            <a:endParaRPr lang="pl-PL" dirty="0">
              <a:solidFill>
                <a:srgbClr val="4F99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00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Kryteria wyboru 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12800" y="1270000"/>
            <a:ext cx="10515600" cy="5328210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pl-PL" dirty="0" smtClean="0"/>
              <a:t>podstawowy </a:t>
            </a:r>
            <a:r>
              <a:rPr lang="pl-PL" dirty="0"/>
              <a:t>dochód podatkowy </a:t>
            </a:r>
            <a:r>
              <a:rPr lang="pl-PL" dirty="0" smtClean="0"/>
              <a:t>gminy</a:t>
            </a:r>
          </a:p>
          <a:p>
            <a:pPr marL="627063" indent="0">
              <a:buNone/>
            </a:pPr>
            <a:r>
              <a:rPr lang="pl-PL" sz="1000" dirty="0"/>
              <a:t>a) nie więcej niż 50% średniej </a:t>
            </a:r>
            <a:r>
              <a:rPr lang="pl-PL" sz="1000" dirty="0" smtClean="0"/>
              <a:t>wojewódzkiej– </a:t>
            </a:r>
            <a:r>
              <a:rPr lang="pl-PL" sz="1000" dirty="0"/>
              <a:t>4</a:t>
            </a:r>
            <a:r>
              <a:rPr lang="pl-PL" sz="1000" dirty="0" smtClean="0"/>
              <a:t> </a:t>
            </a:r>
            <a:r>
              <a:rPr lang="pl-PL" sz="1000" dirty="0"/>
              <a:t>punktów, </a:t>
            </a:r>
          </a:p>
          <a:p>
            <a:pPr marL="627063" indent="0">
              <a:buNone/>
            </a:pPr>
            <a:r>
              <a:rPr lang="pl-PL" sz="1000" dirty="0"/>
              <a:t>b) powyżej 50% średniej wojewódzkiej i nie więcej niż 75% średniej wojewódzkiej– 2</a:t>
            </a:r>
            <a:r>
              <a:rPr lang="pl-PL" sz="1000" dirty="0" smtClean="0"/>
              <a:t> </a:t>
            </a:r>
            <a:r>
              <a:rPr lang="pl-PL" sz="1000" dirty="0"/>
              <a:t>punkty, </a:t>
            </a:r>
          </a:p>
          <a:p>
            <a:pPr marL="627063" indent="0">
              <a:buNone/>
            </a:pPr>
            <a:r>
              <a:rPr lang="pl-PL" sz="1000" dirty="0"/>
              <a:t>c) powyżej 75% średniej wojewódzkiej i nie więcej niż 100% średniej wojewódzkiej– 1 punkt; </a:t>
            </a:r>
            <a:endParaRPr lang="pl-PL" sz="1000" dirty="0" smtClean="0"/>
          </a:p>
          <a:p>
            <a:pPr marL="514350" indent="-514350">
              <a:buFont typeface="+mj-lt"/>
              <a:buAutoNum type="arabicParenR" startAt="2"/>
            </a:pPr>
            <a:r>
              <a:rPr lang="pl-PL" dirty="0" smtClean="0"/>
              <a:t>średnia </a:t>
            </a:r>
            <a:r>
              <a:rPr lang="pl-PL" dirty="0"/>
              <a:t>stopy bezrobocia w powiecie, na którego obszarze jest planowana realizacja operacji, w okresie </a:t>
            </a:r>
            <a:r>
              <a:rPr lang="pl-PL" dirty="0" smtClean="0"/>
              <a:t>ostatnich 12 miesięcy </a:t>
            </a:r>
            <a:r>
              <a:rPr lang="pl-PL" dirty="0"/>
              <a:t>– 1 punkt;</a:t>
            </a:r>
            <a:endParaRPr lang="pl-PL" dirty="0" smtClean="0"/>
          </a:p>
          <a:p>
            <a:pPr marL="514350" indent="-514350">
              <a:buAutoNum type="arabicParenR" startAt="2"/>
            </a:pPr>
            <a:r>
              <a:rPr lang="pl-PL" dirty="0" smtClean="0"/>
              <a:t>operacja </a:t>
            </a:r>
            <a:r>
              <a:rPr lang="pl-PL" dirty="0"/>
              <a:t>jest planowana na obszarze gminy, na którym jednolita część wód powierzchniowych jest zagrożona </a:t>
            </a:r>
            <a:r>
              <a:rPr lang="pl-PL" dirty="0" smtClean="0"/>
              <a:t>nieosiągnięciem celów </a:t>
            </a:r>
            <a:r>
              <a:rPr lang="pl-PL" dirty="0"/>
              <a:t>środowiskowych </a:t>
            </a:r>
            <a:r>
              <a:rPr lang="pl-PL" dirty="0" smtClean="0"/>
              <a:t>wskazanych PWŚ</a:t>
            </a:r>
            <a:r>
              <a:rPr lang="pl-PL" dirty="0"/>
              <a:t>– </a:t>
            </a:r>
            <a:r>
              <a:rPr lang="pl-PL" dirty="0" smtClean="0">
                <a:solidFill>
                  <a:srgbClr val="FF0000"/>
                </a:solidFill>
              </a:rPr>
              <a:t>2 punkty;</a:t>
            </a:r>
          </a:p>
          <a:p>
            <a:pPr marL="514350" indent="-514350">
              <a:buAutoNum type="arabicParenR" startAt="2"/>
            </a:pPr>
            <a:r>
              <a:rPr lang="pl-PL" dirty="0" smtClean="0"/>
              <a:t>Wskaźnik osób korzystających z sieci wodociągowej na obszarze Gminy - w </a:t>
            </a:r>
            <a:r>
              <a:rPr lang="pl-PL" dirty="0"/>
              <a:t>przypadku realizacji </a:t>
            </a:r>
            <a:r>
              <a:rPr lang="pl-PL" dirty="0" smtClean="0"/>
              <a:t>operacji w </a:t>
            </a:r>
            <a:r>
              <a:rPr lang="pl-PL" dirty="0"/>
              <a:t>zakresie gospodarki </a:t>
            </a:r>
            <a:r>
              <a:rPr lang="pl-PL" dirty="0" smtClean="0"/>
              <a:t>wodnej</a:t>
            </a:r>
          </a:p>
          <a:p>
            <a:pPr marL="627063" indent="0">
              <a:buNone/>
            </a:pPr>
            <a:r>
              <a:rPr lang="pl-PL" sz="1000" dirty="0"/>
              <a:t>a) nie więcej niż </a:t>
            </a:r>
            <a:r>
              <a:rPr lang="pl-PL" sz="1000" dirty="0" smtClean="0"/>
              <a:t>70% </a:t>
            </a:r>
            <a:r>
              <a:rPr lang="pl-PL" sz="1000" dirty="0"/>
              <a:t>– 6 punktów,</a:t>
            </a:r>
          </a:p>
          <a:p>
            <a:pPr marL="627063" indent="0">
              <a:buNone/>
            </a:pPr>
            <a:r>
              <a:rPr lang="pl-PL" sz="1000" dirty="0"/>
              <a:t>b) powyżej </a:t>
            </a:r>
            <a:r>
              <a:rPr lang="pl-PL" sz="1000" dirty="0" smtClean="0"/>
              <a:t>70</a:t>
            </a:r>
            <a:r>
              <a:rPr lang="pl-PL" sz="1000" dirty="0"/>
              <a:t>% i nie więcej niż </a:t>
            </a:r>
            <a:r>
              <a:rPr lang="pl-PL" sz="1000" dirty="0" smtClean="0"/>
              <a:t>85</a:t>
            </a:r>
            <a:r>
              <a:rPr lang="pl-PL" sz="1000" dirty="0"/>
              <a:t>% – 4 punkty,</a:t>
            </a:r>
          </a:p>
          <a:p>
            <a:pPr marL="627063" indent="0">
              <a:buNone/>
            </a:pPr>
            <a:r>
              <a:rPr lang="pl-PL" sz="1000" dirty="0"/>
              <a:t>c) powyżej </a:t>
            </a:r>
            <a:r>
              <a:rPr lang="pl-PL" sz="1000" dirty="0" smtClean="0"/>
              <a:t>85</a:t>
            </a:r>
            <a:r>
              <a:rPr lang="pl-PL" sz="1000" dirty="0"/>
              <a:t>% i nie więcej niż </a:t>
            </a:r>
            <a:r>
              <a:rPr lang="pl-PL" sz="1000" dirty="0" smtClean="0"/>
              <a:t>95% </a:t>
            </a:r>
            <a:r>
              <a:rPr lang="pl-PL" sz="1000" dirty="0"/>
              <a:t>– 2 punkty</a:t>
            </a:r>
            <a:r>
              <a:rPr lang="pl-PL" sz="1000" dirty="0" smtClean="0"/>
              <a:t>;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94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Kryteria wyboru 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12800" y="1270000"/>
            <a:ext cx="10515600" cy="532821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5"/>
            </a:pPr>
            <a:r>
              <a:rPr lang="pl-PL" dirty="0" smtClean="0"/>
              <a:t>Wskaźnik osób korzystających z sieci kanalizacyjnej na obszarze Gminy - w przypadku realizacji operacji w zakresie gospodarki ściekowej</a:t>
            </a:r>
          </a:p>
          <a:p>
            <a:pPr marL="627063" indent="0">
              <a:buNone/>
            </a:pPr>
            <a:r>
              <a:rPr lang="pl-PL" sz="1100" dirty="0"/>
              <a:t>a) nie więcej niż </a:t>
            </a:r>
            <a:r>
              <a:rPr lang="pl-PL" sz="1100" dirty="0" smtClean="0"/>
              <a:t>30</a:t>
            </a:r>
            <a:r>
              <a:rPr lang="pl-PL" sz="1100" dirty="0"/>
              <a:t>% – 4 punkty,</a:t>
            </a:r>
          </a:p>
          <a:p>
            <a:pPr marL="627063" indent="0">
              <a:buNone/>
            </a:pPr>
            <a:r>
              <a:rPr lang="pl-PL" sz="1100" dirty="0"/>
              <a:t>b) powyżej </a:t>
            </a:r>
            <a:r>
              <a:rPr lang="pl-PL" sz="1100" dirty="0" smtClean="0"/>
              <a:t>30</a:t>
            </a:r>
            <a:r>
              <a:rPr lang="pl-PL" sz="1100" dirty="0"/>
              <a:t>% i nie więcej niż </a:t>
            </a:r>
            <a:r>
              <a:rPr lang="pl-PL" sz="1100" dirty="0" smtClean="0"/>
              <a:t>40</a:t>
            </a:r>
            <a:r>
              <a:rPr lang="pl-PL" sz="1100" dirty="0"/>
              <a:t>% – 2 punkty,</a:t>
            </a:r>
          </a:p>
          <a:p>
            <a:pPr marL="627063" indent="0">
              <a:buNone/>
            </a:pPr>
            <a:r>
              <a:rPr lang="pl-PL" sz="1100" dirty="0"/>
              <a:t>c) powyżej </a:t>
            </a:r>
            <a:r>
              <a:rPr lang="pl-PL" sz="1100" dirty="0" smtClean="0"/>
              <a:t>40</a:t>
            </a:r>
            <a:r>
              <a:rPr lang="pl-PL" sz="1100" dirty="0"/>
              <a:t>% i nie więcej niż 5</a:t>
            </a:r>
            <a:r>
              <a:rPr lang="pl-PL" sz="1100" dirty="0" smtClean="0"/>
              <a:t>0</a:t>
            </a:r>
            <a:r>
              <a:rPr lang="pl-PL" sz="1100" dirty="0"/>
              <a:t>% – 1 punkt;</a:t>
            </a:r>
            <a:endParaRPr lang="pl-PL" sz="1100" dirty="0" smtClean="0"/>
          </a:p>
          <a:p>
            <a:pPr marL="514350" indent="-514350">
              <a:buFont typeface="+mj-lt"/>
              <a:buAutoNum type="arabicParenR" startAt="6"/>
            </a:pPr>
            <a:r>
              <a:rPr lang="pl-PL" dirty="0"/>
              <a:t>wskaźnik zwodociągowania </a:t>
            </a:r>
            <a:r>
              <a:rPr lang="pl-PL" dirty="0" smtClean="0"/>
              <a:t>gminy</a:t>
            </a:r>
          </a:p>
          <a:p>
            <a:pPr marL="627063" indent="0">
              <a:buNone/>
            </a:pPr>
            <a:r>
              <a:rPr lang="pl-PL" sz="1000" dirty="0"/>
              <a:t>a) powyżej </a:t>
            </a:r>
            <a:r>
              <a:rPr lang="pl-PL" sz="1000" dirty="0" smtClean="0"/>
              <a:t>80% </a:t>
            </a:r>
            <a:r>
              <a:rPr lang="pl-PL" sz="1000" dirty="0"/>
              <a:t>– 2 punkty,</a:t>
            </a:r>
          </a:p>
          <a:p>
            <a:pPr marL="627063" indent="0">
              <a:buNone/>
            </a:pPr>
            <a:r>
              <a:rPr lang="pl-PL" sz="1000" dirty="0"/>
              <a:t>b) powyżej </a:t>
            </a:r>
            <a:r>
              <a:rPr lang="pl-PL" sz="1000" dirty="0" smtClean="0"/>
              <a:t>60% </a:t>
            </a:r>
            <a:r>
              <a:rPr lang="pl-PL" sz="1000" dirty="0"/>
              <a:t>i nie więcej niż </a:t>
            </a:r>
            <a:r>
              <a:rPr lang="pl-PL" sz="1000" dirty="0" smtClean="0"/>
              <a:t>80% </a:t>
            </a:r>
            <a:r>
              <a:rPr lang="pl-PL" sz="1000" dirty="0"/>
              <a:t>– 1 punkt;</a:t>
            </a:r>
            <a:endParaRPr lang="pl-PL" sz="1000" dirty="0" smtClean="0"/>
          </a:p>
          <a:p>
            <a:pPr marL="514350" indent="-514350">
              <a:buFont typeface="+mj-lt"/>
              <a:buAutoNum type="arabicParenR" startAt="7"/>
            </a:pPr>
            <a:r>
              <a:rPr lang="pl-PL" dirty="0" smtClean="0"/>
              <a:t>operacja </a:t>
            </a:r>
            <a:r>
              <a:rPr lang="pl-PL" dirty="0"/>
              <a:t>dotyczy łącznie gospodarki wodnej i ściekowej – </a:t>
            </a:r>
            <a:r>
              <a:rPr lang="pl-PL" dirty="0" smtClean="0"/>
              <a:t>2,5 </a:t>
            </a:r>
            <a:r>
              <a:rPr lang="pl-PL" dirty="0"/>
              <a:t>punktu;</a:t>
            </a:r>
            <a:endParaRPr lang="pl-PL" dirty="0" smtClean="0"/>
          </a:p>
          <a:p>
            <a:pPr marL="514350" indent="-514350">
              <a:buFont typeface="Arial" panose="020B0604020202020204" pitchFamily="34" charset="0"/>
              <a:buAutoNum type="arabicParenR" startAt="7"/>
            </a:pPr>
            <a:r>
              <a:rPr lang="pl-PL" dirty="0" smtClean="0"/>
              <a:t>operacja </a:t>
            </a:r>
            <a:r>
              <a:rPr lang="pl-PL" dirty="0"/>
              <a:t>będzie realizowana w związku z tworzeniem pasywnej infrastruktury </a:t>
            </a:r>
            <a:r>
              <a:rPr lang="pl-PL" dirty="0" smtClean="0"/>
              <a:t>szerokopasmowej</a:t>
            </a:r>
            <a:r>
              <a:rPr lang="pl-PL" dirty="0"/>
              <a:t>– 0,5 punktu</a:t>
            </a:r>
            <a:r>
              <a:rPr lang="pl-PL" dirty="0" smtClean="0"/>
              <a:t>.</a:t>
            </a:r>
          </a:p>
          <a:p>
            <a:pPr marL="514350" indent="-514350">
              <a:buFont typeface="Arial" panose="020B0604020202020204" pitchFamily="34" charset="0"/>
              <a:buAutoNum type="arabicParenR" startAt="7"/>
            </a:pPr>
            <a:r>
              <a:rPr lang="pl-PL" dirty="0"/>
              <a:t>operacja dotyczy budowy podziemnego zbiornika retencyjnego o łącznej pojemności:</a:t>
            </a:r>
            <a:br>
              <a:rPr lang="pl-PL" dirty="0"/>
            </a:br>
            <a:r>
              <a:rPr lang="pl-PL" dirty="0"/>
              <a:t>a) powyżej 1000 m3 – 8 punktów,</a:t>
            </a:r>
            <a:br>
              <a:rPr lang="pl-PL" dirty="0"/>
            </a:br>
            <a:r>
              <a:rPr lang="pl-PL" dirty="0"/>
              <a:t>b) powyżej 500 m3 i nie więcej niż 1000 m3 – 4 punkty,</a:t>
            </a:r>
            <a:br>
              <a:rPr lang="pl-PL" dirty="0"/>
            </a:br>
            <a:r>
              <a:rPr lang="pl-PL" dirty="0"/>
              <a:t>c) nie mniej niż 200 m3 i nie więcej niż 500 m3 – 2 punkty.</a:t>
            </a:r>
            <a:endParaRPr lang="pl-PL" dirty="0" smtClean="0"/>
          </a:p>
          <a:p>
            <a:pPr marL="514350" indent="-514350">
              <a:buFont typeface="Arial" panose="020B0604020202020204" pitchFamily="34" charset="0"/>
              <a:buAutoNum type="arabicParenR" startAt="7"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118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Kryteria wyboru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5667" y="1312333"/>
            <a:ext cx="9347199" cy="5545667"/>
          </a:xfrm>
        </p:spPr>
        <p:txBody>
          <a:bodyPr>
            <a:normAutofit fontScale="85000" lnSpcReduction="10000"/>
          </a:bodyPr>
          <a:lstStyle/>
          <a:p>
            <a:pPr>
              <a:buFont typeface="+mj-lt"/>
              <a:buAutoNum type="arabicParenR" startAt="9"/>
            </a:pPr>
            <a:r>
              <a:rPr lang="pl-PL" dirty="0"/>
              <a:t>kryterium </a:t>
            </a:r>
            <a:r>
              <a:rPr lang="pl-PL" dirty="0" smtClean="0"/>
              <a:t>regionalne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a) planowana liczba mieszkańców, którzy w wyniku realizacji operacji zostaną przyłączeni do sieci </a:t>
            </a:r>
            <a:r>
              <a:rPr lang="pl-PL" dirty="0" smtClean="0"/>
              <a:t>wodociągowej, kanalizacyjnej </a:t>
            </a:r>
            <a:r>
              <a:rPr lang="pl-PL" dirty="0"/>
              <a:t>lub oczyszczalni ścieków, w tym przydomowej, wynosi:</a:t>
            </a:r>
          </a:p>
          <a:p>
            <a:pPr marL="0" indent="0">
              <a:buNone/>
            </a:pPr>
            <a:r>
              <a:rPr lang="pl-PL" dirty="0"/>
              <a:t>– powyżej 300 – 4 punkty,</a:t>
            </a:r>
          </a:p>
          <a:p>
            <a:pPr marL="0" indent="0">
              <a:buNone/>
            </a:pPr>
            <a:r>
              <a:rPr lang="pl-PL" dirty="0"/>
              <a:t>– od 101 do 300 – 3 punkty,</a:t>
            </a:r>
          </a:p>
          <a:p>
            <a:pPr marL="0" indent="0">
              <a:buNone/>
            </a:pPr>
            <a:r>
              <a:rPr lang="pl-PL" dirty="0"/>
              <a:t>– od 51 do 100 – 2 punkty,</a:t>
            </a:r>
          </a:p>
          <a:p>
            <a:pPr marL="0" indent="0">
              <a:buNone/>
            </a:pPr>
            <a:r>
              <a:rPr lang="pl-PL" dirty="0"/>
              <a:t>– od 20 do 50 – 1 punkt,</a:t>
            </a:r>
          </a:p>
          <a:p>
            <a:pPr marL="0" indent="0">
              <a:buNone/>
            </a:pPr>
            <a:r>
              <a:rPr lang="pl-PL" dirty="0"/>
              <a:t>b) operacja będzie realizowana na obszarze, na którym występuje jedna z form ochrony przyrody, o których </a:t>
            </a:r>
            <a:r>
              <a:rPr lang="pl-PL" dirty="0" smtClean="0"/>
              <a:t>mowa w </a:t>
            </a:r>
            <a:r>
              <a:rPr lang="pl-PL" dirty="0"/>
              <a:t>art. 6 ust. 1 ustawy o ochronie przyrody </a:t>
            </a:r>
            <a:r>
              <a:rPr lang="pl-PL" dirty="0" smtClean="0"/>
              <a:t>(parki nar., rezerwaty, Natura 2000 – </a:t>
            </a:r>
            <a:r>
              <a:rPr lang="pl-PL" dirty="0"/>
              <a:t>4 punkty</a:t>
            </a:r>
            <a:r>
              <a:rPr lang="pl-PL" dirty="0" smtClean="0"/>
              <a:t>,</a:t>
            </a:r>
          </a:p>
          <a:p>
            <a:pPr marL="0" indent="0">
              <a:buNone/>
            </a:pPr>
            <a:r>
              <a:rPr lang="pl-PL" dirty="0"/>
              <a:t>c) operacja dotyczy przedsięwzięcia ujętego w „Programie przydomowych oczyszczalni ścieków dla </a:t>
            </a:r>
            <a:r>
              <a:rPr lang="pl-PL" dirty="0" smtClean="0"/>
              <a:t>województwa świętokrzyskiego</a:t>
            </a:r>
            <a:r>
              <a:rPr lang="pl-PL" dirty="0"/>
              <a:t>”, udostępnionym na stronie internetowej administrowanej przez Urząd Marszałkowski </a:t>
            </a:r>
            <a:r>
              <a:rPr lang="pl-PL" dirty="0" smtClean="0"/>
              <a:t>Województwa Świętokrzyskiego</a:t>
            </a:r>
            <a:r>
              <a:rPr lang="pl-PL" dirty="0"/>
              <a:t>, zgodnie z którym suma punktów przyznanych za dane przedsięwzięcie w </a:t>
            </a:r>
            <a:r>
              <a:rPr lang="pl-PL" dirty="0" smtClean="0"/>
              <a:t>ramach określonych </a:t>
            </a:r>
            <a:r>
              <a:rPr lang="pl-PL" dirty="0"/>
              <a:t>w nim kryteriów wynosi:</a:t>
            </a:r>
          </a:p>
          <a:p>
            <a:pPr marL="0" indent="0">
              <a:buNone/>
            </a:pPr>
            <a:r>
              <a:rPr lang="pl-PL" dirty="0"/>
              <a:t>– powyżej 8 – 4 punkty,</a:t>
            </a:r>
          </a:p>
          <a:p>
            <a:pPr marL="0" indent="0">
              <a:buNone/>
            </a:pPr>
            <a:r>
              <a:rPr lang="pl-PL" dirty="0"/>
              <a:t>– od 7 do 8 – 3 punkty,</a:t>
            </a:r>
          </a:p>
          <a:p>
            <a:pPr marL="0" indent="0">
              <a:buNone/>
            </a:pPr>
            <a:r>
              <a:rPr lang="pl-PL" dirty="0"/>
              <a:t>– od 4 do 6 – 2 punkty,</a:t>
            </a:r>
          </a:p>
          <a:p>
            <a:pPr marL="0" indent="0">
              <a:buNone/>
            </a:pPr>
            <a:r>
              <a:rPr lang="pl-PL" dirty="0"/>
              <a:t>– od 1 do 3 – 1 punkt</a:t>
            </a:r>
            <a:r>
              <a:rPr lang="pl-PL" dirty="0" smtClean="0"/>
              <a:t>;</a:t>
            </a:r>
          </a:p>
          <a:p>
            <a:pPr marL="0" indent="0">
              <a:buNone/>
            </a:pPr>
            <a:r>
              <a:rPr lang="pl-PL" dirty="0" smtClean="0">
                <a:solidFill>
                  <a:srgbClr val="FF0000"/>
                </a:solidFill>
              </a:rPr>
              <a:t>POMOC MOŻE BYĆ PRZYZNAWANA NA REALIZACJĘ OPERACJI, KTÓRA UZYSKAŁA CO NAJMNIEJ </a:t>
            </a:r>
            <a:r>
              <a:rPr lang="pl-PL" b="1" dirty="0" smtClean="0">
                <a:solidFill>
                  <a:srgbClr val="FF0000"/>
                </a:solidFill>
              </a:rPr>
              <a:t>12 PUNKTÓW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5962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WNIOSEK O PRZYZNANIE POMOCY</a:t>
            </a:r>
            <a:br>
              <a:rPr lang="pl-PL" dirty="0" smtClean="0"/>
            </a:br>
            <a:r>
              <a:rPr lang="pl-PL" dirty="0" smtClean="0"/>
              <a:t>zawiera w szczególności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794933"/>
            <a:ext cx="8596668" cy="50630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1) nazwę, siedzibę i adres podmiotu ubiegającego się o przyznanie pomocy;</a:t>
            </a:r>
          </a:p>
          <a:p>
            <a:pPr marL="0" indent="0">
              <a:buNone/>
            </a:pPr>
            <a:r>
              <a:rPr lang="pl-PL" dirty="0"/>
              <a:t>2) numer identyfikacyjny, o którym mowa w przepisach o krajowym systemie ewidencji producentów, ewidencji gospodarstw rolnych oraz ewidencji wniosków o przyznanie płatności, nadany podmiotowi ubiegającemu się o przyznanie pomocy;</a:t>
            </a:r>
          </a:p>
          <a:p>
            <a:pPr marL="0" indent="0">
              <a:buNone/>
            </a:pPr>
            <a:r>
              <a:rPr lang="pl-PL" dirty="0"/>
              <a:t>3) opis planowanej operacji, w tym wskazanie:</a:t>
            </a:r>
          </a:p>
          <a:p>
            <a:pPr marL="538163" indent="0">
              <a:buNone/>
            </a:pPr>
            <a:r>
              <a:rPr lang="pl-PL" dirty="0" smtClean="0"/>
              <a:t>a) celów operacji,</a:t>
            </a:r>
          </a:p>
          <a:p>
            <a:pPr marL="538163" indent="0">
              <a:buNone/>
            </a:pPr>
            <a:r>
              <a:rPr lang="pl-PL" dirty="0" smtClean="0"/>
              <a:t>b</a:t>
            </a:r>
            <a:r>
              <a:rPr lang="pl-PL" dirty="0"/>
              <a:t>) wartości wskaźników, których osiągnięcie jest zakładane w wyniku realizacji operacji</a:t>
            </a:r>
            <a:r>
              <a:rPr lang="pl-PL" dirty="0" smtClean="0"/>
              <a:t>, </a:t>
            </a:r>
          </a:p>
          <a:p>
            <a:pPr marL="538163" indent="0">
              <a:buNone/>
            </a:pPr>
            <a:r>
              <a:rPr lang="pl-PL" dirty="0" smtClean="0">
                <a:solidFill>
                  <a:srgbClr val="FF0000"/>
                </a:solidFill>
              </a:rPr>
              <a:t>(reguła proporcjonalności w przypadku niezrealizowania wskaźników na poziomie nie niższym niż 75% realizując budowę sieci wodociągowej lub kanalizacyjnej lub budowę przydomowych oczyszczalni)</a:t>
            </a:r>
            <a:endParaRPr lang="pl-PL" dirty="0">
              <a:solidFill>
                <a:srgbClr val="FF0000"/>
              </a:solidFill>
            </a:endParaRPr>
          </a:p>
          <a:p>
            <a:pPr marL="538163" indent="0">
              <a:buNone/>
            </a:pPr>
            <a:r>
              <a:rPr lang="pl-PL" dirty="0"/>
              <a:t>c) zakresu, w jakim operacja będzie realizowana,</a:t>
            </a:r>
          </a:p>
          <a:p>
            <a:pPr marL="538163" indent="0">
              <a:buNone/>
            </a:pPr>
            <a:r>
              <a:rPr lang="pl-PL" dirty="0"/>
              <a:t>d) terminu i miejsca realizacji operacji,</a:t>
            </a:r>
          </a:p>
          <a:p>
            <a:pPr marL="538163" indent="0">
              <a:buNone/>
            </a:pPr>
            <a:r>
              <a:rPr lang="pl-PL" dirty="0"/>
              <a:t>e) liczby planowanych odbiorców operacji,</a:t>
            </a:r>
          </a:p>
          <a:p>
            <a:pPr marL="538163" indent="0">
              <a:buNone/>
            </a:pPr>
            <a:r>
              <a:rPr lang="pl-PL" dirty="0"/>
              <a:t>f) liczby planowanych, w wyniku realizacji operacji, przyłączeń do sieci wodociągowej lub kanalizacyjnej;</a:t>
            </a:r>
          </a:p>
          <a:p>
            <a:pPr marL="0" indent="0">
              <a:buNone/>
            </a:pPr>
            <a:r>
              <a:rPr lang="pl-PL" dirty="0"/>
              <a:t>4) plan finansowy operacji;</a:t>
            </a:r>
          </a:p>
          <a:p>
            <a:pPr marL="0" indent="0">
              <a:buNone/>
            </a:pPr>
            <a:r>
              <a:rPr lang="pl-PL" dirty="0"/>
              <a:t>5) kwotę wnioskowanej pomocy wyrażoną w złotych, zaokrągloną w dół do pełnych złotych;</a:t>
            </a:r>
          </a:p>
          <a:p>
            <a:pPr marL="0" indent="0">
              <a:buNone/>
            </a:pPr>
            <a:r>
              <a:rPr lang="pl-PL" dirty="0"/>
              <a:t>6) zestawienie rzeczowo-finansowe operacji;</a:t>
            </a:r>
          </a:p>
          <a:p>
            <a:pPr marL="0" indent="0">
              <a:buNone/>
            </a:pPr>
            <a:r>
              <a:rPr lang="pl-PL" dirty="0"/>
              <a:t>7) oświadczenia podmiotu ubiegającego się o przyznanie pomocy dotyczące pomocy;</a:t>
            </a:r>
          </a:p>
          <a:p>
            <a:pPr marL="0" indent="0">
              <a:buNone/>
            </a:pPr>
            <a:r>
              <a:rPr lang="pl-PL" dirty="0"/>
              <a:t>8) informacje o dołączonych do wniosku dokumentach potwierdzających spełnienie warunków przyznania pomocy.</a:t>
            </a:r>
          </a:p>
        </p:txBody>
      </p:sp>
    </p:spTree>
    <p:extLst>
      <p:ext uri="{BB962C8B-B14F-4D97-AF65-F5344CB8AC3E}">
        <p14:creationId xmlns:p14="http://schemas.microsoft.com/office/powerpoint/2010/main" val="381540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Załączniki do wniosku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462701"/>
            <a:ext cx="8596668" cy="5268576"/>
          </a:xfrm>
        </p:spPr>
        <p:txBody>
          <a:bodyPr>
            <a:normAutofit lnSpcReduction="10000"/>
          </a:bodyPr>
          <a:lstStyle/>
          <a:p>
            <a:r>
              <a:rPr lang="pl-PL" dirty="0"/>
              <a:t>Pełnomocnictwo, jeżeli zostało udzielone - oryginał lub kopia</a:t>
            </a:r>
          </a:p>
          <a:p>
            <a:r>
              <a:rPr lang="pl-PL" dirty="0"/>
              <a:t>Dokument potwierdzający prawo do dysponowania nieruchomością - kopia</a:t>
            </a:r>
          </a:p>
          <a:p>
            <a:r>
              <a:rPr lang="pl-PL" dirty="0"/>
              <a:t>Oświadczenie właściciela lub współwłaściciela nieruchomości, że wyraża zgodę na realizację operacji trwale związanej z nieruchomością, jeżeli operacja realizowana jest na nieruchomości będącej w posiadaniu zależnym lub będącej przedmiotem współwłasności - oryginał</a:t>
            </a:r>
          </a:p>
          <a:p>
            <a:r>
              <a:rPr lang="pl-PL" dirty="0"/>
              <a:t>Kosztorys inwestorski – oryginał lub kopia</a:t>
            </a:r>
          </a:p>
          <a:p>
            <a:r>
              <a:rPr lang="pl-PL" dirty="0"/>
              <a:t>Decyzja o pozwoleniu na budowę – kopia</a:t>
            </a:r>
          </a:p>
          <a:p>
            <a:r>
              <a:rPr lang="pl-PL" dirty="0"/>
              <a:t>Zgłoszenie zamiaru wykonania robót budowlanych właściwemu organowi, wraz z oświadczeniem lub potwierdzeniem Decyzja o środowiskowych uwarunkowaniach, jeżeli jest wymagana </a:t>
            </a:r>
            <a:r>
              <a:rPr lang="pl-PL" dirty="0" smtClean="0"/>
              <a:t>– kopia</a:t>
            </a:r>
            <a:endParaRPr lang="pl-PL" baseline="30000" dirty="0"/>
          </a:p>
          <a:p>
            <a:r>
              <a:rPr lang="pl-PL" dirty="0" smtClean="0"/>
              <a:t>Decyzja o środowiskowych uwarunkowaniach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Pozwolenie wodnoprawne</a:t>
            </a:r>
            <a:endParaRPr lang="pl-PL" dirty="0">
              <a:solidFill>
                <a:srgbClr val="FF0000"/>
              </a:solidFill>
            </a:endParaRPr>
          </a:p>
          <a:p>
            <a:r>
              <a:rPr lang="pl-PL" dirty="0"/>
              <a:t>Szacunkowe zestawienie kosztów – oryginał lub kopia</a:t>
            </a:r>
          </a:p>
          <a:p>
            <a:r>
              <a:rPr lang="pl-PL" dirty="0"/>
              <a:t>Program funkcjonalno-użytkowy – oryginał lub </a:t>
            </a:r>
            <a:r>
              <a:rPr lang="pl-PL" dirty="0" smtClean="0"/>
              <a:t>kopia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672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Załączniki do </a:t>
            </a:r>
            <a:r>
              <a:rPr lang="pl-PL" dirty="0" smtClean="0"/>
              <a:t>wniosku – 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566153"/>
            <a:ext cx="8596668" cy="5291847"/>
          </a:xfrm>
        </p:spPr>
        <p:txBody>
          <a:bodyPr>
            <a:normAutofit/>
          </a:bodyPr>
          <a:lstStyle/>
          <a:p>
            <a:r>
              <a:rPr lang="pl-PL" sz="2100" dirty="0"/>
              <a:t>Miejscowy plan zagospodarowania przestrzennego albo decyzja o warunkach zabudowy i zagospodarowania terenu – kopia</a:t>
            </a:r>
          </a:p>
          <a:p>
            <a:r>
              <a:rPr lang="pl-PL" sz="2100" dirty="0"/>
              <a:t>Dokument strategiczny dotyczący obszaru, na którym planowana jest realizacja operacji, określający strategię rozwoju oraz obszary lub cele lokalnej polityki rozwoju – kopia</a:t>
            </a:r>
          </a:p>
          <a:p>
            <a:r>
              <a:rPr lang="pl-PL" sz="2100" dirty="0"/>
              <a:t>Opis zadań wymienionych w zestawieniu rzeczowo-finansowym operacji - oryginał</a:t>
            </a:r>
          </a:p>
          <a:p>
            <a:r>
              <a:rPr lang="pl-PL" sz="2100" dirty="0"/>
              <a:t>Oświadczenie o kwalifikowalności VAT </a:t>
            </a:r>
          </a:p>
          <a:p>
            <a:r>
              <a:rPr lang="pl-PL" sz="2100" dirty="0">
                <a:solidFill>
                  <a:srgbClr val="FF0000"/>
                </a:solidFill>
              </a:rPr>
              <a:t>Interpretacja przepisów prawa podatkowego (interpretacja indywidualna)  - oryginał lub </a:t>
            </a:r>
            <a:r>
              <a:rPr lang="pl-PL" sz="2100" dirty="0" smtClean="0">
                <a:solidFill>
                  <a:srgbClr val="FF0000"/>
                </a:solidFill>
              </a:rPr>
              <a:t>kopia</a:t>
            </a:r>
            <a:endParaRPr lang="pl-PL" sz="2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18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Załączniki do </a:t>
            </a:r>
            <a:r>
              <a:rPr lang="pl-PL" dirty="0" smtClean="0"/>
              <a:t>wniosku – 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566153"/>
            <a:ext cx="8596668" cy="5291847"/>
          </a:xfrm>
        </p:spPr>
        <p:txBody>
          <a:bodyPr>
            <a:normAutofit/>
          </a:bodyPr>
          <a:lstStyle/>
          <a:p>
            <a:r>
              <a:rPr lang="pl-PL" sz="2100" dirty="0" smtClean="0"/>
              <a:t>Analiza </a:t>
            </a:r>
            <a:r>
              <a:rPr lang="pl-PL" sz="2100" dirty="0"/>
              <a:t>efektywności kosztowej – oryginał lub kopia</a:t>
            </a:r>
          </a:p>
          <a:p>
            <a:r>
              <a:rPr lang="pl-PL" sz="2100" dirty="0"/>
              <a:t>Mapy lub szkice sytuacyjne oraz rysunki charakterystyczne dotyczące umiejscowienia operacji - oryginał lub kopia</a:t>
            </a:r>
          </a:p>
          <a:p>
            <a:r>
              <a:rPr lang="pl-PL" sz="2100" dirty="0"/>
              <a:t>Decyzje, pozwolenia lub opinie organów administracji publicznej, inne dokumenty potwierdzające spełnienie kryteriów przyznania pomocy, w tym kryterium regionalnego – </a:t>
            </a:r>
            <a:r>
              <a:rPr lang="pl-PL" sz="2100" dirty="0" smtClean="0"/>
              <a:t>kopia</a:t>
            </a:r>
          </a:p>
          <a:p>
            <a:r>
              <a:rPr lang="pl-PL" sz="2100" dirty="0" smtClean="0">
                <a:solidFill>
                  <a:srgbClr val="FF0000"/>
                </a:solidFill>
              </a:rPr>
              <a:t>Oświadczenie o podziale kwoty pomocy pomiędzy poszczególne gminy</a:t>
            </a:r>
            <a:endParaRPr lang="pl-PL" sz="2100" dirty="0">
              <a:solidFill>
                <a:srgbClr val="FF0000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596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Złożenie wniosku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Wniosek o przyznanie pomocy składa się w urzędzie marszałkowskim albo w samorządowej jednostce w formie pisemnej </a:t>
            </a:r>
            <a:r>
              <a:rPr lang="pl-PL" sz="2400" dirty="0">
                <a:solidFill>
                  <a:srgbClr val="FF0000"/>
                </a:solidFill>
              </a:rPr>
              <a:t>lub przez nadanie rejestrowanej przesyłki pocztowej </a:t>
            </a:r>
            <a:r>
              <a:rPr lang="pl-PL" sz="2400" dirty="0"/>
              <a:t>za pomocą operatora wyznaczonego w rozumieniu ustawy z dnia 23 listopada 2012 r. – Prawo pocztowe (Dz. U. z 2016 r. poz. 113), w terminie i miejscu określonych w ogłoszeniu</a:t>
            </a:r>
          </a:p>
        </p:txBody>
      </p:sp>
    </p:spTree>
    <p:extLst>
      <p:ext uri="{BB962C8B-B14F-4D97-AF65-F5344CB8AC3E}">
        <p14:creationId xmlns:p14="http://schemas.microsoft.com/office/powerpoint/2010/main" val="4256615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448235"/>
            <a:ext cx="8596668" cy="1320800"/>
          </a:xfrm>
        </p:spPr>
        <p:txBody>
          <a:bodyPr/>
          <a:lstStyle/>
          <a:p>
            <a:r>
              <a:rPr lang="pl-PL" dirty="0"/>
              <a:t>Przebieg oceny </a:t>
            </a:r>
            <a:r>
              <a:rPr lang="pl-PL" dirty="0" err="1"/>
              <a:t>WoPP</a:t>
            </a:r>
            <a:r>
              <a:rPr lang="pl-PL" dirty="0"/>
              <a:t> – kryteria wyboru – krok 1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769035"/>
            <a:ext cx="9201772" cy="35380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/>
              <a:t>O kolejności przysługiwania pomocy decyduje suma uzyskanych punktów przyznanych na podstawie kryteriów wyboru operacji oraz kryteriów dotyczących specyfiki regionu określonych dla poszczególnych województw, które przyznawane są przed kontrolą administracyjną wniosków.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tx1"/>
                </a:solidFill>
              </a:rPr>
              <a:t>Jeżeli dane zawarte we wniosku o przyznanie pomocy i dokumentach dołączonych do wniosku są rozbieżne, punkty przyznaje się na podstawie danych zawartych w dołączonych dokumentach.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FF0000"/>
                </a:solidFill>
              </a:rPr>
              <a:t>Jeżeli wniosek o przyznanie pomocy lub dołączone do niego dokumenty nie zawierają danych niezbędnych do ustalenia liczby punktów za dane kryterium, nie przyznaje się punktów za to kryterium</a:t>
            </a:r>
            <a:r>
              <a:rPr lang="pl-PL" sz="2400" dirty="0" smtClean="0">
                <a:solidFill>
                  <a:srgbClr val="FF0000"/>
                </a:solidFill>
              </a:rPr>
              <a:t>.</a:t>
            </a:r>
            <a:endParaRPr lang="pl-PL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5068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Lista rankingowa – krok 2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698" y="1497200"/>
            <a:ext cx="8596668" cy="4885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600" dirty="0"/>
              <a:t>Niezwłocznie po przyznaniu punktów za kryteria, o których mowa w § 11 ust. 4 i 5, sporządza i podaje do publicznej wiadomości na stronie internetowej urzędu marszałkowskiego albo samorządowej jednostki oraz w urzędzie marszałkowskim albo w samorządowej jednostce listę, która zawiera informację o kolejności przysługiwania pomocy</a:t>
            </a:r>
            <a:r>
              <a:rPr lang="pl-PL" sz="2600" dirty="0" smtClean="0"/>
              <a:t>.</a:t>
            </a:r>
            <a:endParaRPr lang="pl-PL" sz="26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7944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Planowany termin naboru wniosków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i="1" dirty="0"/>
              <a:t>na operacje typu </a:t>
            </a:r>
            <a:r>
              <a:rPr lang="pl-PL" b="1" i="1" dirty="0" smtClean="0"/>
              <a:t> „</a:t>
            </a:r>
            <a:r>
              <a:rPr lang="pl-PL" b="1" i="1" dirty="0"/>
              <a:t>Gospodarka wodno-ściekowa” </a:t>
            </a:r>
            <a:r>
              <a:rPr lang="pl-PL" b="1" i="1" dirty="0" smtClean="0"/>
              <a:t> </a:t>
            </a:r>
            <a:r>
              <a:rPr lang="pl-PL" b="1" dirty="0" smtClean="0"/>
              <a:t>w </a:t>
            </a:r>
            <a:r>
              <a:rPr lang="pl-PL" b="1" dirty="0"/>
              <a:t>ramach poddziałania</a:t>
            </a:r>
            <a:r>
              <a:rPr lang="pl-PL" b="1" i="1" dirty="0"/>
              <a:t> „Wsparcie inwestycji </a:t>
            </a:r>
            <a:r>
              <a:rPr lang="pl-PL" b="1" i="1" dirty="0" smtClean="0"/>
              <a:t> związanych </a:t>
            </a:r>
            <a:r>
              <a:rPr lang="pl-PL" b="1" i="1" dirty="0"/>
              <a:t>z tworzeniem, ulepszaniem lub rozbudową </a:t>
            </a:r>
            <a:r>
              <a:rPr lang="pl-PL" b="1" i="1" dirty="0" smtClean="0"/>
              <a:t> wszystkich </a:t>
            </a:r>
            <a:r>
              <a:rPr lang="pl-PL" b="1" i="1" dirty="0"/>
              <a:t>rodzajów małej infrastruktury, w tym </a:t>
            </a:r>
            <a:r>
              <a:rPr lang="pl-PL" b="1" i="1" dirty="0" smtClean="0"/>
              <a:t> inwestycji </a:t>
            </a:r>
            <a:r>
              <a:rPr lang="pl-PL" b="1" i="1" dirty="0"/>
              <a:t>w </a:t>
            </a:r>
            <a:r>
              <a:rPr lang="pl-PL" b="1" i="1" dirty="0" smtClean="0"/>
              <a:t>energię odnawialną </a:t>
            </a:r>
            <a:r>
              <a:rPr lang="pl-PL" b="1" i="1" dirty="0"/>
              <a:t>i w oszczędzanie energii” </a:t>
            </a:r>
            <a:r>
              <a:rPr lang="pl-PL" b="1" dirty="0"/>
              <a:t>objętego Programem </a:t>
            </a:r>
            <a:r>
              <a:rPr lang="pl-PL" b="1" dirty="0" smtClean="0"/>
              <a:t>Rozwoju Obszarów </a:t>
            </a:r>
            <a:r>
              <a:rPr lang="pl-PL" b="1" dirty="0"/>
              <a:t>Wiejskich </a:t>
            </a:r>
            <a:r>
              <a:rPr lang="pl-PL" b="1" dirty="0" smtClean="0"/>
              <a:t> na </a:t>
            </a:r>
            <a:r>
              <a:rPr lang="pl-PL" b="1" dirty="0"/>
              <a:t>lata 2014-2020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sz="4400" dirty="0" smtClean="0">
                <a:solidFill>
                  <a:srgbClr val="FF0000"/>
                </a:solidFill>
              </a:rPr>
              <a:t>14.03.2022 - 14.04.2022</a:t>
            </a:r>
            <a:endParaRPr lang="pl-PL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82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Kontrola administracyjna – krok 3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400" dirty="0"/>
              <a:t>Jeżeli w wyniku przeprowadzenia kontroli administracyjnej, okaże się, że wniosek o przyznanie pomocy zawiera braki, właściwy organ samorządu województwa wzywa, w formie pisemnej, podmiot ubiegający się o przyznanie pomocy do usunięcia tych braków, w terminie 14 dni od dnia doręczenia wezwania.</a:t>
            </a:r>
          </a:p>
          <a:p>
            <a:pPr marL="0" indent="0">
              <a:buNone/>
            </a:pPr>
            <a:r>
              <a:rPr lang="pl-PL" sz="2400" dirty="0"/>
              <a:t>Jeżeli podmiot ubiegający się o przyznanie pomocy nie usunął wszystkich braków, wzywa się go ponownie, w formie pisemnej, do usunięcia pozostałych braków, w terminie 14 dni od dnia doręczenia wezwania.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8658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Zakończenie weryfikacji – krok 4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3437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dirty="0"/>
              <a:t>Właściwy organ samorządu województwa albo samorządowa jednostka po przeprowadzeniu kontroli administracyjnej, niezwłocznie aktualizuje i podaje do publicznej wiadomości listę, na stronie internetowej urzędu marszałkowskiego albo samorządowej jednostki oraz w urzędzie marszałkowskim albo w samorządowej jednostce, wskazując wnioski o przyznanie pomocy spełniające warunki przyznania pomocy oraz mieszczące się w limicie środków przewidzianych na operacje typu gospodarka wodno-ściekowa.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23560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Zakończenie weryfikacji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800" dirty="0"/>
              <a:t>W terminie </a:t>
            </a:r>
            <a:r>
              <a:rPr lang="pl-PL" sz="2800" dirty="0">
                <a:solidFill>
                  <a:srgbClr val="FF0000"/>
                </a:solidFill>
              </a:rPr>
              <a:t>6 miesięcy </a:t>
            </a:r>
            <a:r>
              <a:rPr lang="pl-PL" sz="2800" dirty="0"/>
              <a:t>od dnia, w którym upływa termin składania wniosków o przyznanie pomocy, właściwy organ samorządu województwa:</a:t>
            </a:r>
          </a:p>
          <a:p>
            <a:pPr marL="0" indent="0">
              <a:buNone/>
            </a:pPr>
            <a:r>
              <a:rPr lang="pl-PL" sz="2800" dirty="0"/>
              <a:t>1) wzywa podmiot ubiegający się o przyznanie pomocy do zawarcia umowy – w przypadku pozytywnego rozpatrzenia wniosku o przyznanie pomocy;</a:t>
            </a:r>
          </a:p>
          <a:p>
            <a:pPr marL="0" indent="0">
              <a:buNone/>
            </a:pPr>
            <a:r>
              <a:rPr lang="pl-PL" sz="2800" dirty="0"/>
              <a:t>2) informuje podmiot ubiegający się o przyznanie pomocy o odmowie jej przyznania.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5203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Zobowiązania beneficjenta (wybrane)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8067" y="1373189"/>
            <a:ext cx="8596668" cy="503607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5 lat </a:t>
            </a:r>
            <a:r>
              <a:rPr lang="pl-PL" dirty="0"/>
              <a:t>od dnia wypłaty przez Agencję płatności </a:t>
            </a:r>
            <a:r>
              <a:rPr lang="pl-PL" dirty="0" smtClean="0"/>
              <a:t>końcowej</a:t>
            </a:r>
            <a:r>
              <a:rPr lang="pl-PL" dirty="0"/>
              <a:t>  </a:t>
            </a:r>
            <a:r>
              <a:rPr lang="pl-PL" dirty="0" smtClean="0"/>
              <a:t>zapewnienia </a:t>
            </a:r>
            <a:r>
              <a:rPr lang="pl-PL" dirty="0"/>
              <a:t>trwałości </a:t>
            </a:r>
            <a:r>
              <a:rPr lang="pl-PL" dirty="0" smtClean="0"/>
              <a:t>operacji;</a:t>
            </a:r>
            <a:endParaRPr lang="pl-PL" dirty="0"/>
          </a:p>
          <a:p>
            <a:r>
              <a:rPr lang="pl-PL" dirty="0" smtClean="0"/>
              <a:t>ponoszenia </a:t>
            </a:r>
            <a:r>
              <a:rPr lang="pl-PL" dirty="0"/>
              <a:t>wszystkich kosztów kwalifikowalnych z zachowaniem zasad równego traktowania, uczciwej konkurencji i przejrzystości zgodnie z przepisami o zamówieniach publicznych, a w przypadku gdy przepisy </a:t>
            </a:r>
            <a:r>
              <a:rPr lang="pl-PL" dirty="0" err="1"/>
              <a:t>pzp</a:t>
            </a:r>
            <a:r>
              <a:rPr lang="pl-PL" dirty="0"/>
              <a:t> nie będą miały zastosowania, a wartość danego zadania ujętego w zestawieniu rzeczowo-finansowym operacji przekracza 20 000 złotych netto, przeprowadzenia postępowania ofertowego i ponoszenia wszystkich kosztów kwalifikowalnych operacji zgodnie z zasadami określonymi w </a:t>
            </a:r>
            <a:r>
              <a:rPr lang="pl-PL" dirty="0" smtClean="0"/>
              <a:t>załączniku </a:t>
            </a:r>
            <a:r>
              <a:rPr lang="pl-PL" dirty="0"/>
              <a:t>do umowy; </a:t>
            </a:r>
          </a:p>
          <a:p>
            <a:r>
              <a:rPr lang="pl-PL" dirty="0"/>
              <a:t>informowania i rozpowszechniania informacji o pomocy otrzymanej z </a:t>
            </a:r>
            <a:r>
              <a:rPr lang="pl-PL" dirty="0" smtClean="0"/>
              <a:t>EFRROW;</a:t>
            </a:r>
            <a:endParaRPr lang="pl-PL" dirty="0"/>
          </a:p>
          <a:p>
            <a:r>
              <a:rPr lang="pl-PL" dirty="0" smtClean="0"/>
              <a:t>12 miesięcy  od dokonania płatności końcowej podłączenia </a:t>
            </a:r>
            <a:r>
              <a:rPr lang="pl-PL" dirty="0"/>
              <a:t>do wybudowanej lub przebudowanej sieci, w liczbie co </a:t>
            </a:r>
            <a:r>
              <a:rPr lang="pl-PL" dirty="0" smtClean="0"/>
              <a:t>najmniej 50</a:t>
            </a:r>
            <a:r>
              <a:rPr lang="pl-PL" dirty="0"/>
              <a:t>% przyłączeń zadeklarowanych we wniosku o przyznanie pomocy; </a:t>
            </a:r>
          </a:p>
          <a:p>
            <a:r>
              <a:rPr lang="pl-PL" dirty="0"/>
              <a:t>realizacji operacji zgodnie z: </a:t>
            </a:r>
            <a:endParaRPr lang="pl-PL" dirty="0" smtClean="0"/>
          </a:p>
          <a:p>
            <a:pPr marL="541338" indent="0">
              <a:buNone/>
            </a:pPr>
            <a:r>
              <a:rPr lang="pl-PL" dirty="0"/>
              <a:t>a) wybranym wariantem osiągnięcia celu operacji wynikającym z analizy efektywności kosztowej, z uwzględnieniem kosztów inwestycyjnych i eksploatacyjnych, </a:t>
            </a:r>
          </a:p>
          <a:p>
            <a:pPr marL="541338" indent="0">
              <a:buNone/>
            </a:pPr>
            <a:r>
              <a:rPr lang="pl-PL" dirty="0"/>
              <a:t>b) z przepisami Unii Europejskiej określającymi wymagania dotyczące oczyszczania ścieków, a w przypadku operacji dotyczących przydomowych oczyszczalni ścieków – również zgodnie z normami EN 12566 określającymi wymagania w zakresie przydomowych oczyszczalni </a:t>
            </a:r>
            <a:r>
              <a:rPr lang="pl-PL" dirty="0" smtClean="0"/>
              <a:t>ścieków;</a:t>
            </a:r>
            <a:endParaRPr lang="pl-PL" dirty="0"/>
          </a:p>
          <a:p>
            <a:r>
              <a:rPr lang="pl-PL" dirty="0"/>
              <a:t>realizacji operacji zgodnie z </a:t>
            </a:r>
            <a:r>
              <a:rPr lang="pl-PL" dirty="0" smtClean="0"/>
              <a:t>kryteriami</a:t>
            </a:r>
            <a:r>
              <a:rPr lang="pl-PL" dirty="0"/>
              <a:t>;</a:t>
            </a:r>
          </a:p>
          <a:p>
            <a:pPr marL="541338" indent="0">
              <a:buNone/>
            </a:pPr>
            <a:endParaRPr lang="pl-PL" dirty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673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731933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Kontakt w każdej sprawie: </a:t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>
                <a:solidFill>
                  <a:srgbClr val="FF0000"/>
                </a:solidFill>
              </a:rPr>
              <a:t>tel. 41 330 10 77 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427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Beneficjenci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1) gmina;</a:t>
            </a:r>
          </a:p>
          <a:p>
            <a:pPr marL="0" indent="0">
              <a:buNone/>
            </a:pPr>
            <a:r>
              <a:rPr lang="pl-PL" dirty="0"/>
              <a:t>2) spółka, w której jedynymi udziałowcami są jednostki samorządu terytorialnego;</a:t>
            </a:r>
          </a:p>
          <a:p>
            <a:pPr marL="0" indent="0">
              <a:buNone/>
            </a:pPr>
            <a:r>
              <a:rPr lang="pl-PL" dirty="0"/>
              <a:t>3) związek międzygminny.</a:t>
            </a:r>
          </a:p>
        </p:txBody>
      </p:sp>
    </p:spTree>
    <p:extLst>
      <p:ext uri="{BB962C8B-B14F-4D97-AF65-F5344CB8AC3E}">
        <p14:creationId xmlns:p14="http://schemas.microsoft.com/office/powerpoint/2010/main" val="100680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Pomoc jest przyznawana na operacje w zakresie </a:t>
            </a:r>
            <a:br>
              <a:rPr lang="pl-PL" b="1" dirty="0" smtClean="0"/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592178"/>
            <a:ext cx="8596668" cy="3880773"/>
          </a:xfrm>
        </p:spPr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budowy</a:t>
            </a:r>
            <a:r>
              <a:rPr lang="pl-PL" dirty="0"/>
              <a:t>, </a:t>
            </a:r>
            <a:endParaRPr lang="pl-PL" dirty="0" smtClean="0"/>
          </a:p>
          <a:p>
            <a:r>
              <a:rPr lang="pl-PL" dirty="0" smtClean="0"/>
              <a:t>przebudowy </a:t>
            </a:r>
          </a:p>
          <a:p>
            <a:r>
              <a:rPr lang="pl-PL" dirty="0" smtClean="0"/>
              <a:t>wyposażenia </a:t>
            </a:r>
            <a:r>
              <a:rPr lang="pl-PL" dirty="0"/>
              <a:t>obiektów </a:t>
            </a:r>
            <a:r>
              <a:rPr lang="pl-PL" dirty="0" smtClean="0"/>
              <a:t>budowlanych 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służących </a:t>
            </a:r>
            <a:r>
              <a:rPr lang="pl-PL" dirty="0"/>
              <a:t>do zaopatrzenia w wodę lub odprowadzania i oczyszczania </a:t>
            </a:r>
            <a:r>
              <a:rPr lang="pl-PL" dirty="0" smtClean="0"/>
              <a:t>ścieków</a:t>
            </a:r>
          </a:p>
          <a:p>
            <a:pPr marL="0" indent="0">
              <a:buNone/>
            </a:pPr>
            <a:r>
              <a:rPr lang="pl-PL" dirty="0" smtClean="0"/>
              <a:t>zakup </a:t>
            </a:r>
            <a:r>
              <a:rPr lang="pl-PL" dirty="0"/>
              <a:t>i montaż urządzeń oraz </a:t>
            </a:r>
            <a:r>
              <a:rPr lang="pl-PL" dirty="0" smtClean="0"/>
              <a:t>instalacji kanalizacyjnych </a:t>
            </a:r>
            <a:r>
              <a:rPr lang="pl-PL" dirty="0"/>
              <a:t>lub </a:t>
            </a:r>
            <a:r>
              <a:rPr lang="pl-PL" dirty="0" smtClean="0"/>
              <a:t>wodociągowych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>
                <a:solidFill>
                  <a:srgbClr val="FF0000"/>
                </a:solidFill>
              </a:rPr>
              <a:t>b</a:t>
            </a:r>
            <a:r>
              <a:rPr lang="pl-PL" dirty="0" smtClean="0">
                <a:solidFill>
                  <a:srgbClr val="FF0000"/>
                </a:solidFill>
              </a:rPr>
              <a:t>udowy lub przebudowy podziemnych zbiorników retencyjnych o pojemności co najmniej 100m</a:t>
            </a:r>
            <a:r>
              <a:rPr lang="pl-PL" baseline="30000" dirty="0" smtClean="0">
                <a:solidFill>
                  <a:srgbClr val="FF0000"/>
                </a:solidFill>
              </a:rPr>
              <a:t>3</a:t>
            </a:r>
            <a:endParaRPr lang="pl-PL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685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jest przyznawana na operację, która,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/>
              <a:t>koszty kwalifikowalne operacji nie będą współfinansowane z funduszy strukturalnych, Funduszu Spójności lub </a:t>
            </a:r>
            <a:r>
              <a:rPr lang="pl-PL" dirty="0" smtClean="0"/>
              <a:t>jakiegokolwiek innego </a:t>
            </a:r>
            <a:r>
              <a:rPr lang="pl-PL" dirty="0"/>
              <a:t>unijnego instrumentu finansowego</a:t>
            </a:r>
            <a:r>
              <a:rPr lang="pl-PL" dirty="0" smtClean="0"/>
              <a:t>;</a:t>
            </a:r>
            <a:endParaRPr lang="pl-PL" dirty="0"/>
          </a:p>
          <a:p>
            <a:r>
              <a:rPr lang="pl-PL" dirty="0"/>
              <a:t>będzie realizowana nie więcej niż w dwóch etapach, a wykonanie zakresu rzeczowego zgodnie z zestawieniem </a:t>
            </a:r>
            <a:r>
              <a:rPr lang="pl-PL" dirty="0" smtClean="0"/>
              <a:t>rzeczowo- finansowym </a:t>
            </a:r>
            <a:r>
              <a:rPr lang="pl-PL" dirty="0"/>
              <a:t>operacji, w tym poniesienie przez beneficjenta kosztów kwalifikowalnych operacji oraz </a:t>
            </a:r>
            <a:r>
              <a:rPr lang="pl-PL" dirty="0" smtClean="0"/>
              <a:t>złożenie wniosku </a:t>
            </a:r>
            <a:r>
              <a:rPr lang="pl-PL" dirty="0"/>
              <a:t>o płatność końcową, nastąpi nie później niż w terminie </a:t>
            </a:r>
            <a:r>
              <a:rPr lang="pl-PL" dirty="0" smtClean="0"/>
              <a:t>24 </a:t>
            </a:r>
            <a:r>
              <a:rPr lang="pl-PL" dirty="0"/>
              <a:t>miesięcy, a w przypadku operacji </a:t>
            </a:r>
            <a:r>
              <a:rPr lang="pl-PL" dirty="0" smtClean="0"/>
              <a:t>realizowanej w </a:t>
            </a:r>
            <a:r>
              <a:rPr lang="pl-PL" dirty="0"/>
              <a:t>dwóch etapach nie później niż w terminie </a:t>
            </a:r>
            <a:r>
              <a:rPr lang="pl-PL" dirty="0" smtClean="0"/>
              <a:t>36 </a:t>
            </a:r>
            <a:r>
              <a:rPr lang="pl-PL" dirty="0"/>
              <a:t>miesięcy od dnia zawarcia umowy, lecz nie później niż do </a:t>
            </a:r>
            <a:r>
              <a:rPr lang="pl-PL" dirty="0" smtClean="0"/>
              <a:t>dnia </a:t>
            </a:r>
            <a:r>
              <a:rPr lang="pl-PL" b="1" dirty="0" smtClean="0">
                <a:solidFill>
                  <a:srgbClr val="FF0000"/>
                </a:solidFill>
              </a:rPr>
              <a:t>30 </a:t>
            </a:r>
            <a:r>
              <a:rPr lang="pl-PL" b="1" dirty="0">
                <a:solidFill>
                  <a:srgbClr val="FF0000"/>
                </a:solidFill>
              </a:rPr>
              <a:t>czerwca </a:t>
            </a:r>
            <a:r>
              <a:rPr lang="pl-PL" b="1" dirty="0" smtClean="0">
                <a:solidFill>
                  <a:srgbClr val="FF0000"/>
                </a:solidFill>
              </a:rPr>
              <a:t>2025r.;</a:t>
            </a:r>
          </a:p>
          <a:p>
            <a:r>
              <a:rPr lang="pl-PL" dirty="0"/>
              <a:t>będzie realizowana na obszarze należącym do:</a:t>
            </a:r>
          </a:p>
          <a:p>
            <a:pPr marL="0" indent="0">
              <a:buNone/>
            </a:pPr>
            <a:r>
              <a:rPr lang="pl-PL" dirty="0"/>
              <a:t>a) gminy wiejskiej lub</a:t>
            </a:r>
          </a:p>
          <a:p>
            <a:pPr marL="0" indent="0">
              <a:buNone/>
            </a:pPr>
            <a:r>
              <a:rPr lang="pl-PL" dirty="0"/>
              <a:t>b) gminy miejsko-wiejskiej, z wyłączeniem miast liczących powyżej 5000 mieszkańców, lub</a:t>
            </a:r>
          </a:p>
          <a:p>
            <a:pPr marL="0" indent="0">
              <a:buNone/>
            </a:pPr>
            <a:r>
              <a:rPr lang="pl-PL" dirty="0"/>
              <a:t>c) gminy miejskiej, z wyłączeniem miejscowości liczących powyżej 5000 mieszkańców;</a:t>
            </a: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259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jest przyznawana na operację, która,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solidFill>
                  <a:srgbClr val="FF0000"/>
                </a:solidFill>
              </a:rPr>
              <a:t>będzie realizowana na nieruchomości będącej własnością podmiotu ubiegającego się o przyznanie pomocy lub </a:t>
            </a:r>
            <a:r>
              <a:rPr lang="pl-PL" dirty="0" smtClean="0">
                <a:solidFill>
                  <a:srgbClr val="FF0000"/>
                </a:solidFill>
              </a:rPr>
              <a:t>na nieruchomości</a:t>
            </a:r>
            <a:r>
              <a:rPr lang="pl-PL" dirty="0">
                <a:solidFill>
                  <a:srgbClr val="FF0000"/>
                </a:solidFill>
              </a:rPr>
              <a:t>, do której posiada on prawo do dysponowania nią przez okres realizacji operacji oraz co </a:t>
            </a:r>
            <a:r>
              <a:rPr lang="pl-PL" dirty="0" smtClean="0">
                <a:solidFill>
                  <a:srgbClr val="FF0000"/>
                </a:solidFill>
              </a:rPr>
              <a:t>najmniej przez okres 5 lat od dokonania płatności</a:t>
            </a:r>
          </a:p>
          <a:p>
            <a:endParaRPr lang="pl-PL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1200" dirty="0" smtClean="0">
                <a:solidFill>
                  <a:schemeClr val="tx1"/>
                </a:solidFill>
              </a:rPr>
              <a:t>art. 71 ust. 1 rozporządzenia Parlamentu Europejskiego i Rady (UE) nr 1303/2013 z dnia 17 grudnia 2013 r. ustanawiającego wspólne przepisy dotyczące Europejskiego Funduszu Rozwoju Regionalnego, Europejskiego Funduszu Społecznego, Funduszu Spójności, Europejskiego Funduszu Rolnego na rzecz Rozwoju Obszarów Wiejskich oraz Europejskiego Funduszu Morskiego i Rybackiego oraz ustanawiającego przepisy ogólne dotyczące Europejskiego Funduszu Rozwoju Regionalnego, Europejskiego Funduszu Społecznego, Funduszu Spójności i Europejskiego Funduszu Morskiego i Rybackiego oraz uchylającego rozporządzenie Rady (WE) nr 1083/2006 (Dz. Urz. UE L 347 z 20.12.2013, str. 320, 259 i 470, z </a:t>
            </a:r>
            <a:r>
              <a:rPr lang="pl-PL" sz="1200" dirty="0" err="1" smtClean="0">
                <a:solidFill>
                  <a:schemeClr val="tx1"/>
                </a:solidFill>
              </a:rPr>
              <a:t>późn</a:t>
            </a:r>
            <a:r>
              <a:rPr lang="pl-PL" sz="1200" dirty="0" smtClean="0">
                <a:solidFill>
                  <a:schemeClr val="tx1"/>
                </a:solidFill>
              </a:rPr>
              <a:t>. zm.2)), zwanego dalej „rozporządzeniem nr 1303/2013”;</a:t>
            </a:r>
            <a:endParaRPr lang="pl-PL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54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Pomoc jest przyznawana na operację, która,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4116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będzie wynikać z ustaleń miejscowych planów zagospodarowania przestrzennego, jeżeli zostały sporządzone, </a:t>
            </a:r>
            <a:r>
              <a:rPr lang="pl-PL" dirty="0" smtClean="0"/>
              <a:t>albo z </a:t>
            </a:r>
            <a:r>
              <a:rPr lang="pl-PL" dirty="0"/>
              <a:t>decyzji ostatecznej o warunkach zabudowy i zagospodarowania terenu, jeżeli uzyskanie takiej decyzji jest wymagane;</a:t>
            </a:r>
          </a:p>
          <a:p>
            <a:r>
              <a:rPr lang="pl-PL" dirty="0" smtClean="0"/>
              <a:t>będzie </a:t>
            </a:r>
            <a:r>
              <a:rPr lang="pl-PL" dirty="0"/>
              <a:t>spójna z dokumentem strategicznym dotyczącym obszaru, na którym jest planowana realizacja operacji, </a:t>
            </a:r>
            <a:r>
              <a:rPr lang="pl-PL" dirty="0" smtClean="0"/>
              <a:t>określającym strategię </a:t>
            </a:r>
            <a:r>
              <a:rPr lang="pl-PL" dirty="0"/>
              <a:t>rozwoju oraz obszary lub cele lokalnej polityki rozwoju;</a:t>
            </a:r>
          </a:p>
          <a:p>
            <a:r>
              <a:rPr lang="pl-PL" dirty="0">
                <a:solidFill>
                  <a:srgbClr val="0070C0"/>
                </a:solidFill>
              </a:rPr>
              <a:t>suma kosztów całkowitych operacji nie przekroczy dwukrotności wysokości pomocy na tę operację ze </a:t>
            </a:r>
            <a:r>
              <a:rPr lang="pl-PL" dirty="0" smtClean="0">
                <a:solidFill>
                  <a:srgbClr val="0070C0"/>
                </a:solidFill>
              </a:rPr>
              <a:t>środków Europejskiego </a:t>
            </a:r>
            <a:r>
              <a:rPr lang="pl-PL" dirty="0">
                <a:solidFill>
                  <a:srgbClr val="0070C0"/>
                </a:solidFill>
              </a:rPr>
              <a:t>Funduszu Rolnego na rzecz Rozwoju Obszarów Wiejskich</a:t>
            </a:r>
            <a:r>
              <a:rPr lang="pl-PL" dirty="0" smtClean="0">
                <a:solidFill>
                  <a:srgbClr val="0070C0"/>
                </a:solidFill>
              </a:rPr>
              <a:t>;</a:t>
            </a:r>
            <a:endParaRPr lang="pl-PL" dirty="0">
              <a:solidFill>
                <a:srgbClr val="0070C0"/>
              </a:solidFill>
            </a:endParaRPr>
          </a:p>
          <a:p>
            <a:r>
              <a:rPr lang="pl-PL" dirty="0" smtClean="0">
                <a:solidFill>
                  <a:srgbClr val="FF0000"/>
                </a:solidFill>
              </a:rPr>
              <a:t>będzie </a:t>
            </a:r>
            <a:r>
              <a:rPr lang="pl-PL" dirty="0">
                <a:solidFill>
                  <a:srgbClr val="FF0000"/>
                </a:solidFill>
              </a:rPr>
              <a:t>realizowana poza terenem aglomeracji w rozumieniu art. 43 ust. 2 pkt 1 ustawy z dnia 18 lipca 2001 r. – </a:t>
            </a:r>
            <a:r>
              <a:rPr lang="pl-PL" dirty="0" smtClean="0">
                <a:solidFill>
                  <a:srgbClr val="FF0000"/>
                </a:solidFill>
              </a:rPr>
              <a:t>Prawo wodne </a:t>
            </a:r>
            <a:r>
              <a:rPr lang="pl-PL" dirty="0">
                <a:solidFill>
                  <a:srgbClr val="FF0000"/>
                </a:solidFill>
              </a:rPr>
              <a:t>(Dz. U. z 2015 r. poz. 469, 1590, 1642 i 2295 oraz z 2016 r. poz. 352</a:t>
            </a:r>
            <a:r>
              <a:rPr lang="pl-PL" dirty="0" smtClean="0">
                <a:solidFill>
                  <a:srgbClr val="FF0000"/>
                </a:solidFill>
              </a:rPr>
              <a:t>);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będzie </a:t>
            </a:r>
            <a:r>
              <a:rPr lang="pl-PL" dirty="0">
                <a:solidFill>
                  <a:srgbClr val="FF0000"/>
                </a:solidFill>
              </a:rPr>
              <a:t>realizowana zgodnie z analizą efektywności kosztowej obejmującej co najmniej dwa warianty osiągnięcia </a:t>
            </a:r>
            <a:r>
              <a:rPr lang="pl-PL" dirty="0" smtClean="0">
                <a:solidFill>
                  <a:srgbClr val="FF0000"/>
                </a:solidFill>
              </a:rPr>
              <a:t>celu operacji</a:t>
            </a:r>
            <a:r>
              <a:rPr lang="pl-PL" dirty="0">
                <a:solidFill>
                  <a:srgbClr val="FF0000"/>
                </a:solidFill>
              </a:rPr>
              <a:t>, uwzględniając ich koszty inwestycyjne i </a:t>
            </a:r>
            <a:r>
              <a:rPr lang="pl-PL" dirty="0" smtClean="0">
                <a:solidFill>
                  <a:srgbClr val="FF0000"/>
                </a:solidFill>
              </a:rPr>
              <a:t>eksploatacyjne;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będzie </a:t>
            </a:r>
            <a:r>
              <a:rPr lang="pl-PL" dirty="0">
                <a:solidFill>
                  <a:srgbClr val="FF0000"/>
                </a:solidFill>
              </a:rPr>
              <a:t>zgodna z przepisami Unii Europejskiej określającymi wymagania dotyczące oczyszczania </a:t>
            </a:r>
            <a:r>
              <a:rPr lang="pl-PL" dirty="0" smtClean="0">
                <a:solidFill>
                  <a:srgbClr val="FF0000"/>
                </a:solidFill>
              </a:rPr>
              <a:t>ścieków, w tym EN </a:t>
            </a:r>
            <a:r>
              <a:rPr lang="pl-PL" dirty="0">
                <a:solidFill>
                  <a:srgbClr val="FF0000"/>
                </a:solidFill>
              </a:rPr>
              <a:t>12566 </a:t>
            </a:r>
            <a:r>
              <a:rPr lang="pl-PL" dirty="0" smtClean="0">
                <a:solidFill>
                  <a:srgbClr val="FF0000"/>
                </a:solidFill>
              </a:rPr>
              <a:t>określającymi wymagania </a:t>
            </a:r>
            <a:r>
              <a:rPr lang="pl-PL" dirty="0">
                <a:solidFill>
                  <a:srgbClr val="FF0000"/>
                </a:solidFill>
              </a:rPr>
              <a:t>w zakresie przydomowych oczyszczalni ścieków, udostępnionymi na stronie internetowej </a:t>
            </a:r>
            <a:r>
              <a:rPr lang="pl-PL" dirty="0" smtClean="0">
                <a:solidFill>
                  <a:srgbClr val="FF0000"/>
                </a:solidFill>
              </a:rPr>
              <a:t>administrowanej przez </a:t>
            </a:r>
            <a:r>
              <a:rPr lang="pl-PL" dirty="0">
                <a:solidFill>
                  <a:srgbClr val="FF0000"/>
                </a:solidFill>
              </a:rPr>
              <a:t>Europejski Komitet </a:t>
            </a:r>
            <a:r>
              <a:rPr lang="pl-PL" dirty="0" smtClean="0">
                <a:solidFill>
                  <a:srgbClr val="FF0000"/>
                </a:solidFill>
              </a:rPr>
              <a:t>Normalizacyjny;</a:t>
            </a:r>
          </a:p>
          <a:p>
            <a:r>
              <a:rPr lang="pl-PL" dirty="0" smtClean="0"/>
              <a:t>realizacja </a:t>
            </a:r>
            <a:r>
              <a:rPr lang="pl-PL" dirty="0"/>
              <a:t>operacji nie jest możliwa bez udziału środków </a:t>
            </a:r>
            <a:r>
              <a:rPr lang="pl-PL" dirty="0" smtClean="0"/>
              <a:t>publicznych;</a:t>
            </a:r>
          </a:p>
          <a:p>
            <a:r>
              <a:rPr lang="pl-PL" dirty="0" smtClean="0"/>
              <a:t>dla </a:t>
            </a:r>
            <a:r>
              <a:rPr lang="pl-PL" dirty="0"/>
              <a:t>planowanej operacji wydano decyzję ostateczną o środowiskowych uwarunkowaniach, jeżeli jest </a:t>
            </a:r>
            <a:r>
              <a:rPr lang="pl-PL" dirty="0" smtClean="0"/>
              <a:t>wymagana</a:t>
            </a:r>
            <a:r>
              <a:rPr lang="pl-PL" dirty="0"/>
              <a:t>;</a:t>
            </a:r>
            <a:endParaRPr lang="pl-PL" dirty="0" smtClean="0"/>
          </a:p>
          <a:p>
            <a:r>
              <a:rPr lang="pl-PL" dirty="0">
                <a:solidFill>
                  <a:schemeClr val="accent4">
                    <a:lumMod val="75000"/>
                  </a:schemeClr>
                </a:solidFill>
              </a:rPr>
              <a:t>d</a:t>
            </a:r>
            <a:r>
              <a:rPr lang="pl-PL" dirty="0" smtClean="0">
                <a:solidFill>
                  <a:schemeClr val="accent4">
                    <a:lumMod val="75000"/>
                  </a:schemeClr>
                </a:solidFill>
              </a:rPr>
              <a:t>la planowanej inwestycji wydano pozwolenie wodnoprawne.</a:t>
            </a:r>
            <a:endParaRPr lang="pl-PL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59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Wysokość pomocy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Pomoc jest przyznawana w wysokości </a:t>
            </a:r>
            <a:r>
              <a:rPr lang="pl-PL" sz="2800" dirty="0" smtClean="0">
                <a:solidFill>
                  <a:srgbClr val="FF0000"/>
                </a:solidFill>
              </a:rPr>
              <a:t>do 100% </a:t>
            </a:r>
            <a:r>
              <a:rPr lang="pl-PL" dirty="0" smtClean="0"/>
              <a:t>kosztów kwalifikowalnych.</a:t>
            </a:r>
          </a:p>
          <a:p>
            <a:r>
              <a:rPr lang="pl-PL" dirty="0"/>
              <a:t>Pomoc jest przyznawana do wysokości limitu, który w okresie realizacji Programu Rozwoju Obszarów </a:t>
            </a:r>
            <a:r>
              <a:rPr lang="pl-PL" dirty="0" smtClean="0"/>
              <a:t>Wiejskich na </a:t>
            </a:r>
            <a:r>
              <a:rPr lang="pl-PL" dirty="0"/>
              <a:t>lata 2014–2020 wynosi </a:t>
            </a:r>
            <a:endParaRPr lang="pl-PL" dirty="0" smtClean="0"/>
          </a:p>
          <a:p>
            <a:pPr marL="0" indent="0">
              <a:buNone/>
            </a:pPr>
            <a:r>
              <a:rPr lang="pl-PL" sz="2800" dirty="0">
                <a:solidFill>
                  <a:srgbClr val="FF0000"/>
                </a:solidFill>
              </a:rPr>
              <a:t>	</a:t>
            </a:r>
            <a:r>
              <a:rPr lang="pl-PL" sz="2800" dirty="0" smtClean="0">
                <a:solidFill>
                  <a:srgbClr val="FF0000"/>
                </a:solidFill>
              </a:rPr>
              <a:t>	</a:t>
            </a:r>
            <a:r>
              <a:rPr lang="pl-PL" sz="3600" b="1" dirty="0" smtClean="0">
                <a:solidFill>
                  <a:srgbClr val="FF0000"/>
                </a:solidFill>
              </a:rPr>
              <a:t>5 </a:t>
            </a:r>
            <a:r>
              <a:rPr lang="pl-PL" sz="3600" b="1" dirty="0">
                <a:solidFill>
                  <a:srgbClr val="FF0000"/>
                </a:solidFill>
              </a:rPr>
              <a:t>000 000 zł</a:t>
            </a:r>
            <a:r>
              <a:rPr lang="pl-PL" sz="3600" b="1" dirty="0"/>
              <a:t> na </a:t>
            </a:r>
            <a:r>
              <a:rPr lang="pl-PL" sz="3600" b="1" dirty="0" smtClean="0"/>
              <a:t>OBSZAR GMINY</a:t>
            </a:r>
          </a:p>
          <a:p>
            <a:r>
              <a:rPr lang="pl-PL" dirty="0"/>
              <a:t>Przy ustalaniu wysokości pomocy koszty ogólne są uwzględniane w wysokości nieprzekraczającej 10% </a:t>
            </a:r>
            <a:r>
              <a:rPr lang="pl-PL" dirty="0" smtClean="0"/>
              <a:t>pozostałych kosztów </a:t>
            </a:r>
            <a:r>
              <a:rPr lang="pl-PL" dirty="0"/>
              <a:t>kwalifikowalnych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011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Koszty kwalifikowalne podlegają refundacji w wysokości określonej w umowie jeżeli zostały poniesione 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2182503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/>
              <a:t>a) od dnia, w którym </a:t>
            </a:r>
            <a:r>
              <a:rPr lang="pl-PL" sz="2000" b="1" dirty="0" smtClean="0">
                <a:solidFill>
                  <a:srgbClr val="FF0000"/>
                </a:solidFill>
              </a:rPr>
              <a:t>został złożony </a:t>
            </a:r>
            <a:r>
              <a:rPr lang="pl-PL" sz="2000" dirty="0" smtClean="0"/>
              <a:t>wniosek, </a:t>
            </a:r>
            <a:r>
              <a:rPr lang="pl-PL" sz="2000" dirty="0"/>
              <a:t>a w przypadku kosztów ogólnych – od dnia 1 stycznia 2014 r.,</a:t>
            </a:r>
          </a:p>
          <a:p>
            <a:pPr marL="0" indent="0">
              <a:buNone/>
            </a:pPr>
            <a:r>
              <a:rPr lang="pl-PL" sz="2000" dirty="0"/>
              <a:t>b) zgodnie z przepisami:</a:t>
            </a:r>
          </a:p>
          <a:p>
            <a:pPr marL="0" indent="0">
              <a:buNone/>
            </a:pPr>
            <a:r>
              <a:rPr lang="pl-PL" sz="2000" dirty="0"/>
              <a:t>– o zamówieniach publicznych – w przypadku gdy te przepisy mają zastosowanie,</a:t>
            </a:r>
          </a:p>
          <a:p>
            <a:pPr marL="0" indent="0">
              <a:buNone/>
            </a:pPr>
            <a:r>
              <a:rPr lang="pl-PL" sz="2000" dirty="0" smtClean="0"/>
              <a:t>c</a:t>
            </a:r>
            <a:r>
              <a:rPr lang="pl-PL" sz="2000" dirty="0"/>
              <a:t>) w formie rozliczenia bezgotówkowego; 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dirty="0" smtClean="0">
                <a:solidFill>
                  <a:srgbClr val="FF0000"/>
                </a:solidFill>
              </a:rPr>
              <a:t>				DOTYCZY RÓWNIEŻ KOSZTÓW OGÓLNYCH</a:t>
            </a:r>
            <a:endParaRPr lang="pl-PL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2000" dirty="0"/>
              <a:t>2) uwzględnione w oddzielnym systemie rachunkowości albo gdy do ich identyfikacji wykorzystano odpowiedni kod rachunkowy</a:t>
            </a:r>
            <a:r>
              <a:rPr lang="pl-PL" sz="2000" dirty="0" smtClean="0"/>
              <a:t>,</a:t>
            </a:r>
          </a:p>
          <a:p>
            <a:pPr marL="0" indent="0">
              <a:buNone/>
            </a:pPr>
            <a:endParaRPr lang="pl-PL" sz="2000" dirty="0" smtClean="0"/>
          </a:p>
          <a:p>
            <a:pPr marL="0" indent="0">
              <a:buNone/>
            </a:pPr>
            <a:endParaRPr lang="pl-PL" sz="2000" dirty="0" smtClean="0"/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84286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740</TotalTime>
  <Words>2301</Words>
  <Application>Microsoft Office PowerPoint</Application>
  <PresentationFormat>Panoramiczny</PresentationFormat>
  <Paragraphs>166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8" baseType="lpstr">
      <vt:lpstr>Arial</vt:lpstr>
      <vt:lpstr>Trebuchet MS</vt:lpstr>
      <vt:lpstr>Wingdings 3</vt:lpstr>
      <vt:lpstr>Faseta</vt:lpstr>
      <vt:lpstr>Operacje typu  „Gospodarka wodno-ściekowa”</vt:lpstr>
      <vt:lpstr>Planowany termin naboru wniosków </vt:lpstr>
      <vt:lpstr>Beneficjenci</vt:lpstr>
      <vt:lpstr>Pomoc jest przyznawana na operacje w zakresie  </vt:lpstr>
      <vt:lpstr>Pomoc jest przyznawana na operację, która,</vt:lpstr>
      <vt:lpstr>Pomoc jest przyznawana na operację, która,</vt:lpstr>
      <vt:lpstr>Pomoc jest przyznawana na operację, która,</vt:lpstr>
      <vt:lpstr>Wysokość pomocy</vt:lpstr>
      <vt:lpstr>Koszty kwalifikowalne podlegają refundacji w wysokości określonej w umowie jeżeli zostały poniesione :</vt:lpstr>
      <vt:lpstr>Kryteria wyboru cd.</vt:lpstr>
      <vt:lpstr>Kryteria wyboru cd.</vt:lpstr>
      <vt:lpstr>Kryteria wyboru cd.</vt:lpstr>
      <vt:lpstr>WNIOSEK O PRZYZNANIE POMOCY zawiera w szczególności</vt:lpstr>
      <vt:lpstr>Załączniki do wniosku</vt:lpstr>
      <vt:lpstr>Załączniki do wniosku – cd.</vt:lpstr>
      <vt:lpstr>Załączniki do wniosku – cd.</vt:lpstr>
      <vt:lpstr>Złożenie wniosku</vt:lpstr>
      <vt:lpstr>Przebieg oceny WoPP – kryteria wyboru – krok 1 </vt:lpstr>
      <vt:lpstr>Lista rankingowa – krok 2</vt:lpstr>
      <vt:lpstr>Kontrola administracyjna – krok 3</vt:lpstr>
      <vt:lpstr>Zakończenie weryfikacji – krok 4</vt:lpstr>
      <vt:lpstr>Zakończenie weryfikacji cd.</vt:lpstr>
      <vt:lpstr>Zobowiązania beneficjenta (wybrane)</vt:lpstr>
      <vt:lpstr>   Kontakt w każdej sprawie:   tel. 41 330 10 77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„Gospodarka wodno-ściekowa”</dc:title>
  <dc:creator>Łukasz Skórski</dc:creator>
  <cp:lastModifiedBy>Aneta Śliwińska</cp:lastModifiedBy>
  <cp:revision>38</cp:revision>
  <dcterms:created xsi:type="dcterms:W3CDTF">2016-09-06T07:27:43Z</dcterms:created>
  <dcterms:modified xsi:type="dcterms:W3CDTF">2022-03-14T10:44:18Z</dcterms:modified>
</cp:coreProperties>
</file>