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chart47.xml" ContentType="application/vnd.openxmlformats-officedocument.drawingml.chart+xml"/>
  <Override PartName="/ppt/charts/chart48.xml" ContentType="application/vnd.openxmlformats-officedocument.drawingml.chart+xml"/>
  <Override PartName="/ppt/charts/chart49.xml" ContentType="application/vnd.openxmlformats-officedocument.drawingml.chart+xml"/>
  <Override PartName="/ppt/charts/chart50.xml" ContentType="application/vnd.openxmlformats-officedocument.drawingml.chart+xml"/>
  <Override PartName="/ppt/charts/chart51.xml" ContentType="application/vnd.openxmlformats-officedocument.drawingml.chart+xml"/>
  <Override PartName="/ppt/charts/chart52.xml" ContentType="application/vnd.openxmlformats-officedocument.drawingml.chart+xml"/>
  <Override PartName="/ppt/charts/chart53.xml" ContentType="application/vnd.openxmlformats-officedocument.drawingml.chart+xml"/>
  <Override PartName="/ppt/charts/chart54.xml" ContentType="application/vnd.openxmlformats-officedocument.drawingml.chart+xml"/>
  <Override PartName="/ppt/charts/chart55.xml" ContentType="application/vnd.openxmlformats-officedocument.drawingml.chart+xml"/>
  <Override PartName="/ppt/charts/chart56.xml" ContentType="application/vnd.openxmlformats-officedocument.drawingml.chart+xml"/>
  <Override PartName="/ppt/charts/chart57.xml" ContentType="application/vnd.openxmlformats-officedocument.drawingml.chart+xml"/>
  <Override PartName="/ppt/charts/chart58.xml" ContentType="application/vnd.openxmlformats-officedocument.drawingml.chart+xml"/>
  <Override PartName="/ppt/charts/chart59.xml" ContentType="application/vnd.openxmlformats-officedocument.drawingml.chart+xml"/>
  <Override PartName="/ppt/charts/chart60.xml" ContentType="application/vnd.openxmlformats-officedocument.drawingml.chart+xml"/>
  <Override PartName="/ppt/charts/chart61.xml" ContentType="application/vnd.openxmlformats-officedocument.drawingml.chart+xml"/>
  <Override PartName="/ppt/charts/chart62.xml" ContentType="application/vnd.openxmlformats-officedocument.drawingml.chart+xml"/>
  <Override PartName="/ppt/charts/chart63.xml" ContentType="application/vnd.openxmlformats-officedocument.drawingml.chart+xml"/>
  <Override PartName="/ppt/charts/chart64.xml" ContentType="application/vnd.openxmlformats-officedocument.drawingml.chart+xml"/>
  <Override PartName="/ppt/charts/chart65.xml" ContentType="application/vnd.openxmlformats-officedocument.drawingml.chart+xml"/>
  <Override PartName="/ppt/charts/chart66.xml" ContentType="application/vnd.openxmlformats-officedocument.drawingml.chart+xml"/>
  <Override PartName="/ppt/charts/chart67.xml" ContentType="application/vnd.openxmlformats-officedocument.drawingml.chart+xml"/>
  <Override PartName="/ppt/charts/chart68.xml" ContentType="application/vnd.openxmlformats-officedocument.drawingml.chart+xml"/>
  <Override PartName="/ppt/charts/chart69.xml" ContentType="application/vnd.openxmlformats-officedocument.drawingml.chart+xml"/>
  <Override PartName="/ppt/charts/chart70.xml" ContentType="application/vnd.openxmlformats-officedocument.drawingml.chart+xml"/>
  <Override PartName="/ppt/charts/chart71.xml" ContentType="application/vnd.openxmlformats-officedocument.drawingml.chart+xml"/>
  <Override PartName="/ppt/charts/chart72.xml" ContentType="application/vnd.openxmlformats-officedocument.drawingml.chart+xml"/>
  <Override PartName="/ppt/charts/chart73.xml" ContentType="application/vnd.openxmlformats-officedocument.drawingml.chart+xml"/>
  <Override PartName="/ppt/charts/chart74.xml" ContentType="application/vnd.openxmlformats-officedocument.drawingml.chart+xml"/>
  <Override PartName="/ppt/charts/chart75.xml" ContentType="application/vnd.openxmlformats-officedocument.drawingml.chart+xml"/>
  <Override PartName="/ppt/charts/chart7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488" r:id="rId1"/>
  </p:sldMasterIdLst>
  <p:notesMasterIdLst>
    <p:notesMasterId r:id="rId80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  <p:sldId id="305" r:id="rId50"/>
    <p:sldId id="306" r:id="rId51"/>
    <p:sldId id="307" r:id="rId52"/>
    <p:sldId id="308" r:id="rId53"/>
    <p:sldId id="309" r:id="rId54"/>
    <p:sldId id="310" r:id="rId55"/>
    <p:sldId id="311" r:id="rId56"/>
    <p:sldId id="312" r:id="rId57"/>
    <p:sldId id="313" r:id="rId58"/>
    <p:sldId id="314" r:id="rId59"/>
    <p:sldId id="315" r:id="rId60"/>
    <p:sldId id="316" r:id="rId61"/>
    <p:sldId id="317" r:id="rId62"/>
    <p:sldId id="318" r:id="rId63"/>
    <p:sldId id="319" r:id="rId64"/>
    <p:sldId id="320" r:id="rId65"/>
    <p:sldId id="321" r:id="rId66"/>
    <p:sldId id="322" r:id="rId67"/>
    <p:sldId id="323" r:id="rId68"/>
    <p:sldId id="324" r:id="rId69"/>
    <p:sldId id="325" r:id="rId70"/>
    <p:sldId id="326" r:id="rId71"/>
    <p:sldId id="327" r:id="rId72"/>
    <p:sldId id="328" r:id="rId73"/>
    <p:sldId id="329" r:id="rId74"/>
    <p:sldId id="330" r:id="rId75"/>
    <p:sldId id="331" r:id="rId76"/>
    <p:sldId id="332" r:id="rId77"/>
    <p:sldId id="333" r:id="rId78"/>
    <p:sldId id="334" r:id="rId7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897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5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6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7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7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7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7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7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7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7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mowy\Downloads\Kopia%20do%20prezentacji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1101804865037447E-2"/>
          <c:y val="6.9610884749419136E-2"/>
          <c:w val="0.93889817303803824"/>
          <c:h val="0.4554961494010778"/>
        </c:manualLayout>
      </c:layout>
      <c:barChart>
        <c:barDir val="col"/>
        <c:grouping val="clustered"/>
        <c:varyColors val="1"/>
        <c:ser>
          <c:idx val="0"/>
          <c:order val="0"/>
          <c:invertIfNegative val="1"/>
          <c:dLbls>
            <c:spPr>
              <a:noFill/>
              <a:ln>
                <a:noFill/>
              </a:ln>
              <a:effectLst>
                <a:glow rad="127000">
                  <a:schemeClr val="accent1"/>
                </a:glow>
              </a:effectLst>
            </c:spPr>
            <c:txPr>
              <a:bodyPr rot="-5400000" vert="horz" anchor="t" anchorCtr="0"/>
              <a:lstStyle/>
              <a:p>
                <a:pPr>
                  <a:defRPr sz="1100" b="0" i="0" baseline="0"/>
                </a:pPr>
                <a:endParaRPr lang="pl-PL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Arkusz1!$C$6:$C$22</c:f>
              <c:strCache>
                <c:ptCount val="17"/>
                <c:pt idx="0">
                  <c:v>"Królewskie Ponidzie"</c:v>
                </c:pt>
                <c:pt idx="1">
                  <c:v>Stowarzyszenie "Lokalna Grupa Działania - U ŻRÓDEŁ"</c:v>
                </c:pt>
                <c:pt idx="2">
                  <c:v>Lokalna Grupa Działania  - Dorzecze Wisły</c:v>
                </c:pt>
                <c:pt idx="3">
                  <c:v>Stowarzyszenie Lokalna Grupa Działania "Krzemienny Krąg"</c:v>
                </c:pt>
                <c:pt idx="4">
                  <c:v>Lokalna Grupa Działania "Białe Ługi"</c:v>
                </c:pt>
                <c:pt idx="5">
                  <c:v>Lokalna Grupa Działania "Region Włoszczowski"</c:v>
                </c:pt>
                <c:pt idx="6">
                  <c:v>Lokalna Grupa Działania Ziemi Sandomierskiej</c:v>
                </c:pt>
                <c:pt idx="7">
                  <c:v>Lokalna Grupa Działania   "Nad Czarną i Pilicą"</c:v>
                </c:pt>
                <c:pt idx="8">
                  <c:v>Lokalna Grupa Działania "Perły Ponidzia"</c:v>
                </c:pt>
                <c:pt idx="9">
                  <c:v>Stowarzyszenie Lokalna Grupa Działania "Razem na Piaskowcu"</c:v>
                </c:pt>
                <c:pt idx="10">
                  <c:v>Stowarzyszenie Rozwoju Wsi Świętokrzyskiej</c:v>
                </c:pt>
                <c:pt idx="11">
                  <c:v>Lokalna Grupa Działania Powiatu Opatowskiego</c:v>
                </c:pt>
                <c:pt idx="12">
                  <c:v>Lokalna Grupa Działania   "Dorzecze Bobrzy"</c:v>
                </c:pt>
                <c:pt idx="13">
                  <c:v>Stowarzyszenie "Lokalna Grupa Działania - Wokół Łysej Góry"</c:v>
                </c:pt>
                <c:pt idx="14">
                  <c:v>Lokalna Grupa Działania "Perły Czarnej Nidy"</c:v>
                </c:pt>
                <c:pt idx="15">
                  <c:v>Lokalna Grupa Działania PONIDZIE</c:v>
                </c:pt>
                <c:pt idx="16">
                  <c:v>Stowarzyszenie Lokalna Grupa Działania "Ziemia Jędrzejowska  - GRYF"</c:v>
                </c:pt>
              </c:strCache>
            </c:strRef>
          </c:cat>
          <c:val>
            <c:numRef>
              <c:f>Arkusz1!$D$6:$D$22</c:f>
              <c:numCache>
                <c:formatCode>#,##0.00\ [$€-1]</c:formatCode>
                <c:ptCount val="17"/>
                <c:pt idx="0">
                  <c:v>3198000</c:v>
                </c:pt>
                <c:pt idx="1">
                  <c:v>2926000</c:v>
                </c:pt>
                <c:pt idx="2">
                  <c:v>1772500</c:v>
                </c:pt>
                <c:pt idx="3">
                  <c:v>2990000</c:v>
                </c:pt>
                <c:pt idx="4">
                  <c:v>3324250</c:v>
                </c:pt>
                <c:pt idx="5">
                  <c:v>3311500</c:v>
                </c:pt>
                <c:pt idx="6">
                  <c:v>2771000</c:v>
                </c:pt>
                <c:pt idx="7">
                  <c:v>1856500</c:v>
                </c:pt>
                <c:pt idx="8">
                  <c:v>1750500</c:v>
                </c:pt>
                <c:pt idx="9">
                  <c:v>2449000</c:v>
                </c:pt>
                <c:pt idx="10">
                  <c:v>3139000</c:v>
                </c:pt>
                <c:pt idx="11">
                  <c:v>1574500</c:v>
                </c:pt>
                <c:pt idx="12">
                  <c:v>2467000</c:v>
                </c:pt>
                <c:pt idx="13">
                  <c:v>2979500</c:v>
                </c:pt>
                <c:pt idx="14">
                  <c:v>1710500</c:v>
                </c:pt>
                <c:pt idx="15">
                  <c:v>2133000</c:v>
                </c:pt>
                <c:pt idx="16">
                  <c:v>3509612.53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0"/>
        <c:overlap val="-62"/>
        <c:axId val="277392144"/>
        <c:axId val="278768864"/>
      </c:barChart>
      <c:catAx>
        <c:axId val="27739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  <a:endParaRPr lang="pl-PL"/>
          </a:p>
        </c:txPr>
        <c:crossAx val="278768864"/>
        <c:crosses val="autoZero"/>
        <c:auto val="1"/>
        <c:lblAlgn val="ctr"/>
        <c:lblOffset val="100"/>
        <c:noMultiLvlLbl val="0"/>
      </c:catAx>
      <c:valAx>
        <c:axId val="278768864"/>
        <c:scaling>
          <c:orientation val="minMax"/>
        </c:scaling>
        <c:delete val="1"/>
        <c:axPos val="l"/>
        <c:numFmt formatCode="#,##0.00\ [$€-1]" sourceLinked="1"/>
        <c:majorTickMark val="out"/>
        <c:minorTickMark val="none"/>
        <c:tickLblPos val="nextTo"/>
        <c:crossAx val="277392144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layout>
        <c:manualLayout>
          <c:xMode val="edge"/>
          <c:yMode val="edge"/>
          <c:x val="0.54006678419836207"/>
          <c:y val="6.6101663548894032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'[Kopia do prezentacji.xlsx]1'!$E$43:$E$44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'[Kopia do prezentacji.xlsx]1'!$F$43:$F$44</c:f>
              <c:numCache>
                <c:formatCode>General</c:formatCode>
                <c:ptCount val="2"/>
                <c:pt idx="0">
                  <c:v>25</c:v>
                </c:pt>
                <c:pt idx="1">
                  <c:v>79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Rozwiązane</a:t>
            </a:r>
            <a:r>
              <a:rPr lang="en-US" dirty="0"/>
              <a:t> </a:t>
            </a:r>
            <a:r>
              <a:rPr lang="en-US" dirty="0" err="1"/>
              <a:t>umowy</a:t>
            </a:r>
            <a:endParaRPr lang="en-US" dirty="0"/>
          </a:p>
        </c:rich>
      </c:tx>
      <c:layout>
        <c:manualLayout>
          <c:xMode val="edge"/>
          <c:yMode val="edge"/>
          <c:x val="0.6822052343654903"/>
          <c:y val="1.0531890694513505E-4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'1'!$Q$18:$Q$19</c:f>
              <c:numCache>
                <c:formatCode>General</c:formatCode>
                <c:ptCount val="2"/>
                <c:pt idx="0">
                  <c:v>2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8710982714845168"/>
          <c:y val="0.5038442899141482"/>
          <c:w val="8.4987761652748919E-2"/>
          <c:h val="9.214424103682195E-2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</c:title>
    <c:autoTitleDeleted val="0"/>
    <c:view3D>
      <c:rotX val="15"/>
      <c:rotY val="267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c:spPr>
          <c:explosion val="30"/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'2'!$F$12:$G$12</c:f>
              <c:numCache>
                <c:formatCode>#,##0.00\ "zł"</c:formatCode>
                <c:ptCount val="2"/>
                <c:pt idx="0">
                  <c:v>11171759.279999999</c:v>
                </c:pt>
                <c:pt idx="1">
                  <c:v>2501438.7200000007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'2'!$I$7:$M$7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'2'!$I$8:$M$8</c:f>
              <c:numCache>
                <c:formatCode>General</c:formatCode>
                <c:ptCount val="5"/>
                <c:pt idx="0">
                  <c:v>50</c:v>
                </c:pt>
                <c:pt idx="1">
                  <c:v>24</c:v>
                </c:pt>
                <c:pt idx="2">
                  <c:v>17</c:v>
                </c:pt>
                <c:pt idx="3">
                  <c:v>8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'2'!$E$43:$E$44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'2'!$F$43:$F$44</c:f>
              <c:numCache>
                <c:formatCode>General</c:formatCode>
                <c:ptCount val="2"/>
                <c:pt idx="0">
                  <c:v>30</c:v>
                </c:pt>
                <c:pt idx="1">
                  <c:v>75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'2'!$P$18:$P$19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'2'!$Q$18:$Q$19</c:f>
              <c:numCache>
                <c:formatCode>General</c:formatCode>
                <c:ptCount val="2"/>
                <c:pt idx="0">
                  <c:v>0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5">
                  <a:shade val="76000"/>
                </a:schemeClr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5">
                  <a:tint val="77000"/>
                </a:schemeClr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'3'!$F$10:$G$10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'3'!$F$12:$G$12</c:f>
              <c:numCache>
                <c:formatCode>#,##0.00\ "zł"</c:formatCode>
                <c:ptCount val="2"/>
                <c:pt idx="0">
                  <c:v>6713367</c:v>
                </c:pt>
                <c:pt idx="1">
                  <c:v>1569525.5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'3'!$I$7:$M$7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'3'!$I$8:$M$8</c:f>
              <c:numCache>
                <c:formatCode>General</c:formatCode>
                <c:ptCount val="5"/>
                <c:pt idx="0">
                  <c:v>53</c:v>
                </c:pt>
                <c:pt idx="1">
                  <c:v>13</c:v>
                </c:pt>
                <c:pt idx="2">
                  <c:v>7</c:v>
                </c:pt>
                <c:pt idx="3">
                  <c:v>6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'3'!$E$43:$E$44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'3'!$F$43:$F$44</c:f>
              <c:numCache>
                <c:formatCode>General</c:formatCode>
                <c:ptCount val="2"/>
                <c:pt idx="0">
                  <c:v>22</c:v>
                </c:pt>
                <c:pt idx="1">
                  <c:v>59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1.6932802154507657E-3"/>
          <c:y val="0.13242289368299473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'3'!$P$18:$P$19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'3'!$Q$18:$Q$19</c:f>
              <c:numCache>
                <c:formatCode>General</c:formatCode>
                <c:ptCount val="2"/>
                <c:pt idx="0">
                  <c:v>0</c:v>
                </c:pt>
                <c:pt idx="1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Nasz torcik czyli co ziedliśmy :)</a:t>
            </a:r>
          </a:p>
        </c:rich>
      </c:tx>
      <c:layout>
        <c:manualLayout>
          <c:xMode val="edge"/>
          <c:yMode val="edge"/>
          <c:x val="0.53313474272908623"/>
          <c:y val="7.3783458019729298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4.9454815922490424E-2"/>
          <c:y val="0.12210364056637017"/>
          <c:w val="0.742831218797947"/>
          <c:h val="0.78901866919992159"/>
        </c:manualLayout>
      </c:layout>
      <c:pieChart>
        <c:varyColors val="1"/>
        <c:ser>
          <c:idx val="0"/>
          <c:order val="0"/>
          <c:explosion val="9"/>
          <c:dPt>
            <c:idx val="0"/>
            <c:bubble3D val="0"/>
            <c:explosion val="5"/>
            <c:spPr>
              <a:solidFill>
                <a:schemeClr val="accent1">
                  <a:lumMod val="40000"/>
                  <a:lumOff val="60000"/>
                </a:schemeClr>
              </a:solidFill>
            </c:spPr>
          </c:dPt>
          <c:dPt>
            <c:idx val="1"/>
            <c:bubble3D val="0"/>
            <c:explosion val="5"/>
          </c:dPt>
          <c:dPt>
            <c:idx val="2"/>
            <c:bubble3D val="0"/>
            <c:explosion val="7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7.5406033926762525E-2"/>
                  <c:y val="-0.15239343504601541"/>
                </c:manualLayout>
              </c:layout>
              <c:tx>
                <c:rich>
                  <a:bodyPr/>
                  <a:lstStyle/>
                  <a:p>
                    <a:r>
                      <a:rPr lang="pl-PL"/>
                      <a:t>Zakontraktowanie
</a:t>
                    </a:r>
                    <a:r>
                      <a:rPr lang="pl-PL" b="1"/>
                      <a:t>150 155 320,54 zł</a:t>
                    </a:r>
                    <a:endParaRPr lang="pl-PL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2.979990763069798E-2"/>
                  <c:y val="1.50067743002533E-2"/>
                </c:manualLayout>
              </c:layout>
              <c:tx>
                <c:rich>
                  <a:bodyPr/>
                  <a:lstStyle/>
                  <a:p>
                    <a:r>
                      <a:rPr lang="pl-PL" dirty="0" err="1"/>
                      <a:t>Pozostające</a:t>
                    </a:r>
                    <a:r>
                      <a:rPr lang="pl-PL" dirty="0"/>
                      <a:t> do </a:t>
                    </a:r>
                    <a:r>
                      <a:rPr lang="pl-PL" dirty="0" err="1"/>
                      <a:t>zakontraktowania</a:t>
                    </a:r>
                    <a:r>
                      <a:rPr lang="pl-PL" dirty="0"/>
                      <a:t>
</a:t>
                    </a:r>
                    <a:r>
                      <a:rPr lang="pl-PL" b="1" dirty="0"/>
                      <a:t>54 813 499,56 </a:t>
                    </a:r>
                    <a:r>
                      <a:rPr lang="pl-PL" b="1" dirty="0" err="1"/>
                      <a:t>zł</a:t>
                    </a:r>
                    <a:endParaRPr lang="pl-PL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4.5723562289168122E-2"/>
                  <c:y val="2.9224310462418808E-4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w </a:t>
                    </a:r>
                    <a:r>
                      <a:rPr lang="pl-PL" dirty="0" err="1"/>
                      <a:t>tym</a:t>
                    </a:r>
                    <a:r>
                      <a:rPr lang="pl-PL" dirty="0"/>
                      <a:t> </a:t>
                    </a:r>
                    <a:r>
                      <a:rPr lang="pl-PL" dirty="0" err="1"/>
                      <a:t>środki</a:t>
                    </a:r>
                    <a:r>
                      <a:rPr lang="pl-PL" dirty="0"/>
                      <a:t> "</a:t>
                    </a:r>
                    <a:r>
                      <a:rPr lang="pl-PL" dirty="0" err="1"/>
                      <a:t>które</a:t>
                    </a:r>
                    <a:r>
                      <a:rPr lang="pl-PL" dirty="0"/>
                      <a:t> </a:t>
                    </a:r>
                    <a:r>
                      <a:rPr lang="pl-PL" dirty="0" err="1"/>
                      <a:t>wróciły</a:t>
                    </a:r>
                    <a:r>
                      <a:rPr lang="pl-PL" dirty="0"/>
                      <a:t>" w </a:t>
                    </a:r>
                    <a:r>
                      <a:rPr lang="pl-PL" dirty="0" err="1"/>
                      <a:t>wyniku</a:t>
                    </a:r>
                    <a:r>
                      <a:rPr lang="pl-PL" dirty="0"/>
                      <a:t> </a:t>
                    </a:r>
                    <a:r>
                      <a:rPr lang="pl-PL" dirty="0" err="1"/>
                      <a:t>rozwiązania</a:t>
                    </a:r>
                    <a:r>
                      <a:rPr lang="pl-PL" dirty="0"/>
                      <a:t> </a:t>
                    </a:r>
                    <a:r>
                      <a:rPr lang="pl-PL" dirty="0" err="1"/>
                      <a:t>umów</a:t>
                    </a:r>
                    <a:r>
                      <a:rPr lang="pl-PL" dirty="0"/>
                      <a:t>
</a:t>
                    </a:r>
                    <a:r>
                      <a:rPr lang="pl-PL" b="1" dirty="0"/>
                      <a:t>10 295 393,00 </a:t>
                    </a:r>
                    <a:r>
                      <a:rPr lang="pl-PL" b="1" dirty="0" err="1"/>
                      <a:t>zł</a:t>
                    </a:r>
                    <a:endParaRPr lang="pl-PL" dirty="0"/>
                  </a:p>
                </c:rich>
              </c:tx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'[Kopia do prezentacji.xlsx]Arkusz1'!$C$66:$C$68</c:f>
              <c:strCache>
                <c:ptCount val="3"/>
                <c:pt idx="0">
                  <c:v>Zakontraktowanie</c:v>
                </c:pt>
                <c:pt idx="1">
                  <c:v>Pozostające do zakontraktowania</c:v>
                </c:pt>
                <c:pt idx="2">
                  <c:v>w tym środki "które wróciły" w wyniku rozwiązania umów</c:v>
                </c:pt>
              </c:strCache>
            </c:strRef>
          </c:cat>
          <c:val>
            <c:numRef>
              <c:f>'[Kopia do prezentacji.xlsx]Arkusz1'!$D$66:$D$68</c:f>
              <c:numCache>
                <c:formatCode>#,##0.00\ "zł"</c:formatCode>
                <c:ptCount val="3"/>
                <c:pt idx="0">
                  <c:v>150155320.53999999</c:v>
                </c:pt>
                <c:pt idx="1">
                  <c:v>54813499.562690027</c:v>
                </c:pt>
                <c:pt idx="2">
                  <c:v>10295393</c:v>
                </c:pt>
              </c:numCache>
            </c:numRef>
          </c:val>
        </c:ser>
        <c:ser>
          <c:idx val="1"/>
          <c:order val="1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'[Kopia do prezentacji.xlsx]Arkusz1'!$C$66:$C$68</c:f>
              <c:strCache>
                <c:ptCount val="3"/>
                <c:pt idx="0">
                  <c:v>Zakontraktowanie</c:v>
                </c:pt>
                <c:pt idx="1">
                  <c:v>Pozostające do zakontraktowania</c:v>
                </c:pt>
                <c:pt idx="2">
                  <c:v>w tym środki "które wróciły" w wyniku rozwiązania umów</c:v>
                </c:pt>
              </c:strCache>
            </c:strRef>
          </c:cat>
          <c:val>
            <c:numRef>
              <c:f>'[Kopia do prezentacji.xlsx]Arkusz1'!$E$66:$E$68</c:f>
              <c:numCache>
                <c:formatCode>General</c:formatCode>
                <c:ptCount val="3"/>
                <c:pt idx="0">
                  <c:v>150</c:v>
                </c:pt>
                <c:pt idx="1">
                  <c:v>54</c:v>
                </c:pt>
                <c:pt idx="2">
                  <c:v>10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</c:title>
    <c:autoTitleDeleted val="0"/>
    <c:view3D>
      <c:rotX val="15"/>
      <c:rotY val="267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c:spPr>
          <c:explosion val="30"/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'4'!$F$10:$G$10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'4'!$F$12:$G$12</c:f>
              <c:numCache>
                <c:formatCode>#,##0.00\ "zł"</c:formatCode>
                <c:ptCount val="2"/>
                <c:pt idx="0">
                  <c:v>8894738.6699999999</c:v>
                </c:pt>
                <c:pt idx="1">
                  <c:v>5077531.33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'4'!$I$7:$M$7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'4'!$I$8:$M$8</c:f>
              <c:numCache>
                <c:formatCode>General</c:formatCode>
                <c:ptCount val="5"/>
                <c:pt idx="0">
                  <c:v>45</c:v>
                </c:pt>
                <c:pt idx="1">
                  <c:v>17</c:v>
                </c:pt>
                <c:pt idx="2">
                  <c:v>11</c:v>
                </c:pt>
                <c:pt idx="3">
                  <c:v>6</c:v>
                </c:pt>
                <c:pt idx="4">
                  <c:v>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'4'!$E$43:$E$44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'4'!$F$43:$F$44</c:f>
              <c:numCache>
                <c:formatCode>General</c:formatCode>
                <c:ptCount val="2"/>
                <c:pt idx="0">
                  <c:v>14</c:v>
                </c:pt>
                <c:pt idx="1">
                  <c:v>68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3.3986456981014244E-3"/>
          <c:y val="0.19831907658174189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'4'!$P$18:$P$19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'4'!$Q$18:$Q$19</c:f>
              <c:numCache>
                <c:formatCode>General</c:formatCode>
                <c:ptCount val="2"/>
                <c:pt idx="0">
                  <c:v>2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3">
                  <a:shade val="76000"/>
                </a:schemeClr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3">
                  <a:tint val="77000"/>
                </a:schemeClr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'5'!$F$10:$G$10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'5'!$F$12:$G$12</c:f>
              <c:numCache>
                <c:formatCode>#,##0.00\ "zł"</c:formatCode>
                <c:ptCount val="2"/>
                <c:pt idx="0">
                  <c:v>12587280.220000001</c:v>
                </c:pt>
                <c:pt idx="1">
                  <c:v>2946940.0299999993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'5'!$I$7:$M$7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'5'!$I$8:$M$8</c:f>
              <c:numCache>
                <c:formatCode>General</c:formatCode>
                <c:ptCount val="5"/>
                <c:pt idx="0">
                  <c:v>52</c:v>
                </c:pt>
                <c:pt idx="1">
                  <c:v>16</c:v>
                </c:pt>
                <c:pt idx="2">
                  <c:v>27</c:v>
                </c:pt>
                <c:pt idx="3">
                  <c:v>6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layout>
        <c:manualLayout>
          <c:xMode val="edge"/>
          <c:yMode val="edge"/>
          <c:x val="0.55663247690805995"/>
          <c:y val="0.12777488744239737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'5'!$E$43:$E$44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'5'!$F$43:$F$44</c:f>
              <c:numCache>
                <c:formatCode>General</c:formatCode>
                <c:ptCount val="2"/>
                <c:pt idx="0">
                  <c:v>5</c:v>
                </c:pt>
                <c:pt idx="1">
                  <c:v>102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'5'!$P$18:$P$19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'5'!$Q$18:$Q$19</c:f>
              <c:numCache>
                <c:formatCode>General</c:formatCode>
                <c:ptCount val="2"/>
                <c:pt idx="0">
                  <c:v>1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</c:title>
    <c:autoTitleDeleted val="0"/>
    <c:view3D>
      <c:rotX val="15"/>
      <c:rotY val="267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c:spPr>
          <c:explosion val="30"/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'6'!$F$10:$G$10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'6'!$F$12:$G$12</c:f>
              <c:numCache>
                <c:formatCode>#,##0.00\ "zł"</c:formatCode>
                <c:ptCount val="2"/>
                <c:pt idx="0">
                  <c:v>10560375</c:v>
                </c:pt>
                <c:pt idx="1">
                  <c:v>4914264.5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'6'!$I$7:$M$7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'6'!$I$8:$M$8</c:f>
              <c:numCache>
                <c:formatCode>General</c:formatCode>
                <c:ptCount val="5"/>
                <c:pt idx="0">
                  <c:v>46</c:v>
                </c:pt>
                <c:pt idx="1">
                  <c:v>12</c:v>
                </c:pt>
                <c:pt idx="2">
                  <c:v>25</c:v>
                </c:pt>
                <c:pt idx="3">
                  <c:v>5</c:v>
                </c:pt>
                <c:pt idx="4">
                  <c:v>6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Arkusz1!$C$80:$C$96</c:f>
              <c:strCache>
                <c:ptCount val="17"/>
                <c:pt idx="0">
                  <c:v>"Królewskie Ponidzie"</c:v>
                </c:pt>
                <c:pt idx="1">
                  <c:v>Stowarzyszenie "Lokalna Grupa Działania - U ŻRÓDEŁ"</c:v>
                </c:pt>
                <c:pt idx="2">
                  <c:v>Lokalna Grupa Działania  - Dorzecze Wisły</c:v>
                </c:pt>
                <c:pt idx="3">
                  <c:v>Stowarzyszenie Lokalna Grupa Działania "Krzemienny Krąg"</c:v>
                </c:pt>
                <c:pt idx="4">
                  <c:v>Lokalna Grupa Działania "Białe Ługi"</c:v>
                </c:pt>
                <c:pt idx="5">
                  <c:v>Lokalna Grupa Działania "Region Włoszczowski"</c:v>
                </c:pt>
                <c:pt idx="6">
                  <c:v>Lokalna Grupa Działania Ziemi Sandomierskiej</c:v>
                </c:pt>
                <c:pt idx="7">
                  <c:v>Lokalna Grupa Działania   "Nad Czarną i Pilicą"</c:v>
                </c:pt>
                <c:pt idx="8">
                  <c:v>Lokalna Grupa Działania "Perły Ponidzia"</c:v>
                </c:pt>
                <c:pt idx="9">
                  <c:v>Stowarzyszenie Lokalna Grupa Działania "Razem na Piaskowcu"</c:v>
                </c:pt>
                <c:pt idx="10">
                  <c:v>Stowarzyszenie Rozwoju Wsi Świętokrzyskiej</c:v>
                </c:pt>
                <c:pt idx="11">
                  <c:v>Lokalna Grupa Działania Powiatu Opatowskiego</c:v>
                </c:pt>
                <c:pt idx="12">
                  <c:v>Lokalna Grupa Działania   "Dorzecze Bobrzy"</c:v>
                </c:pt>
                <c:pt idx="13">
                  <c:v>Stowarzyszenie "Lokalna Grupa Działania - Wokół Łysej Góry"</c:v>
                </c:pt>
                <c:pt idx="14">
                  <c:v>Lokalna Grupa Działania "Perły Czarnej Nidy"</c:v>
                </c:pt>
                <c:pt idx="15">
                  <c:v>Lokalna Grupa Działania PONIDZIE</c:v>
                </c:pt>
                <c:pt idx="16">
                  <c:v>Stowarzyszenie Lokalna Grupa Działania "Ziemia Jędrzejowska  - GRYF"</c:v>
                </c:pt>
              </c:strCache>
            </c:strRef>
          </c:cat>
          <c:val>
            <c:numRef>
              <c:f>Arkusz1!$D$80:$D$96</c:f>
              <c:numCache>
                <c:formatCode>#,##0.00\ "zł"</c:formatCode>
                <c:ptCount val="17"/>
                <c:pt idx="0">
                  <c:v>11215272.550000001</c:v>
                </c:pt>
                <c:pt idx="1">
                  <c:v>11171759.279999999</c:v>
                </c:pt>
                <c:pt idx="2">
                  <c:v>6713367</c:v>
                </c:pt>
                <c:pt idx="3">
                  <c:v>8894738.6699999999</c:v>
                </c:pt>
                <c:pt idx="4">
                  <c:v>12587280.220000001</c:v>
                </c:pt>
                <c:pt idx="5">
                  <c:v>10560375</c:v>
                </c:pt>
                <c:pt idx="6">
                  <c:v>7915283</c:v>
                </c:pt>
                <c:pt idx="7">
                  <c:v>5824261</c:v>
                </c:pt>
                <c:pt idx="8">
                  <c:v>6253961</c:v>
                </c:pt>
                <c:pt idx="9">
                  <c:v>9444304.8499999996</c:v>
                </c:pt>
                <c:pt idx="10">
                  <c:v>8827632</c:v>
                </c:pt>
                <c:pt idx="11">
                  <c:v>5784530</c:v>
                </c:pt>
                <c:pt idx="12">
                  <c:v>8636345.8300000001</c:v>
                </c:pt>
                <c:pt idx="13">
                  <c:v>9708413.1400000006</c:v>
                </c:pt>
                <c:pt idx="14">
                  <c:v>6131892</c:v>
                </c:pt>
                <c:pt idx="15">
                  <c:v>7312135</c:v>
                </c:pt>
                <c:pt idx="16">
                  <c:v>13173770</c:v>
                </c:pt>
              </c:numCache>
            </c:numRef>
          </c:val>
        </c:ser>
        <c:ser>
          <c:idx val="1"/>
          <c:order val="1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Arkusz1!$C$80:$C$96</c:f>
              <c:strCache>
                <c:ptCount val="17"/>
                <c:pt idx="0">
                  <c:v>"Królewskie Ponidzie"</c:v>
                </c:pt>
                <c:pt idx="1">
                  <c:v>Stowarzyszenie "Lokalna Grupa Działania - U ŻRÓDEŁ"</c:v>
                </c:pt>
                <c:pt idx="2">
                  <c:v>Lokalna Grupa Działania  - Dorzecze Wisły</c:v>
                </c:pt>
                <c:pt idx="3">
                  <c:v>Stowarzyszenie Lokalna Grupa Działania "Krzemienny Krąg"</c:v>
                </c:pt>
                <c:pt idx="4">
                  <c:v>Lokalna Grupa Działania "Białe Ługi"</c:v>
                </c:pt>
                <c:pt idx="5">
                  <c:v>Lokalna Grupa Działania "Region Włoszczowski"</c:v>
                </c:pt>
                <c:pt idx="6">
                  <c:v>Lokalna Grupa Działania Ziemi Sandomierskiej</c:v>
                </c:pt>
                <c:pt idx="7">
                  <c:v>Lokalna Grupa Działania   "Nad Czarną i Pilicą"</c:v>
                </c:pt>
                <c:pt idx="8">
                  <c:v>Lokalna Grupa Działania "Perły Ponidzia"</c:v>
                </c:pt>
                <c:pt idx="9">
                  <c:v>Stowarzyszenie Lokalna Grupa Działania "Razem na Piaskowcu"</c:v>
                </c:pt>
                <c:pt idx="10">
                  <c:v>Stowarzyszenie Rozwoju Wsi Świętokrzyskiej</c:v>
                </c:pt>
                <c:pt idx="11">
                  <c:v>Lokalna Grupa Działania Powiatu Opatowskiego</c:v>
                </c:pt>
                <c:pt idx="12">
                  <c:v>Lokalna Grupa Działania   "Dorzecze Bobrzy"</c:v>
                </c:pt>
                <c:pt idx="13">
                  <c:v>Stowarzyszenie "Lokalna Grupa Działania - Wokół Łysej Góry"</c:v>
                </c:pt>
                <c:pt idx="14">
                  <c:v>Lokalna Grupa Działania "Perły Czarnej Nidy"</c:v>
                </c:pt>
                <c:pt idx="15">
                  <c:v>Lokalna Grupa Działania PONIDZIE</c:v>
                </c:pt>
                <c:pt idx="16">
                  <c:v>Stowarzyszenie Lokalna Grupa Działania "Ziemia Jędrzejowska  - GRYF"</c:v>
                </c:pt>
              </c:strCache>
            </c:strRef>
          </c:cat>
          <c:val>
            <c:numRef>
              <c:f>Arkusz1!$E$80:$E$96</c:f>
              <c:numCache>
                <c:formatCode>#,##0.00\ "zł"</c:formatCode>
                <c:ptCount val="17"/>
                <c:pt idx="0">
                  <c:v>3728981.4499999993</c:v>
                </c:pt>
                <c:pt idx="1">
                  <c:v>2501438.7200000007</c:v>
                </c:pt>
                <c:pt idx="2">
                  <c:v>1569525.5</c:v>
                </c:pt>
                <c:pt idx="3">
                  <c:v>5077531.33</c:v>
                </c:pt>
                <c:pt idx="4">
                  <c:v>2946940.0299999993</c:v>
                </c:pt>
                <c:pt idx="5">
                  <c:v>4914264.5</c:v>
                </c:pt>
                <c:pt idx="6">
                  <c:v>5033600</c:v>
                </c:pt>
                <c:pt idx="7">
                  <c:v>2851163.5</c:v>
                </c:pt>
                <c:pt idx="8">
                  <c:v>1926125.5</c:v>
                </c:pt>
                <c:pt idx="9">
                  <c:v>1999872.1500000004</c:v>
                </c:pt>
                <c:pt idx="10">
                  <c:v>5840915</c:v>
                </c:pt>
                <c:pt idx="11">
                  <c:v>1573108.5</c:v>
                </c:pt>
                <c:pt idx="12">
                  <c:v>2891945.17</c:v>
                </c:pt>
                <c:pt idx="13">
                  <c:v>4214790.3599999994</c:v>
                </c:pt>
                <c:pt idx="14">
                  <c:v>1861274.5</c:v>
                </c:pt>
                <c:pt idx="15">
                  <c:v>2655374</c:v>
                </c:pt>
                <c:pt idx="16">
                  <c:v>3226649.3526900001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29894880"/>
        <c:axId val="195917056"/>
      </c:barChart>
      <c:catAx>
        <c:axId val="329894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195917056"/>
        <c:crosses val="autoZero"/>
        <c:auto val="1"/>
        <c:lblAlgn val="ctr"/>
        <c:lblOffset val="100"/>
        <c:noMultiLvlLbl val="0"/>
      </c:catAx>
      <c:valAx>
        <c:axId val="195917056"/>
        <c:scaling>
          <c:orientation val="minMax"/>
        </c:scaling>
        <c:delete val="0"/>
        <c:axPos val="l"/>
        <c:numFmt formatCode="#,##0.00\ &quot;zł&quot;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29894880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layout>
        <c:manualLayout>
          <c:xMode val="edge"/>
          <c:yMode val="edge"/>
          <c:x val="0.56573910911525638"/>
          <c:y val="2.3647579248650706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dLbl>
              <c:idx val="1"/>
              <c:layout>
                <c:manualLayout>
                  <c:x val="-8.360218176094425E-2"/>
                  <c:y val="-1.129261576397221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'6'!$E$43:$E$44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'6'!$F$43:$F$44</c:f>
              <c:numCache>
                <c:formatCode>General</c:formatCode>
                <c:ptCount val="2"/>
                <c:pt idx="0">
                  <c:v>5</c:v>
                </c:pt>
                <c:pt idx="1">
                  <c:v>89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'6'!$P$18:$P$19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'6'!$Q$18:$Q$19</c:f>
              <c:numCache>
                <c:formatCode>General</c:formatCode>
                <c:ptCount val="2"/>
                <c:pt idx="0">
                  <c:v>1</c:v>
                </c:pt>
                <c:pt idx="1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layout>
        <c:manualLayout>
          <c:xMode val="edge"/>
          <c:yMode val="edge"/>
          <c:x val="5.8477920647592357E-2"/>
          <c:y val="6.655938634591714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2615258157478124E-2"/>
          <c:y val="0.12851327244576172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4">
                  <a:tint val="77000"/>
                </a:schemeClr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4">
                  <a:shade val="76000"/>
                </a:schemeClr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'7'!$F$10:$G$10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'7'!$F$12:$G$12</c:f>
              <c:numCache>
                <c:formatCode>#,##0.00\ "zł"</c:formatCode>
                <c:ptCount val="2"/>
                <c:pt idx="0">
                  <c:v>7915283</c:v>
                </c:pt>
                <c:pt idx="1">
                  <c:v>5033600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layout>
        <c:manualLayout>
          <c:xMode val="edge"/>
          <c:yMode val="edge"/>
          <c:x val="0.60209077821381329"/>
          <c:y val="0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'7'!$I$7:$M$7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'7'!$I$8:$M$8</c:f>
              <c:numCache>
                <c:formatCode>General</c:formatCode>
                <c:ptCount val="5"/>
                <c:pt idx="0">
                  <c:v>44</c:v>
                </c:pt>
                <c:pt idx="1">
                  <c:v>17</c:v>
                </c:pt>
                <c:pt idx="2">
                  <c:v>33</c:v>
                </c:pt>
                <c:pt idx="3">
                  <c:v>2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'7'!$E$43:$E$44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'7'!$F$43:$F$44</c:f>
              <c:numCache>
                <c:formatCode>General</c:formatCode>
                <c:ptCount val="2"/>
                <c:pt idx="0">
                  <c:v>1</c:v>
                </c:pt>
                <c:pt idx="1">
                  <c:v>97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'7'!$P$18:$P$19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'7'!$Q$18:$Q$19</c:f>
              <c:numCache>
                <c:formatCode>General</c:formatCode>
                <c:ptCount val="2"/>
                <c:pt idx="0">
                  <c:v>2</c:v>
                </c:pt>
                <c:pt idx="1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'8'!$F$10:$G$10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'8'!$F$12:$G$12</c:f>
              <c:numCache>
                <c:formatCode>#,##0.00\ "zł"</c:formatCode>
                <c:ptCount val="2"/>
                <c:pt idx="0">
                  <c:v>5824261</c:v>
                </c:pt>
                <c:pt idx="1">
                  <c:v>2851163.5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7.5541145373060517E-2"/>
                  <c:y val="1.928643945431180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'8'!$I$7:$M$7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'8'!$I$8:$M$8</c:f>
              <c:numCache>
                <c:formatCode>General</c:formatCode>
                <c:ptCount val="5"/>
                <c:pt idx="0">
                  <c:v>0</c:v>
                </c:pt>
                <c:pt idx="1">
                  <c:v>21</c:v>
                </c:pt>
                <c:pt idx="2">
                  <c:v>16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Zawarte</a:t>
            </a:r>
            <a:r>
              <a:rPr lang="en-US" dirty="0"/>
              <a:t> </a:t>
            </a:r>
            <a:r>
              <a:rPr lang="en-US" dirty="0" err="1"/>
              <a:t>umowy</a:t>
            </a:r>
            <a:r>
              <a:rPr lang="en-US" dirty="0"/>
              <a:t> 2016-2022</a:t>
            </a:r>
          </a:p>
        </c:rich>
      </c:tx>
      <c:layout>
        <c:manualLayout>
          <c:xMode val="edge"/>
          <c:yMode val="edge"/>
          <c:x val="0.56725093856660258"/>
          <c:y val="9.2761761702766427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'8'!$E$43:$E$44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'8'!$F$43:$F$44</c:f>
              <c:numCache>
                <c:formatCode>General</c:formatCode>
                <c:ptCount val="2"/>
                <c:pt idx="0">
                  <c:v>3</c:v>
                </c:pt>
                <c:pt idx="1">
                  <c:v>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63236936884960193"/>
          <c:y val="8.1084601717408056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'8'!$P$18:$P$19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'8'!$Q$18:$Q$19</c:f>
              <c:numCache>
                <c:formatCode>General</c:formatCode>
                <c:ptCount val="2"/>
                <c:pt idx="0">
                  <c:v>0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487744437860259"/>
          <c:y val="2.7683594145429369E-2"/>
          <c:w val="0.7973035980187253"/>
          <c:h val="0.43487127080034393"/>
        </c:manualLayout>
      </c:layout>
      <c:barChart>
        <c:barDir val="col"/>
        <c:grouping val="clustered"/>
        <c:varyColors val="1"/>
        <c:ser>
          <c:idx val="0"/>
          <c:order val="0"/>
          <c:spPr>
            <a:ln>
              <a:noFill/>
            </a:ln>
          </c:spPr>
          <c:invertIfNegative val="0"/>
          <c:dLbls>
            <c:dLbl>
              <c:idx val="0"/>
              <c:layout>
                <c:manualLayout>
                  <c:x val="0"/>
                  <c:y val="-1.13533151680290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Arkusz1!$C$105:$C$121</c:f>
              <c:strCache>
                <c:ptCount val="17"/>
                <c:pt idx="0">
                  <c:v>Lokalna Grupa Działania   "Nad Czarną i Pilicą"</c:v>
                </c:pt>
                <c:pt idx="1">
                  <c:v>Lokalna Grupa Działania Powiatu Opatowskiego</c:v>
                </c:pt>
                <c:pt idx="2">
                  <c:v>Lokalna Grupa Działania "Perły Ponidzia"</c:v>
                </c:pt>
                <c:pt idx="3">
                  <c:v>Lokalna Grupa Działania "Perły Czarnej Nidy"</c:v>
                </c:pt>
                <c:pt idx="4">
                  <c:v>Stowarzyszenie Rozwoju Wsi Świętokrzyskiej</c:v>
                </c:pt>
                <c:pt idx="5">
                  <c:v>Lokalna Grupa Działania PONIDZIE</c:v>
                </c:pt>
                <c:pt idx="6">
                  <c:v>Lokalna Grupa Działania  - Dorzecze Wisły</c:v>
                </c:pt>
                <c:pt idx="7">
                  <c:v>Stowarzyszenie Lokalna Grupa Działania "Krzemienny Krąg"</c:v>
                </c:pt>
                <c:pt idx="8">
                  <c:v>Lokalna Grupa Działania "Region Włoszczowski"</c:v>
                </c:pt>
                <c:pt idx="9">
                  <c:v>Stowarzyszenie Lokalna Grupa Działania "Razem na Piaskowcu"</c:v>
                </c:pt>
                <c:pt idx="10">
                  <c:v>Lokalna Grupa Działania   "Dorzecze Bobrzy"</c:v>
                </c:pt>
                <c:pt idx="11">
                  <c:v>Lokalna Grupa Działania Ziemi Sandomierskiej</c:v>
                </c:pt>
                <c:pt idx="12">
                  <c:v>"Królewskie Ponidzie"</c:v>
                </c:pt>
                <c:pt idx="13">
                  <c:v>Stowarzyszenie "Lokalna Grupa Działania - U ŻRÓDEŁ"</c:v>
                </c:pt>
                <c:pt idx="14">
                  <c:v>Lokalna Grupa Działania "Białe Ługi"</c:v>
                </c:pt>
                <c:pt idx="15">
                  <c:v>Stowarzyszenie "Lokalna Grupa Działania - Wokół Łysej Góry"</c:v>
                </c:pt>
                <c:pt idx="16">
                  <c:v>Stowarzyszenie Lokalna Grupa Działania "Ziemia Jędrzejowska  - GRYF"</c:v>
                </c:pt>
              </c:strCache>
            </c:strRef>
          </c:cat>
          <c:val>
            <c:numRef>
              <c:f>Arkusz1!$D$105:$D$121</c:f>
              <c:numCache>
                <c:formatCode>General</c:formatCode>
                <c:ptCount val="17"/>
                <c:pt idx="0">
                  <c:v>40</c:v>
                </c:pt>
                <c:pt idx="1">
                  <c:v>51</c:v>
                </c:pt>
                <c:pt idx="2">
                  <c:v>69</c:v>
                </c:pt>
                <c:pt idx="3">
                  <c:v>71</c:v>
                </c:pt>
                <c:pt idx="4">
                  <c:v>77</c:v>
                </c:pt>
                <c:pt idx="5">
                  <c:v>79</c:v>
                </c:pt>
                <c:pt idx="6">
                  <c:v>81</c:v>
                </c:pt>
                <c:pt idx="7">
                  <c:v>82</c:v>
                </c:pt>
                <c:pt idx="8">
                  <c:v>94</c:v>
                </c:pt>
                <c:pt idx="9">
                  <c:v>94</c:v>
                </c:pt>
                <c:pt idx="10">
                  <c:v>95</c:v>
                </c:pt>
                <c:pt idx="11">
                  <c:v>98</c:v>
                </c:pt>
                <c:pt idx="12">
                  <c:v>104</c:v>
                </c:pt>
                <c:pt idx="13">
                  <c:v>105</c:v>
                </c:pt>
                <c:pt idx="14">
                  <c:v>107</c:v>
                </c:pt>
                <c:pt idx="15">
                  <c:v>107</c:v>
                </c:pt>
                <c:pt idx="16">
                  <c:v>138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5"/>
        <c:axId val="330935856"/>
        <c:axId val="196046648"/>
      </c:barChart>
      <c:catAx>
        <c:axId val="330935856"/>
        <c:scaling>
          <c:orientation val="minMax"/>
        </c:scaling>
        <c:delete val="0"/>
        <c:axPos val="b"/>
        <c:numFmt formatCode="#,##0.00" sourceLinked="0"/>
        <c:majorTickMark val="none"/>
        <c:minorTickMark val="none"/>
        <c:tickLblPos val="nextTo"/>
        <c:txPr>
          <a:bodyPr/>
          <a:lstStyle/>
          <a:p>
            <a:pPr>
              <a:defRPr sz="800"/>
            </a:pPr>
            <a:endParaRPr lang="pl-PL"/>
          </a:p>
        </c:txPr>
        <c:crossAx val="196046648"/>
        <c:crosses val="autoZero"/>
        <c:auto val="1"/>
        <c:lblAlgn val="ctr"/>
        <c:lblOffset val="100"/>
        <c:noMultiLvlLbl val="0"/>
      </c:catAx>
      <c:valAx>
        <c:axId val="1960466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3093585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1">
                  <a:tint val="77000"/>
                </a:schemeClr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1">
                  <a:shade val="76000"/>
                </a:schemeClr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'9'!$F$10:$G$10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'9'!$F$12:$G$12</c:f>
              <c:numCache>
                <c:formatCode>#,##0.00\ "zł"</c:formatCode>
                <c:ptCount val="2"/>
                <c:pt idx="0">
                  <c:v>6253961</c:v>
                </c:pt>
                <c:pt idx="1">
                  <c:v>1926125.5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'9'!$I$7:$M$7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'9'!$I$8:$M$8</c:f>
              <c:numCache>
                <c:formatCode>General</c:formatCode>
                <c:ptCount val="5"/>
                <c:pt idx="0">
                  <c:v>35</c:v>
                </c:pt>
                <c:pt idx="1">
                  <c:v>10</c:v>
                </c:pt>
                <c:pt idx="2">
                  <c:v>19</c:v>
                </c:pt>
                <c:pt idx="3">
                  <c:v>3</c:v>
                </c:pt>
                <c:pt idx="4">
                  <c:v>2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'9'!$E$43:$E$44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'9'!$F$43:$F$44</c:f>
              <c:numCache>
                <c:formatCode>General</c:formatCode>
                <c:ptCount val="2"/>
                <c:pt idx="0">
                  <c:v>12</c:v>
                </c:pt>
                <c:pt idx="1">
                  <c:v>57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'9'!$P$18:$P$19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'9'!$Q$18:$Q$19</c:f>
              <c:numCache>
                <c:formatCode>General</c:formatCode>
                <c:ptCount val="2"/>
                <c:pt idx="0">
                  <c:v>2</c:v>
                </c:pt>
                <c:pt idx="1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6">
                  <a:tint val="77000"/>
                </a:schemeClr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6">
                  <a:shade val="76000"/>
                </a:schemeClr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'10'!$F$10:$G$10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'10'!$F$12:$G$12</c:f>
              <c:numCache>
                <c:formatCode>#,##0.00\ "zł"</c:formatCode>
                <c:ptCount val="2"/>
                <c:pt idx="0">
                  <c:v>9444304.8499999996</c:v>
                </c:pt>
                <c:pt idx="1">
                  <c:v>1999872.1500000004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layout>
        <c:manualLayout>
          <c:xMode val="edge"/>
          <c:yMode val="edge"/>
          <c:x val="0.55891663520431167"/>
          <c:y val="0.10230382302136753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'10'!$E$43:$E$44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'10'!$F$43:$F$44</c:f>
              <c:numCache>
                <c:formatCode>General</c:formatCode>
                <c:ptCount val="2"/>
                <c:pt idx="0">
                  <c:v>14</c:v>
                </c:pt>
                <c:pt idx="1">
                  <c:v>80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'10'!$P$18:$P$19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'10'!$Q$18:$Q$19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Rozwiązane</a:t>
            </a:r>
            <a:r>
              <a:rPr lang="en-US" dirty="0"/>
              <a:t> </a:t>
            </a:r>
            <a:r>
              <a:rPr lang="en-US" dirty="0" err="1"/>
              <a:t>umowy</a:t>
            </a:r>
            <a:endParaRPr lang="en-US" dirty="0"/>
          </a:p>
        </c:rich>
      </c:tx>
      <c:layout>
        <c:manualLayout>
          <c:xMode val="edge"/>
          <c:yMode val="edge"/>
          <c:x val="0.69414283496735096"/>
          <c:y val="0.18197869114614737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'1'!$Q$18:$Q$19</c:f>
              <c:numCache>
                <c:formatCode>General</c:formatCode>
                <c:ptCount val="2"/>
                <c:pt idx="0">
                  <c:v>2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7871098271484519"/>
          <c:y val="0.5038442899141482"/>
          <c:w val="8.4987761652748933E-2"/>
          <c:h val="9.214424103682195E-2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layout>
        <c:manualLayout>
          <c:xMode val="edge"/>
          <c:yMode val="edge"/>
          <c:x val="0.11485329950615465"/>
          <c:y val="1.7517853497409565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2">
                  <a:shade val="76000"/>
                </a:schemeClr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2">
                  <a:tint val="77000"/>
                </a:schemeClr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'11'!$F$10:$G$10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'11'!$F$12:$G$12</c:f>
              <c:numCache>
                <c:formatCode>#,##0.00\ "zł"</c:formatCode>
                <c:ptCount val="2"/>
                <c:pt idx="0">
                  <c:v>8827632</c:v>
                </c:pt>
                <c:pt idx="1">
                  <c:v>5840915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layout>
        <c:manualLayout>
          <c:xMode val="edge"/>
          <c:yMode val="edge"/>
          <c:x val="0.69983056093054197"/>
          <c:y val="2.0318851307606078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915243059423287E-4"/>
          <c:y val="0.16101249742681215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'11'!$I$7:$M$7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'11'!$I$8:$M$8</c:f>
              <c:numCache>
                <c:formatCode>General</c:formatCode>
                <c:ptCount val="5"/>
                <c:pt idx="0">
                  <c:v>23</c:v>
                </c:pt>
                <c:pt idx="1">
                  <c:v>22</c:v>
                </c:pt>
                <c:pt idx="2">
                  <c:v>30</c:v>
                </c:pt>
                <c:pt idx="3">
                  <c:v>2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6869025303249372"/>
          <c:y val="0.19332193397360037"/>
          <c:w val="0.33743558350937858"/>
          <c:h val="0.7019801568144366"/>
        </c:manualLayout>
      </c:layout>
      <c:pieChart>
        <c:varyColors val="1"/>
        <c:ser>
          <c:idx val="0"/>
          <c:order val="0"/>
          <c:explosion val="1"/>
          <c:dPt>
            <c:idx val="1"/>
            <c:bubble3D val="0"/>
            <c:explosion val="5"/>
          </c:dPt>
          <c:dLbls>
            <c:dLbl>
              <c:idx val="0"/>
              <c:layout>
                <c:manualLayout>
                  <c:x val="0.2215847051339922"/>
                  <c:y val="0.18571686651508085"/>
                </c:manualLayout>
              </c:layout>
              <c:tx>
                <c:rich>
                  <a:bodyPr/>
                  <a:lstStyle/>
                  <a:p>
                    <a:r>
                      <a:rPr lang="pl-PL" sz="1400" dirty="0" err="1"/>
                      <a:t>umowy</a:t>
                    </a:r>
                    <a:r>
                      <a:rPr lang="pl-PL" sz="1400" dirty="0"/>
                      <a:t>  </a:t>
                    </a:r>
                    <a:r>
                      <a:rPr lang="pl-PL" sz="1400" dirty="0" err="1"/>
                      <a:t>zawarte</a:t>
                    </a:r>
                    <a:r>
                      <a:rPr lang="pl-PL" sz="1400" dirty="0"/>
                      <a:t> w 2022
</a:t>
                    </a:r>
                    <a:r>
                      <a:rPr lang="pl-PL" sz="1400" b="1" dirty="0"/>
                      <a:t>219 </a:t>
                    </a:r>
                    <a:r>
                      <a:rPr lang="pl-PL" sz="1400" b="1" dirty="0" err="1"/>
                      <a:t>umów</a:t>
                    </a:r>
                    <a:r>
                      <a:rPr lang="pl-PL" sz="1400" b="1" dirty="0"/>
                      <a:t>/</a:t>
                    </a:r>
                    <a:r>
                      <a:rPr lang="pl-PL" sz="1400" b="1" dirty="0" err="1"/>
                      <a:t>rok</a:t>
                    </a:r>
                    <a:r>
                      <a:rPr lang="pl-PL" sz="1400" dirty="0"/>
                      <a:t>
</a:t>
                    </a:r>
                    <a:r>
                      <a:rPr lang="pl-PL" sz="1400" dirty="0" smtClean="0"/>
                      <a:t>15%</a:t>
                    </a:r>
                    <a:endParaRPr lang="pl-PL" sz="1400" dirty="0"/>
                  </a:p>
                  <a:p>
                    <a:r>
                      <a:rPr lang="pl-PL" sz="1400" dirty="0"/>
                      <a:t>(w </a:t>
                    </a:r>
                    <a:r>
                      <a:rPr lang="pl-PL" sz="1400" dirty="0" err="1"/>
                      <a:t>planie</a:t>
                    </a:r>
                    <a:r>
                      <a:rPr lang="pl-PL" sz="1400" dirty="0"/>
                      <a:t> </a:t>
                    </a:r>
                    <a:r>
                      <a:rPr lang="pl-PL" sz="1400" dirty="0" smtClean="0"/>
                      <a:t/>
                    </a:r>
                    <a:br>
                      <a:rPr lang="pl-PL" sz="1400" dirty="0" smtClean="0"/>
                    </a:br>
                    <a:r>
                      <a:rPr lang="pl-PL" sz="1400" dirty="0" smtClean="0"/>
                      <a:t>do </a:t>
                    </a:r>
                    <a:r>
                      <a:rPr lang="pl-PL" sz="1400" dirty="0" err="1"/>
                      <a:t>końca</a:t>
                    </a:r>
                    <a:r>
                      <a:rPr lang="pl-PL" sz="1400" dirty="0"/>
                      <a:t> </a:t>
                    </a:r>
                    <a:r>
                      <a:rPr lang="pl-PL" sz="1400" dirty="0" err="1" smtClean="0"/>
                      <a:t>roku</a:t>
                    </a:r>
                    <a:r>
                      <a:rPr lang="pl-PL" sz="1400" dirty="0" smtClean="0"/>
                      <a:t> ok </a:t>
                    </a:r>
                    <a:r>
                      <a:rPr lang="pl-PL" sz="1400" dirty="0"/>
                      <a:t>40)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3208736974103921"/>
                  <c:y val="-0.20250285631871784"/>
                </c:manualLayout>
              </c:layout>
              <c:tx>
                <c:rich>
                  <a:bodyPr/>
                  <a:lstStyle/>
                  <a:p>
                    <a:r>
                      <a:rPr lang="pl-PL" sz="1400" dirty="0" err="1"/>
                      <a:t>umowy</a:t>
                    </a:r>
                    <a:r>
                      <a:rPr lang="pl-PL" sz="1400" dirty="0"/>
                      <a:t> </a:t>
                    </a:r>
                    <a:r>
                      <a:rPr lang="pl-PL" sz="1400" dirty="0" err="1"/>
                      <a:t>zawarte</a:t>
                    </a:r>
                    <a:r>
                      <a:rPr lang="pl-PL" sz="1400" dirty="0"/>
                      <a:t> w </a:t>
                    </a:r>
                    <a:r>
                      <a:rPr lang="pl-PL" sz="1400" dirty="0" err="1"/>
                      <a:t>latach</a:t>
                    </a:r>
                    <a:r>
                      <a:rPr lang="pl-PL" sz="1400" dirty="0"/>
                      <a:t> 2016-2021
</a:t>
                    </a:r>
                    <a:r>
                      <a:rPr lang="pl-PL" sz="1400" b="1" dirty="0"/>
                      <a:t>1273 </a:t>
                    </a:r>
                    <a:r>
                      <a:rPr lang="pl-PL" sz="1400" b="1" dirty="0" smtClean="0"/>
                      <a:t/>
                    </a:r>
                    <a:br>
                      <a:rPr lang="pl-PL" sz="1400" b="1" dirty="0" smtClean="0"/>
                    </a:br>
                    <a:r>
                      <a:rPr lang="pl-PL" sz="1400" b="1" dirty="0" smtClean="0"/>
                      <a:t>(</a:t>
                    </a:r>
                    <a:r>
                      <a:rPr lang="pl-PL" sz="1400" b="1" dirty="0"/>
                      <a:t>ok 200 </a:t>
                    </a:r>
                    <a:r>
                      <a:rPr lang="pl-PL" sz="1400" b="1" dirty="0" err="1"/>
                      <a:t>umów</a:t>
                    </a:r>
                    <a:r>
                      <a:rPr lang="pl-PL" sz="1400" b="1" dirty="0"/>
                      <a:t>/</a:t>
                    </a:r>
                    <a:r>
                      <a:rPr lang="pl-PL" sz="1400" b="1" dirty="0" err="1"/>
                      <a:t>rok</a:t>
                    </a:r>
                    <a:r>
                      <a:rPr lang="pl-PL" sz="1400" b="1" dirty="0"/>
                      <a:t>)</a:t>
                    </a:r>
                    <a:r>
                      <a:rPr lang="pl-PL" sz="1400" dirty="0"/>
                      <a:t>
85%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Arkusz1!$C$141:$C$142</c:f>
              <c:strCache>
                <c:ptCount val="2"/>
                <c:pt idx="0">
                  <c:v>umowy zawarte w 2022</c:v>
                </c:pt>
                <c:pt idx="1">
                  <c:v>umowy zawarte w latach 2016-2021</c:v>
                </c:pt>
              </c:strCache>
            </c:strRef>
          </c:cat>
          <c:val>
            <c:numRef>
              <c:f>Arkusz1!$D$141:$D$142</c:f>
              <c:numCache>
                <c:formatCode>General</c:formatCode>
                <c:ptCount val="2"/>
                <c:pt idx="0">
                  <c:v>219</c:v>
                </c:pt>
                <c:pt idx="1">
                  <c:v>1273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zero"/>
    <c:showDLblsOverMax val="0"/>
  </c:chart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layout>
        <c:manualLayout>
          <c:xMode val="edge"/>
          <c:yMode val="edge"/>
          <c:x val="0.58981471385366324"/>
          <c:y val="3.028384547608232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'11'!$E$43:$E$44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'11'!$F$43:$F$44</c:f>
              <c:numCache>
                <c:formatCode>General</c:formatCode>
                <c:ptCount val="2"/>
                <c:pt idx="0">
                  <c:v>1</c:v>
                </c:pt>
                <c:pt idx="1">
                  <c:v>76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5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'11'!$P$18:$P$19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'11'!$Q$18:$Q$19</c:f>
              <c:numCache>
                <c:formatCode>General</c:formatCode>
                <c:ptCount val="2"/>
                <c:pt idx="0">
                  <c:v>1</c:v>
                </c:pt>
                <c:pt idx="1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5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3"/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'12'!$F$10:$G$10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'12'!$F$12:$G$12</c:f>
              <c:numCache>
                <c:formatCode>#,##0.00\ "zł"</c:formatCode>
                <c:ptCount val="2"/>
                <c:pt idx="0">
                  <c:v>5784530</c:v>
                </c:pt>
                <c:pt idx="1">
                  <c:v>1573108.5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5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layout>
        <c:manualLayout>
          <c:xMode val="edge"/>
          <c:yMode val="edge"/>
          <c:x val="0.65056490783425125"/>
          <c:y val="2.5256203803643955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'12'!$I$7:$M$7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'12'!$I$8:$M$8</c:f>
              <c:numCache>
                <c:formatCode>General</c:formatCode>
                <c:ptCount val="5"/>
                <c:pt idx="0">
                  <c:v>21</c:v>
                </c:pt>
                <c:pt idx="1">
                  <c:v>9</c:v>
                </c:pt>
                <c:pt idx="2">
                  <c:v>18</c:v>
                </c:pt>
                <c:pt idx="3">
                  <c:v>2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5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layout>
        <c:manualLayout>
          <c:xMode val="edge"/>
          <c:yMode val="edge"/>
          <c:x val="0.59506322459601202"/>
          <c:y val="0.13769281737787833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'12'!$E$43:$E$44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'12'!$F$43:$F$44</c:f>
              <c:numCache>
                <c:formatCode>General</c:formatCode>
                <c:ptCount val="2"/>
                <c:pt idx="0">
                  <c:v>8</c:v>
                </c:pt>
                <c:pt idx="1">
                  <c:v>43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5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'12'!$P$18:$P$19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'12'!$Q$18:$Q$19</c:f>
              <c:numCache>
                <c:formatCode>General</c:formatCode>
                <c:ptCount val="2"/>
                <c:pt idx="0">
                  <c:v>0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5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6"/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5"/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'13'!$F$10:$G$10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'13'!$F$12:$G$12</c:f>
              <c:numCache>
                <c:formatCode>#,##0.00\ "zł"</c:formatCode>
                <c:ptCount val="2"/>
                <c:pt idx="0">
                  <c:v>8636345.8300000001</c:v>
                </c:pt>
                <c:pt idx="1">
                  <c:v>2891945.17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noFill/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5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layout>
        <c:manualLayout>
          <c:xMode val="edge"/>
          <c:yMode val="edge"/>
          <c:x val="0.62420373958894604"/>
          <c:y val="0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'13'!$I$7:$M$7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'13'!$I$8:$M$8</c:f>
              <c:numCache>
                <c:formatCode>General</c:formatCode>
                <c:ptCount val="5"/>
                <c:pt idx="0">
                  <c:v>50</c:v>
                </c:pt>
                <c:pt idx="1">
                  <c:v>17</c:v>
                </c:pt>
                <c:pt idx="2">
                  <c:v>23</c:v>
                </c:pt>
                <c:pt idx="3">
                  <c:v>5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5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layout>
        <c:manualLayout>
          <c:xMode val="edge"/>
          <c:yMode val="edge"/>
          <c:x val="0.54259461237782836"/>
          <c:y val="8.261685769208732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'13'!$E$43:$E$44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'13'!$F$43:$F$44</c:f>
              <c:numCache>
                <c:formatCode>General</c:formatCode>
                <c:ptCount val="2"/>
                <c:pt idx="0">
                  <c:v>14</c:v>
                </c:pt>
                <c:pt idx="1">
                  <c:v>81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5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'13'!$P$18:$P$19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'13'!$Q$18:$Q$19</c:f>
              <c:numCache>
                <c:formatCode>General</c:formatCode>
                <c:ptCount val="2"/>
                <c:pt idx="0">
                  <c:v>0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0061247615881614"/>
          <c:y val="0"/>
          <c:w val="0.4479169926768487"/>
          <c:h val="1"/>
        </c:manualLayout>
      </c:layout>
      <c:doughnut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9306923312503962"/>
                  <c:y val="1.8771953087593756E-3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5,23%</a:t>
                    </a:r>
                  </a:p>
                  <a:p>
                    <a:r>
                      <a:rPr lang="en-US" sz="1400" b="1" dirty="0"/>
                      <a:t>2022 (1,07%)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-0.21352880704685021"/>
                  <c:y val="-0.16207155590003014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/>
                      <a:t>94,77%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Arkusz1!$E$173:$E$177</c:f>
              <c:strCache>
                <c:ptCount val="4"/>
                <c:pt idx="0">
                  <c:v>odsetek zawartych umów do rozwiązanych </c:v>
                </c:pt>
                <c:pt idx="1">
                  <c:v>rozwiązane</c:v>
                </c:pt>
                <c:pt idx="2">
                  <c:v>w tym w 2022</c:v>
                </c:pt>
                <c:pt idx="3">
                  <c:v>aktywne</c:v>
                </c:pt>
              </c:strCache>
              <c:extLst/>
            </c:strRef>
          </c:cat>
          <c:val>
            <c:numRef>
              <c:f>Arkusz1!$F$173:$F$177</c:f>
              <c:numCache>
                <c:formatCode>General</c:formatCode>
                <c:ptCount val="4"/>
                <c:pt idx="1">
                  <c:v>62</c:v>
                </c:pt>
                <c:pt idx="2">
                  <c:v>16</c:v>
                </c:pt>
                <c:pt idx="3">
                  <c:v>1414</c:v>
                </c:pt>
              </c:numCache>
              <c:extLst/>
            </c:numRef>
          </c:val>
          <c:extLst/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egendEntry>
        <c:idx val="0"/>
        <c:delete val="1"/>
      </c:legendEntry>
      <c:layout>
        <c:manualLayout>
          <c:xMode val="edge"/>
          <c:yMode val="edge"/>
          <c:x val="0.73688380661381381"/>
          <c:y val="0.38927404943234745"/>
          <c:w val="0.22685499745308887"/>
          <c:h val="0.241022740266138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6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</c:title>
    <c:autoTitleDeleted val="0"/>
    <c:view3D>
      <c:rotX val="15"/>
      <c:rotY val="267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c:spPr>
          <c:explosion val="30"/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'14'!$F$10:$G$10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'14'!$F$12:$G$12</c:f>
              <c:numCache>
                <c:formatCode>#,##0.00\ "zł"</c:formatCode>
                <c:ptCount val="2"/>
                <c:pt idx="0">
                  <c:v>9708413.1400000006</c:v>
                </c:pt>
                <c:pt idx="1">
                  <c:v>4214790.3599999994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6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layout>
        <c:manualLayout>
          <c:xMode val="edge"/>
          <c:yMode val="edge"/>
          <c:x val="0.56422257153244693"/>
          <c:y val="1.554726368159204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'14'!$I$7:$M$7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'14'!$I$8:$M$8</c:f>
              <c:numCache>
                <c:formatCode>General</c:formatCode>
                <c:ptCount val="5"/>
                <c:pt idx="0">
                  <c:v>46</c:v>
                </c:pt>
                <c:pt idx="1">
                  <c:v>13</c:v>
                </c:pt>
                <c:pt idx="2">
                  <c:v>27</c:v>
                </c:pt>
                <c:pt idx="3">
                  <c:v>10</c:v>
                </c:pt>
                <c:pt idx="4">
                  <c:v>11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6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'14'!$E$43:$E$44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'14'!$F$43:$F$44</c:f>
              <c:numCache>
                <c:formatCode>General</c:formatCode>
                <c:ptCount val="2"/>
                <c:pt idx="0">
                  <c:v>4</c:v>
                </c:pt>
                <c:pt idx="1">
                  <c:v>103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6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'14'!$P$18:$P$19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'14'!$Q$18:$Q$19</c:f>
              <c:numCache>
                <c:formatCode>General</c:formatCode>
                <c:ptCount val="2"/>
                <c:pt idx="0">
                  <c:v>2</c:v>
                </c:pt>
                <c:pt idx="1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6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6">
                  <a:shade val="76000"/>
                </a:schemeClr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6">
                  <a:tint val="77000"/>
                </a:schemeClr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'15'!$F$10:$G$10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'15'!$F$12:$G$12</c:f>
              <c:numCache>
                <c:formatCode>#,##0.00\ "zł"</c:formatCode>
                <c:ptCount val="2"/>
                <c:pt idx="0">
                  <c:v>6131892</c:v>
                </c:pt>
                <c:pt idx="1">
                  <c:v>1861274.5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6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layout>
        <c:manualLayout>
          <c:xMode val="edge"/>
          <c:yMode val="edge"/>
          <c:x val="0.65897215588026348"/>
          <c:y val="6.3888888888888884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'15'!$I$7:$M$7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'15'!$I$8:$M$8</c:f>
              <c:numCache>
                <c:formatCode>General</c:formatCode>
                <c:ptCount val="5"/>
                <c:pt idx="0">
                  <c:v>40</c:v>
                </c:pt>
                <c:pt idx="1">
                  <c:v>10</c:v>
                </c:pt>
                <c:pt idx="2">
                  <c:v>15</c:v>
                </c:pt>
                <c:pt idx="3">
                  <c:v>5</c:v>
                </c:pt>
                <c:pt idx="4">
                  <c:v>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6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'15'!$E$43:$E$44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'15'!$F$43:$F$44</c:f>
              <c:numCache>
                <c:formatCode>General</c:formatCode>
                <c:ptCount val="2"/>
                <c:pt idx="0">
                  <c:v>19</c:v>
                </c:pt>
                <c:pt idx="1">
                  <c:v>52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6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'15'!$P$18:$P$19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'15'!$Q$18:$Q$19</c:f>
              <c:numCache>
                <c:formatCode>General</c:formatCode>
                <c:ptCount val="2"/>
                <c:pt idx="0">
                  <c:v>0</c:v>
                </c:pt>
                <c:pt idx="1">
                  <c:v>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6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3">
                  <a:tint val="77000"/>
                </a:schemeClr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3">
                  <a:shade val="76000"/>
                </a:schemeClr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'16'!$F$10:$G$10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'16'!$F$12:$G$12</c:f>
              <c:numCache>
                <c:formatCode>#,##0.00\ "zł"</c:formatCode>
                <c:ptCount val="2"/>
                <c:pt idx="0">
                  <c:v>7312135</c:v>
                </c:pt>
                <c:pt idx="1">
                  <c:v>2655374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6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'16'!$I$7:$M$7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'16'!$I$8:$M$8</c:f>
              <c:numCache>
                <c:formatCode>General</c:formatCode>
                <c:ptCount val="5"/>
                <c:pt idx="0">
                  <c:v>39</c:v>
                </c:pt>
                <c:pt idx="1">
                  <c:v>6</c:v>
                </c:pt>
                <c:pt idx="2">
                  <c:v>31</c:v>
                </c:pt>
                <c:pt idx="3">
                  <c:v>3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919470225915056"/>
          <c:y val="0.15939915219639228"/>
          <c:w val="0.56671437532737967"/>
          <c:h val="0.7839193087905949"/>
        </c:manualLayout>
      </c:layout>
      <c:pie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>
                <c:manualLayout>
                  <c:x val="1.8759016170841674E-2"/>
                  <c:y val="3.3591735615487402E-2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premie</a:t>
                    </a:r>
                    <a:r>
                      <a:rPr lang="en-US" dirty="0"/>
                      <a:t> 
</a:t>
                    </a:r>
                    <a:r>
                      <a:rPr lang="en-US" sz="1400" dirty="0"/>
                      <a:t>23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1989368343411117"/>
                  <c:y val="-0.10901948921806279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rozwijanie</a:t>
                    </a:r>
                    <a:r>
                      <a:rPr lang="en-US" dirty="0"/>
                      <a:t> 
</a:t>
                    </a:r>
                    <a:r>
                      <a:rPr lang="en-US" sz="1400" dirty="0"/>
                      <a:t>31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2.6798594529773793E-2"/>
                  <c:y val="7.6344853671562282E-2"/>
                </c:manualLayout>
              </c:layout>
              <c:tx>
                <c:rich>
                  <a:bodyPr/>
                  <a:lstStyle/>
                  <a:p>
                    <a:r>
                      <a:rPr lang="en-US" dirty="0" err="1"/>
                      <a:t>inne</a:t>
                    </a:r>
                    <a:r>
                      <a:rPr lang="en-US" dirty="0"/>
                      <a:t> + </a:t>
                    </a:r>
                    <a:r>
                      <a:rPr lang="en-US" dirty="0" err="1"/>
                      <a:t>inkubatory</a:t>
                    </a:r>
                    <a:r>
                      <a:rPr lang="en-US" dirty="0"/>
                      <a:t>
</a:t>
                    </a:r>
                    <a:r>
                      <a:rPr lang="en-US" sz="1400" dirty="0"/>
                      <a:t>24</a:t>
                    </a:r>
                  </a:p>
                </c:rich>
              </c:tx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overflow" horzOverflow="overflow" vert="horz" wrap="square" lIns="38100" tIns="19050" rIns="38100" bIns="19050" anchor="b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'[Kopia do prezentacji.xlsx]Arkusz1'!$E$196:$G$196</c:f>
              <c:strCache>
                <c:ptCount val="3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</c:strCache>
            </c:strRef>
          </c:cat>
          <c:val>
            <c:numRef>
              <c:f>'[Kopia do prezentacji.xlsx]Arkusz1'!$E$197:$G$197</c:f>
              <c:numCache>
                <c:formatCode>General</c:formatCode>
                <c:ptCount val="3"/>
                <c:pt idx="0">
                  <c:v>23</c:v>
                </c:pt>
                <c:pt idx="1">
                  <c:v>31</c:v>
                </c:pt>
                <c:pt idx="2">
                  <c:v>24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7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Zawarte</a:t>
            </a:r>
            <a:r>
              <a:rPr lang="en-US" dirty="0"/>
              <a:t> </a:t>
            </a:r>
            <a:r>
              <a:rPr lang="en-US" dirty="0" err="1"/>
              <a:t>umowy</a:t>
            </a:r>
            <a:r>
              <a:rPr lang="en-US" dirty="0"/>
              <a:t> 2016-2022</a:t>
            </a:r>
          </a:p>
        </c:rich>
      </c:tx>
      <c:layout>
        <c:manualLayout>
          <c:xMode val="edge"/>
          <c:yMode val="edge"/>
          <c:x val="0.58295459198028887"/>
          <c:y val="3.8047162003767267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dLbl>
              <c:idx val="1"/>
              <c:layout>
                <c:manualLayout>
                  <c:x val="-8.970757919166119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'16'!$E$43:$E$44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'16'!$F$43:$F$44</c:f>
              <c:numCache>
                <c:formatCode>General</c:formatCode>
                <c:ptCount val="2"/>
                <c:pt idx="0">
                  <c:v>7</c:v>
                </c:pt>
                <c:pt idx="1">
                  <c:v>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7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'16'!$P$18:$P$19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'16'!$Q$18:$Q$19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7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view3D>
      <c:rotX val="15"/>
      <c:rotY val="267"/>
      <c:rAngAx val="1"/>
    </c:view3D>
    <c:floor>
      <c:thickness val="0"/>
      <c:spPr>
        <a:noFill/>
        <a:ln w="9525" cap="flat" cmpd="sng" algn="ctr">
          <a:solidFill>
            <a:schemeClr val="tx1">
              <a:tint val="75000"/>
              <a:shade val="95000"/>
              <a:satMod val="105000"/>
            </a:schemeClr>
          </a:solidFill>
          <a:prstDash val="solid"/>
          <a:round/>
        </a:ln>
        <a:effectLst/>
        <a:sp3d contourW="9525">
          <a:contourClr>
            <a:schemeClr val="tx1">
              <a:tint val="75000"/>
              <a:shade val="95000"/>
              <a:satMod val="105000"/>
            </a:schemeClr>
          </a:contourClr>
        </a:sp3d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explosion val="30"/>
          <c:dPt>
            <c:idx val="0"/>
            <c:bubble3D val="0"/>
            <c:spPr>
              <a:solidFill>
                <a:schemeClr val="accent5">
                  <a:shade val="76000"/>
                </a:schemeClr>
              </a:solidFill>
              <a:ln>
                <a:noFill/>
              </a:ln>
              <a:effectLst/>
              <a:sp3d/>
            </c:spPr>
          </c:dPt>
          <c:dPt>
            <c:idx val="1"/>
            <c:bubble3D val="0"/>
            <c:spPr>
              <a:solidFill>
                <a:schemeClr val="accent5">
                  <a:tint val="77000"/>
                </a:schemeClr>
              </a:solidFill>
              <a:ln>
                <a:noFill/>
              </a:ln>
              <a:effectLst/>
              <a:sp3d/>
            </c:spPr>
          </c:dPt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'17'!$F$10:$G$10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'17'!$F$12:$G$12</c:f>
              <c:numCache>
                <c:formatCode>#,##0.00\ "zł"</c:formatCode>
                <c:ptCount val="2"/>
                <c:pt idx="0">
                  <c:v>13173770</c:v>
                </c:pt>
                <c:pt idx="1">
                  <c:v>3226649.3526900001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9525" cap="flat" cmpd="sng" algn="ctr">
      <a:solidFill>
        <a:schemeClr val="tx1">
          <a:tint val="75000"/>
          <a:shade val="95000"/>
          <a:satMod val="105000"/>
        </a:schemeClr>
      </a:solidFill>
      <a:prstDash val="solid"/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7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Zawarte umowy </a:t>
            </a:r>
          </a:p>
          <a:p>
            <a:pPr>
              <a:defRPr/>
            </a:pPr>
            <a:r>
              <a:rPr lang="pl-PL"/>
              <a:t>w</a:t>
            </a:r>
            <a:r>
              <a:rPr lang="pl-PL" baseline="0"/>
              <a:t> podziale na zakres</a:t>
            </a:r>
            <a:r>
              <a:rPr lang="pl-PL"/>
              <a:t> </a:t>
            </a:r>
          </a:p>
        </c:rich>
      </c:tx>
      <c:layout>
        <c:manualLayout>
          <c:xMode val="edge"/>
          <c:yMode val="edge"/>
          <c:x val="0.65748136645370281"/>
          <c:y val="1.2997400008289681E-2"/>
        </c:manualLayout>
      </c:layout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1"/>
              <c:layout>
                <c:manualLayout>
                  <c:x val="-7.206208914994601E-2"/>
                  <c:y val="0"/>
                </c:manualLayout>
              </c:layout>
              <c:dLblPos val="outEnd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'17'!$I$7:$M$7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'17'!$I$8:$M$8</c:f>
              <c:numCache>
                <c:formatCode>General</c:formatCode>
                <c:ptCount val="5"/>
                <c:pt idx="0">
                  <c:v>55</c:v>
                </c:pt>
                <c:pt idx="1">
                  <c:v>34</c:v>
                </c:pt>
                <c:pt idx="2">
                  <c:v>36</c:v>
                </c:pt>
                <c:pt idx="3">
                  <c:v>13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7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Zawarte umowy 2016-2022</a:t>
            </a:r>
          </a:p>
        </c:rich>
      </c:tx>
      <c:overlay val="0"/>
    </c:title>
    <c:autoTitleDeleted val="0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4768141446502641E-2"/>
          <c:y val="8.7264150943396221E-2"/>
          <c:w val="0.53888888888888919"/>
          <c:h val="0.89814814814814814"/>
        </c:manualLayout>
      </c:layout>
      <c:pie3DChart>
        <c:varyColors val="1"/>
        <c:ser>
          <c:idx val="0"/>
          <c:order val="0"/>
          <c:explosion val="28"/>
          <c:dLbls>
            <c:numFmt formatCode="General" sourceLinked="0"/>
            <c:spPr>
              <a:solidFill>
                <a:sysClr val="window" lastClr="FFFFFF"/>
              </a:solidFill>
            </c:spPr>
            <c:txPr>
              <a:bodyPr anchor="b" anchorCtr="1"/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'17'!$E$43:$E$44</c:f>
              <c:strCache>
                <c:ptCount val="2"/>
                <c:pt idx="0">
                  <c:v>liczba umów zawartych tylko w 2022</c:v>
                </c:pt>
                <c:pt idx="1">
                  <c:v>liczba umów zawartych w latach 2016-2021</c:v>
                </c:pt>
              </c:strCache>
            </c:strRef>
          </c:cat>
          <c:val>
            <c:numRef>
              <c:f>'17'!$F$43:$F$44</c:f>
              <c:numCache>
                <c:formatCode>General</c:formatCode>
                <c:ptCount val="2"/>
                <c:pt idx="0">
                  <c:v>35</c:v>
                </c:pt>
                <c:pt idx="1">
                  <c:v>103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53533906399235875"/>
          <c:y val="0.6801657752686574"/>
          <c:w val="0.4503342884431708"/>
          <c:h val="0.26859926707274817"/>
        </c:manualLayout>
      </c:layout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7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Rozwiązane umowy</a:t>
            </a:r>
          </a:p>
        </c:rich>
      </c:tx>
      <c:layout>
        <c:manualLayout>
          <c:xMode val="edge"/>
          <c:yMode val="edge"/>
          <c:x val="0.26090880796763183"/>
          <c:y val="1.3809770412566903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'17'!$P$18:$P$19</c:f>
              <c:strCache>
                <c:ptCount val="2"/>
                <c:pt idx="0">
                  <c:v>w 2022</c:v>
                </c:pt>
                <c:pt idx="1">
                  <c:v>do 2021</c:v>
                </c:pt>
              </c:strCache>
            </c:strRef>
          </c:cat>
          <c:val>
            <c:numRef>
              <c:f>'17'!$Q$18:$Q$19</c:f>
              <c:numCache>
                <c:formatCode>General</c:formatCode>
                <c:ptCount val="2"/>
                <c:pt idx="0">
                  <c:v>2</c:v>
                </c:pt>
                <c:pt idx="1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overlay val="0"/>
    </c:legend>
    <c:plotVisOnly val="1"/>
    <c:dispBlanksAs val="zero"/>
    <c:showDLblsOverMax val="0"/>
  </c:chart>
  <c:externalData r:id="rId1">
    <c:autoUpdate val="0"/>
  </c:externalData>
</c:chartSpace>
</file>

<file path=ppt/charts/chart7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20"/>
      <c:rotY val="10"/>
      <c:depthPercent val="2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Arkusz1!$D$227</c:f>
              <c:strCache>
                <c:ptCount val="1"/>
                <c:pt idx="0">
                  <c:v>miejsca pracy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Arkusz1!$C$228:$C$244</c:f>
              <c:strCache>
                <c:ptCount val="17"/>
                <c:pt idx="0">
                  <c:v>Lokalna Grupa Działania "Białe Ługi"</c:v>
                </c:pt>
                <c:pt idx="1">
                  <c:v>Stowarzyszenie Lokalna Grupa Działania "Ziemia Jędrzejowska  - GRYF"</c:v>
                </c:pt>
                <c:pt idx="2">
                  <c:v>"Królewskie Ponidzie"</c:v>
                </c:pt>
                <c:pt idx="3">
                  <c:v>Lokalna Grupa Działania   "Dorzecze Bobrzy"</c:v>
                </c:pt>
                <c:pt idx="4">
                  <c:v>Lokalna Grupa Działania "Region Włoszczowski"</c:v>
                </c:pt>
                <c:pt idx="5">
                  <c:v>Stowarzyszenie "Lokalna Grupa Działania - Wokół Łysej Góry"</c:v>
                </c:pt>
                <c:pt idx="6">
                  <c:v>Stowarzyszenie "Lokalna Grupa Działania - U ŻRÓDEŁ"</c:v>
                </c:pt>
                <c:pt idx="7">
                  <c:v>Lokalna Grupa Działania Ziemi Sandomierskiej</c:v>
                </c:pt>
                <c:pt idx="8">
                  <c:v>Stowarzyszenie Lokalna Grupa Działania "Razem na Piaskowcu"</c:v>
                </c:pt>
                <c:pt idx="9">
                  <c:v>Stowarzyszenie Rozwoju Wsi Świętokrzyskiej</c:v>
                </c:pt>
                <c:pt idx="10">
                  <c:v>Lokalna Grupa Działania  - Dorzecze Wisły</c:v>
                </c:pt>
                <c:pt idx="11">
                  <c:v>Stowarzyszenie Lokalna Grupa Działania "Krzemienny Krąg"</c:v>
                </c:pt>
                <c:pt idx="12">
                  <c:v>Lokalna Grupa Działania "Perły Czarnej Nidy"</c:v>
                </c:pt>
                <c:pt idx="13">
                  <c:v>Lokalna Grupa Działania PONIDZIE</c:v>
                </c:pt>
                <c:pt idx="14">
                  <c:v>Lokalna Grupa Działania "Perły Ponidzia"</c:v>
                </c:pt>
                <c:pt idx="15">
                  <c:v>Lokalna Grupa Działania Powiatu Opatowskiego</c:v>
                </c:pt>
                <c:pt idx="16">
                  <c:v>Lokalna Grupa Działania   "Nad Czarną i Pilicą"</c:v>
                </c:pt>
              </c:strCache>
            </c:strRef>
          </c:cat>
          <c:val>
            <c:numRef>
              <c:f>Arkusz1!$D$228:$D$244</c:f>
              <c:numCache>
                <c:formatCode>General</c:formatCode>
                <c:ptCount val="17"/>
                <c:pt idx="0">
                  <c:v>100</c:v>
                </c:pt>
                <c:pt idx="1">
                  <c:v>96</c:v>
                </c:pt>
                <c:pt idx="2">
                  <c:v>80</c:v>
                </c:pt>
                <c:pt idx="3">
                  <c:v>79</c:v>
                </c:pt>
                <c:pt idx="4">
                  <c:v>77</c:v>
                </c:pt>
                <c:pt idx="5">
                  <c:v>75</c:v>
                </c:pt>
                <c:pt idx="6">
                  <c:v>73</c:v>
                </c:pt>
                <c:pt idx="7">
                  <c:v>60</c:v>
                </c:pt>
                <c:pt idx="8">
                  <c:v>59</c:v>
                </c:pt>
                <c:pt idx="9">
                  <c:v>59</c:v>
                </c:pt>
                <c:pt idx="10">
                  <c:v>55</c:v>
                </c:pt>
                <c:pt idx="11">
                  <c:v>50</c:v>
                </c:pt>
                <c:pt idx="12">
                  <c:v>46</c:v>
                </c:pt>
                <c:pt idx="13">
                  <c:v>43</c:v>
                </c:pt>
                <c:pt idx="14">
                  <c:v>41</c:v>
                </c:pt>
                <c:pt idx="15">
                  <c:v>35</c:v>
                </c:pt>
                <c:pt idx="16">
                  <c:v>25</c:v>
                </c:pt>
              </c:numCache>
            </c:numRef>
          </c:val>
        </c:ser>
        <c:ser>
          <c:idx val="1"/>
          <c:order val="1"/>
          <c:tx>
            <c:strRef>
              <c:f>Arkusz1!$E$227</c:f>
              <c:strCache>
                <c:ptCount val="1"/>
                <c:pt idx="0">
                  <c:v>obiekty rekreacyjne i inne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b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Arkusz1!$C$228:$C$244</c:f>
              <c:strCache>
                <c:ptCount val="17"/>
                <c:pt idx="0">
                  <c:v>Lokalna Grupa Działania "Białe Ługi"</c:v>
                </c:pt>
                <c:pt idx="1">
                  <c:v>Stowarzyszenie Lokalna Grupa Działania "Ziemia Jędrzejowska  - GRYF"</c:v>
                </c:pt>
                <c:pt idx="2">
                  <c:v>"Królewskie Ponidzie"</c:v>
                </c:pt>
                <c:pt idx="3">
                  <c:v>Lokalna Grupa Działania   "Dorzecze Bobrzy"</c:v>
                </c:pt>
                <c:pt idx="4">
                  <c:v>Lokalna Grupa Działania "Region Włoszczowski"</c:v>
                </c:pt>
                <c:pt idx="5">
                  <c:v>Stowarzyszenie "Lokalna Grupa Działania - Wokół Łysej Góry"</c:v>
                </c:pt>
                <c:pt idx="6">
                  <c:v>Stowarzyszenie "Lokalna Grupa Działania - U ŻRÓDEŁ"</c:v>
                </c:pt>
                <c:pt idx="7">
                  <c:v>Lokalna Grupa Działania Ziemi Sandomierskiej</c:v>
                </c:pt>
                <c:pt idx="8">
                  <c:v>Stowarzyszenie Lokalna Grupa Działania "Razem na Piaskowcu"</c:v>
                </c:pt>
                <c:pt idx="9">
                  <c:v>Stowarzyszenie Rozwoju Wsi Świętokrzyskiej</c:v>
                </c:pt>
                <c:pt idx="10">
                  <c:v>Lokalna Grupa Działania  - Dorzecze Wisły</c:v>
                </c:pt>
                <c:pt idx="11">
                  <c:v>Stowarzyszenie Lokalna Grupa Działania "Krzemienny Krąg"</c:v>
                </c:pt>
                <c:pt idx="12">
                  <c:v>Lokalna Grupa Działania "Perły Czarnej Nidy"</c:v>
                </c:pt>
                <c:pt idx="13">
                  <c:v>Lokalna Grupa Działania PONIDZIE</c:v>
                </c:pt>
                <c:pt idx="14">
                  <c:v>Lokalna Grupa Działania "Perły Ponidzia"</c:v>
                </c:pt>
                <c:pt idx="15">
                  <c:v>Lokalna Grupa Działania Powiatu Opatowskiego</c:v>
                </c:pt>
                <c:pt idx="16">
                  <c:v>Lokalna Grupa Działania   "Nad Czarną i Pilicą"</c:v>
                </c:pt>
              </c:strCache>
            </c:strRef>
          </c:cat>
          <c:val>
            <c:numRef>
              <c:f>Arkusz1!$E$228:$E$244</c:f>
              <c:numCache>
                <c:formatCode>General</c:formatCode>
                <c:ptCount val="17"/>
                <c:pt idx="0">
                  <c:v>34</c:v>
                </c:pt>
                <c:pt idx="1">
                  <c:v>19</c:v>
                </c:pt>
                <c:pt idx="2">
                  <c:v>45</c:v>
                </c:pt>
                <c:pt idx="3">
                  <c:v>29</c:v>
                </c:pt>
                <c:pt idx="4">
                  <c:v>30</c:v>
                </c:pt>
                <c:pt idx="5">
                  <c:v>20</c:v>
                </c:pt>
                <c:pt idx="6">
                  <c:v>23</c:v>
                </c:pt>
                <c:pt idx="7">
                  <c:v>36</c:v>
                </c:pt>
                <c:pt idx="8">
                  <c:v>10</c:v>
                </c:pt>
                <c:pt idx="9">
                  <c:v>19</c:v>
                </c:pt>
                <c:pt idx="10">
                  <c:v>34</c:v>
                </c:pt>
                <c:pt idx="11">
                  <c:v>9</c:v>
                </c:pt>
                <c:pt idx="12">
                  <c:v>9</c:v>
                </c:pt>
                <c:pt idx="13">
                  <c:v>23</c:v>
                </c:pt>
                <c:pt idx="14">
                  <c:v>13</c:v>
                </c:pt>
                <c:pt idx="15">
                  <c:v>12</c:v>
                </c:pt>
                <c:pt idx="16">
                  <c:v>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gapDepth val="0"/>
        <c:shape val="box"/>
        <c:axId val="330025248"/>
        <c:axId val="330021720"/>
        <c:axId val="0"/>
      </c:bar3DChart>
      <c:catAx>
        <c:axId val="3300252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5400000" spcFirstLastPara="1" vertOverflow="ellipsis" vert="horz" wrap="square" anchor="ctr" anchorCtr="1"/>
          <a:lstStyle/>
          <a:p>
            <a:pPr>
              <a:defRPr sz="800" b="1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30021720"/>
        <c:crosses val="autoZero"/>
        <c:auto val="0"/>
        <c:lblAlgn val="ctr"/>
        <c:lblOffset val="100"/>
        <c:noMultiLvlLbl val="0"/>
      </c:catAx>
      <c:valAx>
        <c:axId val="330021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3300252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title>
      <c:tx>
        <c:rich>
          <a:bodyPr/>
          <a:lstStyle/>
          <a:p>
            <a:pPr>
              <a:defRPr/>
            </a:pPr>
            <a:r>
              <a:rPr lang="pl-PL"/>
              <a:t>Poziom kontraktacji </a:t>
            </a:r>
            <a:r>
              <a:rPr lang="en-US"/>
              <a:t>LSR</a:t>
            </a:r>
          </a:p>
        </c:rich>
      </c:tx>
      <c:overlay val="0"/>
    </c:title>
    <c:autoTitleDeleted val="0"/>
    <c:view3D>
      <c:rotX val="15"/>
      <c:rotY val="267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909427831398759E-2"/>
          <c:y val="0.12851327999858295"/>
          <c:w val="0.82787077707831558"/>
          <c:h val="0.73242407199100112"/>
        </c:manualLayout>
      </c:layout>
      <c:pie3DChart>
        <c:varyColors val="1"/>
        <c:ser>
          <c:idx val="0"/>
          <c:order val="0"/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1"/>
              </a:solidFill>
            </a:ln>
          </c:spPr>
          <c:explosion val="30"/>
          <c:dLbls>
            <c:dLbl>
              <c:idx val="0"/>
              <c:layout>
                <c:manualLayout>
                  <c:x val="1.6259632644696459E-2"/>
                  <c:y val="-6.607442732669807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6.6896623811017103E-2"/>
                  <c:y val="8.9003499193558225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numFmt formatCode="0.00%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'1'!$F$10:$G$10</c:f>
              <c:strCache>
                <c:ptCount val="2"/>
                <c:pt idx="0">
                  <c:v>zakontraktowane środki</c:v>
                </c:pt>
                <c:pt idx="1">
                  <c:v>środki pozostające do kontraktacji </c:v>
                </c:pt>
              </c:strCache>
            </c:strRef>
          </c:cat>
          <c:val>
            <c:numRef>
              <c:f>'1'!$F$12:$G$12</c:f>
              <c:numCache>
                <c:formatCode>#,##0.00\ "zł"</c:formatCode>
                <c:ptCount val="2"/>
                <c:pt idx="0">
                  <c:v>11215272.550000001</c:v>
                </c:pt>
                <c:pt idx="1">
                  <c:v>3728981.4499999993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75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0402813020465466"/>
          <c:y val="0.24906086353477769"/>
          <c:w val="0.81409213383210821"/>
          <c:h val="0.71716287392716216"/>
        </c:manualLayout>
      </c:layout>
      <c:pie3DChart>
        <c:varyColors val="1"/>
        <c:ser>
          <c:idx val="0"/>
          <c:order val="0"/>
          <c:explosion val="25"/>
          <c:dLbls>
            <c:dLbl>
              <c:idx val="4"/>
              <c:layout>
                <c:manualLayout>
                  <c:x val="5.26024363233666E-2"/>
                  <c:y val="1.9286403085824511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/>
                </a:pPr>
                <a:endParaRPr lang="pl-P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'1'!$I$7:$M$7</c:f>
              <c:strCache>
                <c:ptCount val="5"/>
                <c:pt idx="0">
                  <c:v>premie </c:v>
                </c:pt>
                <c:pt idx="1">
                  <c:v>rozwijanie </c:v>
                </c:pt>
                <c:pt idx="2">
                  <c:v>inne + inkubatory</c:v>
                </c:pt>
                <c:pt idx="3">
                  <c:v>granty</c:v>
                </c:pt>
                <c:pt idx="4">
                  <c:v>własne</c:v>
                </c:pt>
              </c:strCache>
            </c:strRef>
          </c:cat>
          <c:val>
            <c:numRef>
              <c:f>'1'!$I$8:$M$8</c:f>
              <c:numCache>
                <c:formatCode>General</c:formatCode>
                <c:ptCount val="5"/>
                <c:pt idx="0">
                  <c:v>59</c:v>
                </c:pt>
                <c:pt idx="1">
                  <c:v>13</c:v>
                </c:pt>
                <c:pt idx="2">
                  <c:v>26</c:v>
                </c:pt>
                <c:pt idx="3">
                  <c:v>6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</c:plotArea>
    <c:plotVisOnly val="1"/>
    <c:dispBlanksAs val="zero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7BB0BC-F6C8-441F-AFD9-48944A072801}" type="datetimeFigureOut">
              <a:rPr lang="pl-PL" smtClean="0"/>
              <a:pPr/>
              <a:t>18.01.2023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548B6-0F1D-4364-A0CE-7AB525F4645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12986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458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495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474960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3718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27295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04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96281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9258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560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7348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6774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906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856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36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4272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975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1/18/2023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8156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89" r:id="rId1"/>
    <p:sldLayoutId id="2147484490" r:id="rId2"/>
    <p:sldLayoutId id="2147484491" r:id="rId3"/>
    <p:sldLayoutId id="2147484492" r:id="rId4"/>
    <p:sldLayoutId id="2147484493" r:id="rId5"/>
    <p:sldLayoutId id="2147484494" r:id="rId6"/>
    <p:sldLayoutId id="2147484495" r:id="rId7"/>
    <p:sldLayoutId id="2147484496" r:id="rId8"/>
    <p:sldLayoutId id="2147484497" r:id="rId9"/>
    <p:sldLayoutId id="2147484498" r:id="rId10"/>
    <p:sldLayoutId id="2147484499" r:id="rId11"/>
    <p:sldLayoutId id="2147484500" r:id="rId12"/>
    <p:sldLayoutId id="2147484501" r:id="rId13"/>
    <p:sldLayoutId id="2147484502" r:id="rId14"/>
    <p:sldLayoutId id="2147484503" r:id="rId15"/>
    <p:sldLayoutId id="214748450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9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0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19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0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29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0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39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0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49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0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59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0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8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69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0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3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5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7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6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871199" y="969405"/>
            <a:ext cx="8915399" cy="2262781"/>
          </a:xfrm>
        </p:spPr>
        <p:txBody>
          <a:bodyPr>
            <a:normAutofit fontScale="90000"/>
          </a:bodyPr>
          <a:lstStyle/>
          <a:p>
            <a:pPr algn="ctr"/>
            <a:r>
              <a:rPr lang="pl-PL" b="1" dirty="0"/>
              <a:t>Program Rozwoju Obszarów Wiejskich </a:t>
            </a:r>
            <a:r>
              <a:rPr lang="pl-PL" b="1" dirty="0" smtClean="0"/>
              <a:t/>
            </a:r>
            <a:br>
              <a:rPr lang="pl-PL" b="1" dirty="0" smtClean="0"/>
            </a:br>
            <a:r>
              <a:rPr lang="pl-PL" b="1" dirty="0" smtClean="0"/>
              <a:t>na </a:t>
            </a:r>
            <a:r>
              <a:rPr lang="pl-PL" b="1" dirty="0"/>
              <a:t>lata 2014-2020</a:t>
            </a:r>
            <a:r>
              <a:rPr lang="pl-PL" dirty="0"/>
              <a:t/>
            </a:r>
            <a:br>
              <a:rPr lang="pl-PL" dirty="0"/>
            </a:b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58830" y="2576973"/>
            <a:ext cx="8915399" cy="1126283"/>
          </a:xfrm>
        </p:spPr>
        <p:txBody>
          <a:bodyPr>
            <a:noAutofit/>
          </a:bodyPr>
          <a:lstStyle/>
          <a:p>
            <a:pPr algn="ctr"/>
            <a:r>
              <a:rPr lang="pl-PL" sz="3200" b="1" dirty="0" smtClean="0">
                <a:solidFill>
                  <a:schemeClr val="accent3">
                    <a:lumMod val="50000"/>
                  </a:schemeClr>
                </a:solidFill>
              </a:rPr>
              <a:t>LEADER</a:t>
            </a:r>
          </a:p>
          <a:p>
            <a:pPr algn="ctr"/>
            <a:r>
              <a:rPr lang="pl-PL" sz="3200" b="1" dirty="0" smtClean="0">
                <a:solidFill>
                  <a:schemeClr val="accent3">
                    <a:lumMod val="50000"/>
                  </a:schemeClr>
                </a:solidFill>
              </a:rPr>
              <a:t>Podsumowanie 2022</a:t>
            </a:r>
            <a:endParaRPr lang="pl-PL" sz="32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7542121" y="4184018"/>
            <a:ext cx="30218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chemeClr val="accent3">
                    <a:lumMod val="75000"/>
                  </a:schemeClr>
                </a:solidFill>
              </a:rPr>
              <a:t>Kielce, grudzień 2022</a:t>
            </a:r>
            <a:endParaRPr lang="pl-PL" dirty="0">
              <a:solidFill>
                <a:schemeClr val="accent3">
                  <a:lumMod val="75000"/>
                </a:schemeClr>
              </a:solidFill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766649" y="4839754"/>
            <a:ext cx="6371363" cy="1131924"/>
            <a:chOff x="3946072" y="5445968"/>
            <a:chExt cx="6371363" cy="1131924"/>
          </a:xfrm>
        </p:grpSpPr>
        <p:pic>
          <p:nvPicPr>
            <p:cNvPr id="2050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2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1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49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5" y="0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l-PL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466295" y="6372178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26304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„Królewskie </a:t>
            </a:r>
            <a:r>
              <a:rPr lang="pl-PL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Ponidzie</a:t>
            </a: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”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Wykres 8"/>
          <p:cNvGraphicFramePr/>
          <p:nvPr/>
        </p:nvGraphicFramePr>
        <p:xfrm>
          <a:off x="3063240" y="1242061"/>
          <a:ext cx="7171007" cy="47982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„Królewskie </a:t>
            </a:r>
            <a:r>
              <a:rPr lang="pl-PL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Ponidzie</a:t>
            </a: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”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/>
          <p:nvPr/>
        </p:nvGraphicFramePr>
        <p:xfrm>
          <a:off x="3675187" y="457198"/>
          <a:ext cx="6620607" cy="4879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„Królewskie </a:t>
            </a:r>
            <a:r>
              <a:rPr lang="pl-PL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Ponidzie</a:t>
            </a: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”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/>
          <p:nvPr/>
        </p:nvGraphicFramePr>
        <p:xfrm>
          <a:off x="3675187" y="457198"/>
          <a:ext cx="7095391" cy="51874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„Królewskie </a:t>
            </a:r>
            <a:r>
              <a:rPr lang="pl-PL" sz="3200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Ponidzie</a:t>
            </a: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”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/>
          <p:nvPr/>
        </p:nvGraphicFramePr>
        <p:xfrm>
          <a:off x="3332287" y="685801"/>
          <a:ext cx="7447084" cy="4818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"Lokalna Grupa Działania - U ŻRÓDEŁ"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063240" y="1242060"/>
          <a:ext cx="6065520" cy="4373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"Lokalna Grupa Działania - U ŻRÓDEŁ"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810002" y="923192"/>
          <a:ext cx="6433039" cy="44184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"Lokalna Grupa Działania - U ŻRÓDEŁ"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292795" y="1797369"/>
          <a:ext cx="5606415" cy="3263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"Lokalna Grupa Działania - U ŻRÓDEŁ"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/>
          <p:nvPr/>
        </p:nvGraphicFramePr>
        <p:xfrm>
          <a:off x="3332287" y="685801"/>
          <a:ext cx="7447084" cy="4818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- Dorzecze Wisły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9" name="Wykres 8"/>
          <p:cNvGraphicFramePr/>
          <p:nvPr>
            <p:extLst>
              <p:ext uri="{D42A27DB-BD31-4B8C-83A1-F6EECF244321}">
                <p14:modId xmlns:p14="http://schemas.microsoft.com/office/powerpoint/2010/main" val="1362230714"/>
              </p:ext>
            </p:extLst>
          </p:nvPr>
        </p:nvGraphicFramePr>
        <p:xfrm>
          <a:off x="599431" y="1066501"/>
          <a:ext cx="7865599" cy="40509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- Dorzecze Wisły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810000" y="1516380"/>
          <a:ext cx="4572000" cy="3825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1111" y="265196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Budżet Lokalnych Grup Działania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Wykres 4"/>
          <p:cNvGraphicFramePr/>
          <p:nvPr/>
        </p:nvGraphicFramePr>
        <p:xfrm>
          <a:off x="413242" y="931985"/>
          <a:ext cx="11144183" cy="43170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11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- Dorzecze Wisły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292795" y="1797369"/>
          <a:ext cx="5606415" cy="32632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- Dorzecze Wisły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/>
          <p:nvPr/>
        </p:nvGraphicFramePr>
        <p:xfrm>
          <a:off x="3332287" y="685801"/>
          <a:ext cx="7447084" cy="4818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12277" y="230031"/>
            <a:ext cx="9367227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"Krzemienny Krąg"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063240" y="1242060"/>
          <a:ext cx="6065520" cy="4373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45226" y="230031"/>
            <a:ext cx="9534281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"Krzemienny Krąg"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810000" y="1516380"/>
          <a:ext cx="4572000" cy="3825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3634" y="230031"/>
            <a:ext cx="9085873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"Krzemienny Krąg"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292795" y="1274886"/>
          <a:ext cx="6730439" cy="37857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521069" y="230031"/>
            <a:ext cx="9358435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"Krzemienny Krąg"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/>
          <p:nvPr/>
        </p:nvGraphicFramePr>
        <p:xfrm>
          <a:off x="3332287" y="685801"/>
          <a:ext cx="7447084" cy="4818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"Białe Ługi"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71147280"/>
              </p:ext>
            </p:extLst>
          </p:nvPr>
        </p:nvGraphicFramePr>
        <p:xfrm>
          <a:off x="525316" y="1173672"/>
          <a:ext cx="7575452" cy="37871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"Białe Ługi"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810000" y="1516380"/>
          <a:ext cx="4572000" cy="3825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"Białe Ługi"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292793" y="1283681"/>
          <a:ext cx="7038171" cy="3776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"Białe Ługi"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4054064" y="1606531"/>
          <a:ext cx="4083872" cy="36449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Dotychczasowa realizacja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aphicFrame>
        <p:nvGraphicFramePr>
          <p:cNvPr id="5" name="Wykres 4"/>
          <p:cNvGraphicFramePr/>
          <p:nvPr/>
        </p:nvGraphicFramePr>
        <p:xfrm>
          <a:off x="2092569" y="808892"/>
          <a:ext cx="9003323" cy="51874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"Region Włoszczowski"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063240" y="1242060"/>
          <a:ext cx="7522699" cy="4024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"Region Włoszczowski"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2602524" y="1099039"/>
          <a:ext cx="8159261" cy="4242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"Region Włoszczowski"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556561" y="1028700"/>
          <a:ext cx="6835947" cy="41235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"Region Włoszczowski"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4067991" y="1318849"/>
          <a:ext cx="6544324" cy="3881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Ziemi Sandomierskiej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3873914"/>
              </p:ext>
            </p:extLst>
          </p:nvPr>
        </p:nvGraphicFramePr>
        <p:xfrm>
          <a:off x="174234" y="1049736"/>
          <a:ext cx="9179170" cy="31828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Ziemi Sandomierskiej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810002" y="1327638"/>
          <a:ext cx="5747239" cy="40139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Ziemi Sandomierskiej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292793" y="1310055"/>
          <a:ext cx="6633723" cy="37505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Ziemi Sandomierskiej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4063537" y="1055079"/>
          <a:ext cx="6372931" cy="4204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 "Nad Czarną i Pilicą"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18632213"/>
              </p:ext>
            </p:extLst>
          </p:nvPr>
        </p:nvGraphicFramePr>
        <p:xfrm>
          <a:off x="901357" y="1149244"/>
          <a:ext cx="7724923" cy="40245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 "Nad Czarną i Pilicą"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810001" y="1072662"/>
          <a:ext cx="6090139" cy="4268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Dotychczasowa realizacja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147" name="Symbol zastępczy zawartości 2"/>
          <p:cNvSpPr>
            <a:spLocks noGrp="1"/>
          </p:cNvSpPr>
          <p:nvPr>
            <p:ph idx="1"/>
          </p:nvPr>
        </p:nvSpPr>
        <p:spPr>
          <a:xfrm>
            <a:off x="2685074" y="1334153"/>
            <a:ext cx="7581900" cy="4571999"/>
          </a:xfrm>
        </p:spPr>
        <p:txBody>
          <a:bodyPr>
            <a:normAutofit/>
          </a:bodyPr>
          <a:lstStyle/>
          <a:p>
            <a:pPr marL="514350" indent="-514350">
              <a:buNone/>
              <a:defRPr/>
            </a:pPr>
            <a:endParaRPr lang="pl-PL" altLang="pl-PL" b="1" dirty="0" smtClean="0"/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/>
          <p:nvPr/>
        </p:nvGraphicFramePr>
        <p:xfrm>
          <a:off x="498232" y="949572"/>
          <a:ext cx="11450515" cy="42554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 "Nad Czarną i Pilicą"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292794" y="1090246"/>
          <a:ext cx="6871116" cy="4290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 "Nad Czarną i Pilicą"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4055747" y="1019908"/>
          <a:ext cx="6222463" cy="41531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"Perły </a:t>
            </a:r>
            <a:r>
              <a:rPr lang="pl-PL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Ponidzia</a:t>
            </a: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6841386"/>
              </p:ext>
            </p:extLst>
          </p:nvPr>
        </p:nvGraphicFramePr>
        <p:xfrm>
          <a:off x="172799" y="1032995"/>
          <a:ext cx="9549699" cy="39308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"Perły </a:t>
            </a:r>
            <a:r>
              <a:rPr lang="pl-PL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Ponidzia</a:t>
            </a: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651739" y="1090246"/>
          <a:ext cx="6723184" cy="4312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"Perły </a:t>
            </a:r>
            <a:r>
              <a:rPr lang="pl-PL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Ponidzia</a:t>
            </a: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3292793" y="1204547"/>
          <a:ext cx="7732763" cy="3856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"Perły </a:t>
            </a:r>
            <a:r>
              <a:rPr lang="pl-PL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Ponidzia</a:t>
            </a: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4063539" y="1099039"/>
          <a:ext cx="6047616" cy="41605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17685" y="230031"/>
            <a:ext cx="10061819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"Razem na Piaskowcu"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84122462"/>
              </p:ext>
            </p:extLst>
          </p:nvPr>
        </p:nvGraphicFramePr>
        <p:xfrm>
          <a:off x="218014" y="1379757"/>
          <a:ext cx="8958987" cy="36630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9763" y="230031"/>
            <a:ext cx="10149743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"Razem na Piaskowcu"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7" name="Wykres 16"/>
          <p:cNvGraphicFramePr>
            <a:graphicFrameLocks/>
          </p:cNvGraphicFramePr>
          <p:nvPr/>
        </p:nvGraphicFramePr>
        <p:xfrm>
          <a:off x="3292795" y="1336432"/>
          <a:ext cx="7196431" cy="3724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30031"/>
            <a:ext cx="9965104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"Razem na Piaskowcu"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4038599" y="1477110"/>
          <a:ext cx="6054969" cy="38102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04547" y="230031"/>
            <a:ext cx="9674959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"Razem na Piaskowcu"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/>
          <p:nvPr/>
        </p:nvGraphicFramePr>
        <p:xfrm>
          <a:off x="3332287" y="685801"/>
          <a:ext cx="7447084" cy="48181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Zawarte umowy w latach 2016-2022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7" name="Wykres 16"/>
          <p:cNvGraphicFramePr/>
          <p:nvPr/>
        </p:nvGraphicFramePr>
        <p:xfrm>
          <a:off x="-533398" y="140679"/>
          <a:ext cx="12400084" cy="59172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230031"/>
            <a:ext cx="9965104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Rozwoju Wsi Świętokrzyskiej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75027586"/>
              </p:ext>
            </p:extLst>
          </p:nvPr>
        </p:nvGraphicFramePr>
        <p:xfrm>
          <a:off x="492370" y="1266096"/>
          <a:ext cx="9034186" cy="3836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61747" y="230031"/>
            <a:ext cx="9217759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Rozwoju Wsi Świętokrzyskiej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6936451"/>
              </p:ext>
            </p:extLst>
          </p:nvPr>
        </p:nvGraphicFramePr>
        <p:xfrm>
          <a:off x="1405218" y="1300418"/>
          <a:ext cx="8071339" cy="3750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14502" y="230031"/>
            <a:ext cx="9165004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Rozwoju Wsi Świętokrzyskiej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292793" y="1705709"/>
          <a:ext cx="7767931" cy="33549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44163" y="230031"/>
            <a:ext cx="9235343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Rozwoju Wsi Świętokrzyskiej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4055747" y="1292470"/>
          <a:ext cx="5756471" cy="38805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43000" y="230031"/>
            <a:ext cx="9736504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Powiatu Opatowskiego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5769052"/>
              </p:ext>
            </p:extLst>
          </p:nvPr>
        </p:nvGraphicFramePr>
        <p:xfrm>
          <a:off x="314664" y="1689474"/>
          <a:ext cx="9112804" cy="3716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59423" y="230031"/>
            <a:ext cx="10220081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Powiatu Opatowskiego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810002" y="1318846"/>
          <a:ext cx="6916615" cy="4022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52853" y="230031"/>
            <a:ext cx="10026651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Powiatu Opatowskiego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292795" y="1002324"/>
          <a:ext cx="7873439" cy="40583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46285" y="230031"/>
            <a:ext cx="9833219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Powiatu Opatowskiego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4063539" y="1283679"/>
          <a:ext cx="6487231" cy="39759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186963" y="230031"/>
            <a:ext cx="9692543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 "Dorzecze Bobrzy"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37013824"/>
              </p:ext>
            </p:extLst>
          </p:nvPr>
        </p:nvGraphicFramePr>
        <p:xfrm>
          <a:off x="841408" y="1377893"/>
          <a:ext cx="7495964" cy="3156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91310" y="230031"/>
            <a:ext cx="10088196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 "Dorzecze Bobrzy"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810002" y="1143000"/>
          <a:ext cx="6441831" cy="4198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Zawieranie umów o dofinansowanie 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/>
          <p:nvPr/>
        </p:nvGraphicFramePr>
        <p:xfrm>
          <a:off x="1201271" y="0"/>
          <a:ext cx="11241741" cy="53250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05608" y="230031"/>
            <a:ext cx="9973896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 "Dorzecze Bobrzy"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292793" y="1063870"/>
          <a:ext cx="7732763" cy="3996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64931" y="230031"/>
            <a:ext cx="10114573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  "Dorzecze Bobrzy"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4063537" y="1345225"/>
          <a:ext cx="5889355" cy="39143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"Lokalna Grupa Działania - Wokół Łysej Góry"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1072662" y="1198103"/>
          <a:ext cx="10858500" cy="36640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"Lokalna Grupa Działania - Wokół Łysej Góry"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810002" y="1257300"/>
          <a:ext cx="7514492" cy="4084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"Lokalna Grupa Działania - Wokół Łysej Góry"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292794" y="1336432"/>
          <a:ext cx="6800777" cy="37242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97979" y="230031"/>
            <a:ext cx="9481527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"Perły Czarnej Nidy"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4038602" y="1090246"/>
          <a:ext cx="5967047" cy="4197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58461" y="230031"/>
            <a:ext cx="9121043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"Perły Czarnej Nidy"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905608" y="1242060"/>
          <a:ext cx="9671539" cy="3453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85902" y="230031"/>
            <a:ext cx="9393604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"Perły Czarnej Nidy"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810000" y="694592"/>
          <a:ext cx="7118839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35371" y="230031"/>
            <a:ext cx="9244135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"Perły Czarnej Nidy"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292793" y="1143001"/>
          <a:ext cx="6809571" cy="3917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354017" y="230031"/>
            <a:ext cx="9525489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"Perły Czarnej Nidy"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4067992" y="1090250"/>
          <a:ext cx="6702587" cy="41099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Odsetek zawartych umów do umów rozwiązanych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/>
          <p:nvPr/>
        </p:nvGraphicFramePr>
        <p:xfrm>
          <a:off x="1283680" y="1090249"/>
          <a:ext cx="9478109" cy="41587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PONIDZIE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1002324" y="1081454"/>
          <a:ext cx="9812215" cy="42203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PONIDZIE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810001" y="1090246"/>
          <a:ext cx="6978163" cy="4251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PONIDZIE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292795" y="1055081"/>
          <a:ext cx="7644839" cy="40055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Lokalna Grupa Działania PONIDZIE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4063539" y="1151793"/>
          <a:ext cx="5581624" cy="4107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01163" y="230031"/>
            <a:ext cx="11368453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"Ziemia Jędrzejowska  - GRYF"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852853" y="1151793"/>
          <a:ext cx="10119947" cy="3903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0679" y="230031"/>
            <a:ext cx="11816861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"Ziemia Jędrzejowska  - GRYF"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217987" y="1125419"/>
          <a:ext cx="7930661" cy="4216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02223" y="230031"/>
            <a:ext cx="11772900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"Ziemia Jędrzejowska  - GRYF"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>
            <a:graphicFrameLocks/>
          </p:cNvGraphicFramePr>
          <p:nvPr/>
        </p:nvGraphicFramePr>
        <p:xfrm>
          <a:off x="3292792" y="1283681"/>
          <a:ext cx="7134885" cy="37769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1016" y="230031"/>
            <a:ext cx="11746523" cy="6381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pl-PL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Stowarzyszenie Lokalna Grupa Działania "Ziemia Jędrzejowska  - GRYF"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1" name="Wykres 10"/>
          <p:cNvGraphicFramePr>
            <a:graphicFrameLocks/>
          </p:cNvGraphicFramePr>
          <p:nvPr/>
        </p:nvGraphicFramePr>
        <p:xfrm>
          <a:off x="4055745" y="1230924"/>
          <a:ext cx="5897147" cy="39421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Wybrane efekty wdrażania 19.2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/>
          <p:nvPr/>
        </p:nvGraphicFramePr>
        <p:xfrm>
          <a:off x="219808" y="817686"/>
          <a:ext cx="11676184" cy="4229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649904" y="230031"/>
            <a:ext cx="8229600" cy="638175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pl-PL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Rozwiązane umowy w podziale na zakres</a:t>
            </a:r>
            <a:endParaRPr lang="pl-PL" sz="32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0" name="Wykres 9"/>
          <p:cNvGraphicFramePr/>
          <p:nvPr/>
        </p:nvGraphicFramePr>
        <p:xfrm>
          <a:off x="1538656" y="1002322"/>
          <a:ext cx="9759461" cy="4246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148743" y="1953321"/>
            <a:ext cx="8700965" cy="1589979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pl-PL" sz="48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A jak to wygląda w poszczególnych Grupach…?</a:t>
            </a:r>
            <a:endParaRPr lang="pl-PL" sz="4800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" name="Grupa 10"/>
          <p:cNvGrpSpPr/>
          <p:nvPr/>
        </p:nvGrpSpPr>
        <p:grpSpPr>
          <a:xfrm>
            <a:off x="4086750" y="5331668"/>
            <a:ext cx="6371363" cy="1131924"/>
            <a:chOff x="3946072" y="5445968"/>
            <a:chExt cx="6371363" cy="1131924"/>
          </a:xfrm>
        </p:grpSpPr>
        <p:pic>
          <p:nvPicPr>
            <p:cNvPr id="12" name="Obraz 5" descr="Logo ŚBRR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46452" y="5520617"/>
              <a:ext cx="977900" cy="711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3" name="Obraz 1" descr="herb-kolor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12181" y="5571231"/>
              <a:ext cx="622300" cy="7239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4" name="Obraz 2" descr="PROW-2014-2020-logo-kolor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036323" y="5445968"/>
              <a:ext cx="1281112" cy="8382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Obraz 3" descr="http://www.sporol.warmia.mazury.pl/images_menus_big/463/55ffef16c9874/UE-logo-pionowe.jpg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46072" y="5520617"/>
              <a:ext cx="1354138" cy="10572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4589390" y="6398555"/>
            <a:ext cx="5505033" cy="3539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                          	</a:t>
            </a:r>
            <a:endParaRPr kumimoji="0" lang="pl-PL" altLang="pl-PL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609600" algn="l"/>
              </a:tabLst>
            </a:pPr>
            <a:r>
              <a:rPr kumimoji="0" lang="pl-PL" altLang="pl-PL" sz="800" b="1" i="0" u="none" strike="noStrike" cap="none" normalizeH="0" baseline="0" dirty="0" smtClean="0">
                <a:ln>
                  <a:noFill/>
                </a:ln>
                <a:solidFill>
                  <a:srgbClr val="1A1A1A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Tahoma-Bold"/>
              </a:rPr>
              <a:t>„Europejski Fundusz Rolny na rzecz Rozwoju Obszarów Wiejskich: Europa inwestująca w obszary wiejskie”.</a:t>
            </a:r>
            <a:endParaRPr kumimoji="0" lang="pl-PL" altLang="pl-P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86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s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848</TotalTime>
  <Words>875</Words>
  <Application>Microsoft Office PowerPoint</Application>
  <PresentationFormat>Panoramiczny</PresentationFormat>
  <Paragraphs>332</Paragraphs>
  <Slides>78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78</vt:i4>
      </vt:variant>
    </vt:vector>
  </HeadingPairs>
  <TitlesOfParts>
    <vt:vector size="85" baseType="lpstr">
      <vt:lpstr>Arial</vt:lpstr>
      <vt:lpstr>Calibri</vt:lpstr>
      <vt:lpstr>Tahoma-Bold</vt:lpstr>
      <vt:lpstr>Times New Roman</vt:lpstr>
      <vt:lpstr>Trebuchet MS</vt:lpstr>
      <vt:lpstr>Wingdings 3</vt:lpstr>
      <vt:lpstr>Faseta</vt:lpstr>
      <vt:lpstr>Program Rozwoju Obszarów Wiejskich  na lata 2014-2020 </vt:lpstr>
      <vt:lpstr>Budżet Lokalnych Grup Działania</vt:lpstr>
      <vt:lpstr>Dotychczasowa realizacja</vt:lpstr>
      <vt:lpstr>Dotychczasowa realizacja</vt:lpstr>
      <vt:lpstr>Zawarte umowy w latach 2016-2022</vt:lpstr>
      <vt:lpstr>Zawieranie umów o dofinansowanie </vt:lpstr>
      <vt:lpstr>Odsetek zawartych umów do umów rozwiązanych</vt:lpstr>
      <vt:lpstr>Rozwiązane umowy w podziale na zakres</vt:lpstr>
      <vt:lpstr>A jak to wygląda w poszczególnych Grupach…?</vt:lpstr>
      <vt:lpstr>„Królewskie Ponidzie”</vt:lpstr>
      <vt:lpstr>„Królewskie Ponidzie”</vt:lpstr>
      <vt:lpstr>„Królewskie Ponidzie”</vt:lpstr>
      <vt:lpstr>„Królewskie Ponidzie”</vt:lpstr>
      <vt:lpstr>Stowarzyszenie "Lokalna Grupa Działania - U ŻRÓDEŁ"</vt:lpstr>
      <vt:lpstr>Stowarzyszenie "Lokalna Grupa Działania - U ŻRÓDEŁ"</vt:lpstr>
      <vt:lpstr>Stowarzyszenie "Lokalna Grupa Działania - U ŻRÓDEŁ"</vt:lpstr>
      <vt:lpstr>Stowarzyszenie "Lokalna Grupa Działania - U ŻRÓDEŁ"</vt:lpstr>
      <vt:lpstr>Lokalna Grupa Działania  - Dorzecze Wisły</vt:lpstr>
      <vt:lpstr>Lokalna Grupa Działania  - Dorzecze Wisły</vt:lpstr>
      <vt:lpstr>Lokalna Grupa Działania  - Dorzecze Wisły</vt:lpstr>
      <vt:lpstr>Lokalna Grupa Działania  - Dorzecze Wisły</vt:lpstr>
      <vt:lpstr>Stowarzyszenie Lokalna Grupa Działania "Krzemienny Krąg"</vt:lpstr>
      <vt:lpstr>Stowarzyszenie Lokalna Grupa Działania "Krzemienny Krąg"</vt:lpstr>
      <vt:lpstr>Stowarzyszenie Lokalna Grupa Działania "Krzemienny Krąg"</vt:lpstr>
      <vt:lpstr>Stowarzyszenie Lokalna Grupa Działania "Krzemienny Krąg"</vt:lpstr>
      <vt:lpstr>Lokalna Grupa Działania "Białe Ługi"</vt:lpstr>
      <vt:lpstr>Lokalna Grupa Działania "Białe Ługi"</vt:lpstr>
      <vt:lpstr>Lokalna Grupa Działania "Białe Ługi"</vt:lpstr>
      <vt:lpstr>Lokalna Grupa Działania "Białe Ługi"</vt:lpstr>
      <vt:lpstr>Lokalna Grupa Działania "Region Włoszczowski"</vt:lpstr>
      <vt:lpstr>Lokalna Grupa Działania "Region Włoszczowski"</vt:lpstr>
      <vt:lpstr>Lokalna Grupa Działania "Region Włoszczowski"</vt:lpstr>
      <vt:lpstr>Lokalna Grupa Działania "Region Włoszczowski"</vt:lpstr>
      <vt:lpstr>Lokalna Grupa Działania Ziemi Sandomierskiej</vt:lpstr>
      <vt:lpstr>Lokalna Grupa Działania Ziemi Sandomierskiej</vt:lpstr>
      <vt:lpstr>Lokalna Grupa Działania Ziemi Sandomierskiej</vt:lpstr>
      <vt:lpstr>Lokalna Grupa Działania Ziemi Sandomierskiej</vt:lpstr>
      <vt:lpstr>Lokalna Grupa Działania   "Nad Czarną i Pilicą"</vt:lpstr>
      <vt:lpstr>Lokalna Grupa Działania   "Nad Czarną i Pilicą"</vt:lpstr>
      <vt:lpstr>Lokalna Grupa Działania   "Nad Czarną i Pilicą"</vt:lpstr>
      <vt:lpstr>Lokalna Grupa Działania   "Nad Czarną i Pilicą"</vt:lpstr>
      <vt:lpstr>Lokalna Grupa Działania "Perły Ponidzia"</vt:lpstr>
      <vt:lpstr>Lokalna Grupa Działania "Perły Ponidzia"</vt:lpstr>
      <vt:lpstr>Lokalna Grupa Działania "Perły Ponidzia"</vt:lpstr>
      <vt:lpstr>Lokalna Grupa Działania "Perły Ponidzia"</vt:lpstr>
      <vt:lpstr>Stowarzyszenie Lokalna Grupa Działania "Razem na Piaskowcu"</vt:lpstr>
      <vt:lpstr>Stowarzyszenie Lokalna Grupa Działania "Razem na Piaskowcu"</vt:lpstr>
      <vt:lpstr>Stowarzyszenie Lokalna Grupa Działania "Razem na Piaskowcu"</vt:lpstr>
      <vt:lpstr>Stowarzyszenie Lokalna Grupa Działania "Razem na Piaskowcu"</vt:lpstr>
      <vt:lpstr>Stowarzyszenie Rozwoju Wsi Świętokrzyskiej</vt:lpstr>
      <vt:lpstr>Stowarzyszenie Rozwoju Wsi Świętokrzyskiej</vt:lpstr>
      <vt:lpstr>Stowarzyszenie Rozwoju Wsi Świętokrzyskiej</vt:lpstr>
      <vt:lpstr>Stowarzyszenie Rozwoju Wsi Świętokrzyskiej</vt:lpstr>
      <vt:lpstr>Lokalna Grupa Działania Powiatu Opatowskiego</vt:lpstr>
      <vt:lpstr>Lokalna Grupa Działania Powiatu Opatowskiego</vt:lpstr>
      <vt:lpstr>Lokalna Grupa Działania Powiatu Opatowskiego</vt:lpstr>
      <vt:lpstr>Lokalna Grupa Działania Powiatu Opatowskiego</vt:lpstr>
      <vt:lpstr>Lokalna Grupa Działania   "Dorzecze Bobrzy"</vt:lpstr>
      <vt:lpstr>Lokalna Grupa Działania   "Dorzecze Bobrzy"</vt:lpstr>
      <vt:lpstr>Lokalna Grupa Działania   "Dorzecze Bobrzy"</vt:lpstr>
      <vt:lpstr>Lokalna Grupa Działania   "Dorzecze Bobrzy"</vt:lpstr>
      <vt:lpstr>Stowarzyszenie "Lokalna Grupa Działania - Wokół Łysej Góry"</vt:lpstr>
      <vt:lpstr>Stowarzyszenie "Lokalna Grupa Działania - Wokół Łysej Góry"</vt:lpstr>
      <vt:lpstr>Stowarzyszenie "Lokalna Grupa Działania - Wokół Łysej Góry"</vt:lpstr>
      <vt:lpstr>Lokalna Grupa Działania "Perły Czarnej Nidy"</vt:lpstr>
      <vt:lpstr>Lokalna Grupa Działania "Perły Czarnej Nidy"</vt:lpstr>
      <vt:lpstr>Lokalna Grupa Działania "Perły Czarnej Nidy"</vt:lpstr>
      <vt:lpstr>Lokalna Grupa Działania "Perły Czarnej Nidy"</vt:lpstr>
      <vt:lpstr>Lokalna Grupa Działania "Perły Czarnej Nidy"</vt:lpstr>
      <vt:lpstr>Lokalna Grupa Działania PONIDZIE</vt:lpstr>
      <vt:lpstr>Lokalna Grupa Działania PONIDZIE</vt:lpstr>
      <vt:lpstr>Lokalna Grupa Działania PONIDZIE</vt:lpstr>
      <vt:lpstr>Lokalna Grupa Działania PONIDZIE</vt:lpstr>
      <vt:lpstr>Stowarzyszenie Lokalna Grupa Działania "Ziemia Jędrzejowska  - GRYF"</vt:lpstr>
      <vt:lpstr>Stowarzyszenie Lokalna Grupa Działania "Ziemia Jędrzejowska  - GRYF"</vt:lpstr>
      <vt:lpstr>Stowarzyszenie Lokalna Grupa Działania "Ziemia Jędrzejowska  - GRYF"</vt:lpstr>
      <vt:lpstr>Stowarzyszenie Lokalna Grupa Działania "Ziemia Jędrzejowska  - GRYF"</vt:lpstr>
      <vt:lpstr>Wybrane efekty wdrażania 19.2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Rozwoju Obszarów Wiejskich na lata 2014-2020</dc:title>
  <dc:creator>Łukasz Skórski</dc:creator>
  <cp:lastModifiedBy>Aneta Śliwińska</cp:lastModifiedBy>
  <cp:revision>47</cp:revision>
  <dcterms:created xsi:type="dcterms:W3CDTF">2018-05-07T06:38:15Z</dcterms:created>
  <dcterms:modified xsi:type="dcterms:W3CDTF">2023-01-18T08:35:54Z</dcterms:modified>
</cp:coreProperties>
</file>