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notesMasterIdLst>
    <p:notesMasterId r:id="rId33"/>
  </p:notesMasterIdLst>
  <p:sldIdLst>
    <p:sldId id="256" r:id="rId2"/>
    <p:sldId id="268" r:id="rId3"/>
    <p:sldId id="257" r:id="rId4"/>
    <p:sldId id="258" r:id="rId5"/>
    <p:sldId id="259" r:id="rId6"/>
    <p:sldId id="336" r:id="rId7"/>
    <p:sldId id="260" r:id="rId8"/>
    <p:sldId id="261" r:id="rId9"/>
    <p:sldId id="262" r:id="rId10"/>
    <p:sldId id="263" r:id="rId11"/>
    <p:sldId id="264" r:id="rId12"/>
    <p:sldId id="265" r:id="rId13"/>
    <p:sldId id="334" r:id="rId14"/>
    <p:sldId id="266" r:id="rId15"/>
    <p:sldId id="267" r:id="rId16"/>
    <p:sldId id="269" r:id="rId17"/>
    <p:sldId id="270" r:id="rId18"/>
    <p:sldId id="271" r:id="rId19"/>
    <p:sldId id="272" r:id="rId20"/>
    <p:sldId id="275" r:id="rId21"/>
    <p:sldId id="276" r:id="rId22"/>
    <p:sldId id="327" r:id="rId23"/>
    <p:sldId id="329" r:id="rId24"/>
    <p:sldId id="293" r:id="rId25"/>
    <p:sldId id="294" r:id="rId26"/>
    <p:sldId id="337" r:id="rId27"/>
    <p:sldId id="295" r:id="rId28"/>
    <p:sldId id="296" r:id="rId29"/>
    <p:sldId id="333" r:id="rId30"/>
    <p:sldId id="335" r:id="rId31"/>
    <p:sldId id="323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BB0BC-F6C8-441F-AFD9-48944A072801}" type="datetimeFigureOut">
              <a:rPr lang="pl-PL" smtClean="0"/>
              <a:pPr/>
              <a:t>29.11.2023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548B6-0F1D-4364-A0CE-7AB525F4645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2986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F73A38-7D65-4BA4-BC38-9C4FEE9B55B4}" type="slidenum">
              <a:rPr lang="pl-PL" altLang="pl-PL"/>
              <a:pPr/>
              <a:t>9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63488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803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49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8775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232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348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996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751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615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988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69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22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05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51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754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837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10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w.sbrr.pl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x.pl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x.pl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605255" y="1212534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Program Rozwoju Obszarów Wiejskich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na </a:t>
            </a:r>
            <a:r>
              <a:rPr lang="pl-PL" b="1" dirty="0"/>
              <a:t>lata 2014-2020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605255" y="3257836"/>
            <a:ext cx="8915399" cy="1126283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pl-PL" sz="3200" b="1" dirty="0" smtClean="0">
                <a:solidFill>
                  <a:schemeClr val="accent3">
                    <a:lumMod val="50000"/>
                  </a:schemeClr>
                </a:solidFill>
              </a:rPr>
              <a:t>peracje typu: </a:t>
            </a:r>
          </a:p>
          <a:p>
            <a:pPr algn="ctr"/>
            <a:r>
              <a:rPr lang="pl-PL" sz="3200" b="1" i="1" dirty="0" smtClean="0">
                <a:solidFill>
                  <a:srgbClr val="FF0000"/>
                </a:solidFill>
              </a:rPr>
              <a:t>"Zarządzanie zasobami wodnymi"</a:t>
            </a:r>
            <a:endParaRPr lang="pl-PL" sz="3200" b="1" i="1" dirty="0">
              <a:solidFill>
                <a:srgbClr val="FF0000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5835515" y="4947311"/>
            <a:ext cx="3021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chemeClr val="accent3">
                    <a:lumMod val="75000"/>
                  </a:schemeClr>
                </a:solidFill>
              </a:rPr>
              <a:t>Kielce, listopad 2023</a:t>
            </a:r>
            <a:endParaRPr lang="pl-PL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3946072" y="5445968"/>
            <a:ext cx="6371363" cy="1131924"/>
            <a:chOff x="3946072" y="5445968"/>
            <a:chExt cx="6371363" cy="1131924"/>
          </a:xfrm>
        </p:grpSpPr>
        <p:pic>
          <p:nvPicPr>
            <p:cNvPr id="2050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9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66954" y="6400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630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81200" y="132599"/>
            <a:ext cx="9954126" cy="104766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3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Warunki ubiegania się  o przyznanie pomocy:</a:t>
            </a:r>
            <a:endParaRPr lang="pl-PL" sz="3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63616" y="1655048"/>
            <a:ext cx="9504947" cy="5677736"/>
          </a:xfrm>
        </p:spPr>
        <p:txBody>
          <a:bodyPr>
            <a:normAutofit/>
          </a:bodyPr>
          <a:lstStyle/>
          <a:p>
            <a:pPr algn="just">
              <a:buNone/>
              <a:defRPr/>
            </a:pPr>
            <a:endParaRPr lang="pl-PL" sz="2400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dirty="0">
                <a:latin typeface="Cambria" panose="02040503050406030204" pitchFamily="18" charset="0"/>
              </a:rPr>
              <a:t>Dla operacji wydano decyzję ostateczną o środowiskowych uwarunkowaniach, jeżeli jest </a:t>
            </a:r>
            <a:r>
              <a:rPr lang="pl-PL" sz="2400" dirty="0" smtClean="0">
                <a:latin typeface="Cambria" panose="02040503050406030204" pitchFamily="18" charset="0"/>
              </a:rPr>
              <a:t>wymagana!!!!!!!!</a:t>
            </a:r>
          </a:p>
          <a:p>
            <a:pPr algn="just">
              <a:buNone/>
              <a:defRPr/>
            </a:pPr>
            <a:endParaRPr lang="pl-PL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35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93899" y="215900"/>
            <a:ext cx="9973511" cy="12599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Pomoc jest przyznawana w formie </a:t>
            </a:r>
            <a:r>
              <a:rPr lang="pl-PL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refundacji części </a:t>
            </a: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kosztów kwalifikowalnych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1267" name="Symbol zastępczy zawartości 2"/>
          <p:cNvSpPr>
            <a:spLocks noGrp="1"/>
          </p:cNvSpPr>
          <p:nvPr>
            <p:ph idx="1"/>
          </p:nvPr>
        </p:nvSpPr>
        <p:spPr>
          <a:xfrm>
            <a:off x="1993898" y="1475874"/>
            <a:ext cx="9973511" cy="522972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pl-PL" altLang="pl-PL" sz="2400" b="1" dirty="0">
                <a:solidFill>
                  <a:srgbClr val="FF0000"/>
                </a:solidFill>
                <a:latin typeface="Cambria" panose="02040503050406030204" pitchFamily="18" charset="0"/>
              </a:rPr>
              <a:t>- które są uzasadnione zakresem operacji, </a:t>
            </a:r>
            <a:r>
              <a:rPr lang="pl-PL" altLang="pl-PL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niezbędne </a:t>
            </a:r>
            <a:r>
              <a:rPr lang="pl-PL" altLang="pl-PL" sz="2400" b="1" dirty="0">
                <a:solidFill>
                  <a:srgbClr val="FF0000"/>
                </a:solidFill>
                <a:latin typeface="Cambria" panose="02040503050406030204" pitchFamily="18" charset="0"/>
              </a:rPr>
              <a:t>do osiągnięcia jej celu oraz racjonalne</a:t>
            </a:r>
          </a:p>
          <a:p>
            <a:pPr marL="0" indent="0" algn="ctr">
              <a:buNone/>
            </a:pPr>
            <a:r>
              <a:rPr lang="pl-PL" altLang="pl-PL" sz="2400" b="1" u="sng" dirty="0">
                <a:solidFill>
                  <a:srgbClr val="262673"/>
                </a:solidFill>
                <a:latin typeface="Cambria" panose="02040503050406030204" pitchFamily="18" charset="0"/>
              </a:rPr>
              <a:t>w tym:</a:t>
            </a:r>
            <a:endParaRPr lang="pl-PL" altLang="pl-PL" sz="2400" dirty="0">
              <a:latin typeface="Cambria" panose="02040503050406030204" pitchFamily="18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pl-PL" altLang="pl-PL" sz="2400" dirty="0">
                <a:latin typeface="Cambria" panose="02040503050406030204" pitchFamily="18" charset="0"/>
              </a:rPr>
              <a:t> </a:t>
            </a:r>
            <a:r>
              <a:rPr lang="pl-PL" altLang="pl-PL" sz="2400" b="1" dirty="0">
                <a:latin typeface="Cambria" panose="02040503050406030204" pitchFamily="18" charset="0"/>
              </a:rPr>
              <a:t>Ogólnych</a:t>
            </a:r>
            <a:r>
              <a:rPr lang="pl-PL" altLang="pl-PL" sz="2400" dirty="0">
                <a:latin typeface="Cambria" panose="02040503050406030204" pitchFamily="18" charset="0"/>
              </a:rPr>
              <a:t> o których mowa w art. 45 ust. 2 lit. c rozporządzenia Parlamentu Europejskiego i Rady (UE) nr 1305/2013 z dnia </a:t>
            </a:r>
            <a:r>
              <a:rPr lang="pl-PL" altLang="pl-PL" sz="2400" dirty="0" smtClean="0">
                <a:latin typeface="Cambria" panose="02040503050406030204" pitchFamily="18" charset="0"/>
              </a:rPr>
              <a:t> 17 </a:t>
            </a:r>
            <a:r>
              <a:rPr lang="pl-PL" altLang="pl-PL" sz="2400" dirty="0">
                <a:latin typeface="Cambria" panose="02040503050406030204" pitchFamily="18" charset="0"/>
              </a:rPr>
              <a:t>grudnia 2013 r. </a:t>
            </a:r>
            <a:r>
              <a:rPr lang="pl-PL" altLang="pl-PL" sz="2400" i="1" dirty="0">
                <a:latin typeface="Cambria" panose="02040503050406030204" pitchFamily="18" charset="0"/>
              </a:rPr>
              <a:t>w sprawie wsparcia rozwoju obszarów wiejskich przez Europejski Fundusz Rolny na rzecz Rozwoju Obszarów Wiejskich (EFRROW) i uchylającego rozporządzenie Rady (WE) nr 1698/2005</a:t>
            </a:r>
            <a:r>
              <a:rPr lang="pl-PL" altLang="pl-PL" sz="2400" dirty="0">
                <a:latin typeface="Cambria" panose="02040503050406030204" pitchFamily="18" charset="0"/>
              </a:rPr>
              <a:t> </a:t>
            </a:r>
            <a:r>
              <a:rPr lang="pl-PL" altLang="pl-PL" sz="2400" dirty="0" smtClean="0">
                <a:latin typeface="Cambria" panose="02040503050406030204" pitchFamily="18" charset="0"/>
              </a:rPr>
              <a:t> (</a:t>
            </a:r>
            <a:r>
              <a:rPr lang="pl-PL" altLang="pl-PL" sz="2400" dirty="0">
                <a:latin typeface="Cambria" panose="02040503050406030204" pitchFamily="18" charset="0"/>
              </a:rPr>
              <a:t>Dz. Urz. UE L 347 z 20.12.2013, str. 487, z </a:t>
            </a:r>
            <a:r>
              <a:rPr lang="pl-PL" altLang="pl-PL" sz="2400" dirty="0" err="1">
                <a:latin typeface="Cambria" panose="02040503050406030204" pitchFamily="18" charset="0"/>
              </a:rPr>
              <a:t>późn</a:t>
            </a:r>
            <a:r>
              <a:rPr lang="pl-PL" altLang="pl-PL" sz="2400" dirty="0">
                <a:latin typeface="Cambria" panose="02040503050406030204" pitchFamily="18" charset="0"/>
              </a:rPr>
              <a:t>. zm.)</a:t>
            </a:r>
            <a:r>
              <a:rPr lang="pl-PL" altLang="pl-PL" sz="2400" dirty="0"/>
              <a:t>, tj. „</a:t>
            </a:r>
            <a:r>
              <a:rPr lang="pl-PL" altLang="pl-PL" sz="2400" i="1" dirty="0">
                <a:latin typeface="Cambria" panose="02040503050406030204" pitchFamily="18" charset="0"/>
              </a:rPr>
              <a:t>kosztów ogólnych związanych z wydatkami, o których mowa w lit. a) i b), takich jak honoraria architektów, inżynierów, opłaty za konsultacje, opłaty za doradztwo w zakresie zrównoważenia środowiskowego i gospodarczego, w tym studia wykonalności</a:t>
            </a:r>
            <a:r>
              <a:rPr lang="pl-PL" altLang="pl-PL" sz="2400" i="1" dirty="0" smtClean="0">
                <a:latin typeface="Cambria" panose="02040503050406030204" pitchFamily="18" charset="0"/>
              </a:rPr>
              <a:t>”</a:t>
            </a:r>
            <a:r>
              <a:rPr lang="pl-PL" altLang="pl-PL" sz="2400" dirty="0" smtClean="0"/>
              <a:t>,</a:t>
            </a:r>
            <a:endParaRPr lang="pl-PL" altLang="pl-PL" sz="2400" dirty="0"/>
          </a:p>
          <a:p>
            <a:pPr marL="0" indent="0" algn="ctr">
              <a:buNone/>
            </a:pPr>
            <a:r>
              <a:rPr lang="pl-PL" altLang="pl-PL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Koszty ogólne nie mogą przekroczyć </a:t>
            </a:r>
            <a:r>
              <a:rPr lang="pl-PL" altLang="pl-PL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15% </a:t>
            </a:r>
            <a:r>
              <a:rPr lang="pl-PL" altLang="pl-PL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kosztów kwalifikowalnych operacji.</a:t>
            </a:r>
          </a:p>
          <a:p>
            <a:pPr marL="0" indent="0" algn="just">
              <a:buFontTx/>
              <a:buAutoNum type="arabicParenR"/>
            </a:pPr>
            <a:endParaRPr lang="pl-PL" altLang="pl-PL" sz="2000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55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87549" y="333374"/>
            <a:ext cx="10076113" cy="115093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32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Pomoc jest przyznawana w formie refundacji</a:t>
            </a:r>
            <a:br>
              <a:rPr lang="pl-PL" sz="32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pl-PL" sz="32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następujących kosztów kwalifikowalnych (cd.)</a:t>
            </a:r>
            <a:endParaRPr lang="pl-PL" sz="32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87548" y="1869324"/>
            <a:ext cx="9626935" cy="4804192"/>
          </a:xfrm>
        </p:spPr>
        <p:txBody>
          <a:bodyPr>
            <a:normAutofit/>
          </a:bodyPr>
          <a:lstStyle/>
          <a:p>
            <a:r>
              <a:rPr lang="pl-PL" sz="2400" dirty="0" smtClean="0">
                <a:latin typeface="Cambria" pitchFamily="18" charset="0"/>
                <a:ea typeface="Cambria" pitchFamily="18" charset="0"/>
              </a:rPr>
              <a:t>zakupu usług budowlano-montażowych niezbędnych do realizacji operacji,</a:t>
            </a:r>
          </a:p>
          <a:p>
            <a:r>
              <a:rPr lang="pl-PL" sz="2400" dirty="0" smtClean="0">
                <a:latin typeface="Cambria" pitchFamily="18" charset="0"/>
                <a:ea typeface="Cambria" pitchFamily="18" charset="0"/>
              </a:rPr>
              <a:t>zakupu gruntów w zakresie niezbędnym i warunkującym realizację operacji w wysokości nieprzekraczającej 10% kosztów </a:t>
            </a:r>
            <a:r>
              <a:rPr lang="pl-PL" sz="2400" dirty="0" err="1" smtClean="0">
                <a:latin typeface="Cambria" pitchFamily="18" charset="0"/>
                <a:ea typeface="Cambria" pitchFamily="18" charset="0"/>
              </a:rPr>
              <a:t>kwalifikowalnych</a:t>
            </a:r>
            <a:r>
              <a:rPr lang="pl-PL" sz="2400" dirty="0" smtClean="0">
                <a:latin typeface="Cambria" pitchFamily="18" charset="0"/>
                <a:ea typeface="Cambria" pitchFamily="18" charset="0"/>
              </a:rPr>
              <a:t> operacji,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b="1" dirty="0" smtClean="0">
                <a:latin typeface="Cambria" panose="02040503050406030204" pitchFamily="18" charset="0"/>
              </a:rPr>
              <a:t>Podatku </a:t>
            </a:r>
            <a:r>
              <a:rPr lang="pl-PL" sz="2400" b="1" dirty="0">
                <a:latin typeface="Cambria" panose="02040503050406030204" pitchFamily="18" charset="0"/>
              </a:rPr>
              <a:t>od towarów i usług </a:t>
            </a:r>
            <a:r>
              <a:rPr lang="pl-PL" sz="2400" dirty="0">
                <a:latin typeface="Cambria" panose="02040503050406030204" pitchFamily="18" charset="0"/>
              </a:rPr>
              <a:t>(VAT), który jest kwalifikowalny zgodnie z art. 69 u</a:t>
            </a:r>
            <a:r>
              <a:rPr lang="pl-PL" sz="2400" dirty="0" smtClean="0">
                <a:latin typeface="Cambria" panose="02040503050406030204" pitchFamily="18" charset="0"/>
              </a:rPr>
              <a:t>st</a:t>
            </a:r>
            <a:r>
              <a:rPr lang="pl-PL" sz="2400" dirty="0">
                <a:latin typeface="Cambria" panose="02040503050406030204" pitchFamily="18" charset="0"/>
              </a:rPr>
              <a:t>. 3 lit. c rozporządzenia nr 1303/2013, </a:t>
            </a:r>
            <a:endParaRPr lang="pl-PL" sz="2000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pl-PL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3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87549" y="333374"/>
            <a:ext cx="10076113" cy="115093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32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Pomoc jest przyznawana w formie refundacji</a:t>
            </a:r>
            <a:br>
              <a:rPr lang="pl-PL" sz="32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pl-PL" sz="32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następujących kosztów kwalifikowalnych (cd.)</a:t>
            </a:r>
            <a:endParaRPr lang="pl-PL" sz="32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87548" y="1477108"/>
            <a:ext cx="9626935" cy="51964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3000" dirty="0" smtClean="0">
                <a:latin typeface="Cambria" pitchFamily="18" charset="0"/>
                <a:ea typeface="Cambria" pitchFamily="18" charset="0"/>
              </a:rPr>
              <a:t>budowy lub przebudowy otwartych zbiorników retencyjnych o powierzchni nieprzekraczającej </a:t>
            </a:r>
          </a:p>
          <a:p>
            <a:pPr algn="ctr">
              <a:buNone/>
            </a:pPr>
            <a:r>
              <a:rPr lang="pl-PL" sz="30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5000 m</a:t>
            </a:r>
            <a:r>
              <a:rPr lang="pl-PL" sz="3000" b="1" baseline="300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2</a:t>
            </a:r>
            <a:r>
              <a:rPr lang="pl-PL" sz="30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(0,5 ha)</a:t>
            </a:r>
          </a:p>
          <a:p>
            <a:pPr algn="ctr">
              <a:buNone/>
            </a:pPr>
            <a:r>
              <a:rPr lang="pl-PL" sz="3000" dirty="0" smtClean="0">
                <a:latin typeface="Cambria" pitchFamily="18" charset="0"/>
                <a:ea typeface="Cambria" pitchFamily="18" charset="0"/>
              </a:rPr>
              <a:t>oraz </a:t>
            </a:r>
          </a:p>
          <a:p>
            <a:pPr algn="ctr">
              <a:buNone/>
            </a:pPr>
            <a:r>
              <a:rPr lang="pl-PL" sz="30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głębokości nieprzekraczającej 3 m </a:t>
            </a:r>
          </a:p>
          <a:p>
            <a:pPr algn="ctr">
              <a:buNone/>
            </a:pPr>
            <a:r>
              <a:rPr lang="pl-PL" sz="3000" dirty="0" smtClean="0">
                <a:latin typeface="Cambria" pitchFamily="18" charset="0"/>
                <a:ea typeface="Cambria" pitchFamily="18" charset="0"/>
              </a:rPr>
              <a:t>albo </a:t>
            </a:r>
          </a:p>
          <a:p>
            <a:pPr algn="ctr">
              <a:buNone/>
            </a:pPr>
            <a:r>
              <a:rPr lang="pl-PL" sz="3000" dirty="0" smtClean="0">
                <a:latin typeface="Cambria" pitchFamily="18" charset="0"/>
                <a:ea typeface="Cambria" pitchFamily="18" charset="0"/>
              </a:rPr>
              <a:t>budowy lub przebudowy takich zbiorników wraz z </a:t>
            </a:r>
            <a:r>
              <a:rPr lang="pl-PL" sz="30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budową lub przebudową infrastruktury towarzyszącej </a:t>
            </a:r>
            <a:r>
              <a:rPr lang="pl-PL" sz="3000" dirty="0" smtClean="0">
                <a:latin typeface="Cambria" pitchFamily="18" charset="0"/>
                <a:ea typeface="Cambria" pitchFamily="18" charset="0"/>
              </a:rPr>
              <a:t>niezbędnej do funkcjonowania takich zbiorników</a:t>
            </a:r>
          </a:p>
          <a:p>
            <a:pPr>
              <a:buNone/>
            </a:pPr>
            <a:endParaRPr lang="pl-PL" sz="2400" dirty="0" smtClean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3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ytuł 5"/>
          <p:cNvSpPr>
            <a:spLocks noGrp="1"/>
          </p:cNvSpPr>
          <p:nvPr>
            <p:ph type="title"/>
          </p:nvPr>
        </p:nvSpPr>
        <p:spPr>
          <a:xfrm>
            <a:off x="1732084" y="304800"/>
            <a:ext cx="10199077" cy="5937739"/>
          </a:xfrm>
        </p:spPr>
        <p:txBody>
          <a:bodyPr>
            <a:normAutofit/>
          </a:bodyPr>
          <a:lstStyle/>
          <a:p>
            <a:pPr algn="ctr"/>
            <a:r>
              <a:rPr lang="pl-PL" altLang="pl-PL" sz="3200" b="1" dirty="0">
                <a:solidFill>
                  <a:srgbClr val="C00000"/>
                </a:solidFill>
                <a:latin typeface="Cambria" panose="02040503050406030204" pitchFamily="18" charset="0"/>
              </a:rPr>
              <a:t>Pomoc jest </a:t>
            </a:r>
            <a:r>
              <a:rPr lang="pl-PL" altLang="pl-PL" sz="32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przyznawana:</a:t>
            </a:r>
            <a:r>
              <a:rPr lang="pl-PL" altLang="pl-PL" sz="2800" dirty="0" smtClean="0">
                <a:latin typeface="Cambria" panose="02040503050406030204" pitchFamily="18" charset="0"/>
              </a:rPr>
              <a:t/>
            </a:r>
            <a:br>
              <a:rPr lang="pl-PL" altLang="pl-PL" sz="2800" dirty="0" smtClean="0">
                <a:latin typeface="Cambria" panose="02040503050406030204" pitchFamily="18" charset="0"/>
              </a:rPr>
            </a:br>
            <a:r>
              <a:rPr lang="pl-PL" altLang="pl-PL" sz="2800" dirty="0" smtClean="0">
                <a:latin typeface="Cambria" panose="02040503050406030204" pitchFamily="18" charset="0"/>
              </a:rPr>
              <a:t/>
            </a:r>
            <a:br>
              <a:rPr lang="pl-PL" altLang="pl-PL" sz="2800" dirty="0" smtClean="0">
                <a:latin typeface="Cambria" panose="02040503050406030204" pitchFamily="18" charset="0"/>
              </a:rPr>
            </a:br>
            <a:r>
              <a:rPr lang="pl-PL" altLang="pl-PL" sz="3200" dirty="0">
                <a:latin typeface="Cambria" pitchFamily="18" charset="0"/>
                <a:ea typeface="Cambria" pitchFamily="18" charset="0"/>
              </a:rPr>
              <a:t/>
            </a:r>
            <a:br>
              <a:rPr lang="pl-PL" altLang="pl-PL" sz="3200" dirty="0">
                <a:latin typeface="Cambria" pitchFamily="18" charset="0"/>
                <a:ea typeface="Cambria" pitchFamily="18" charset="0"/>
              </a:rPr>
            </a:br>
            <a:r>
              <a:rPr lang="pl-PL" altLang="pl-PL" sz="3200" dirty="0" smtClean="0">
                <a:latin typeface="Cambria" pitchFamily="18" charset="0"/>
                <a:ea typeface="Cambria" pitchFamily="18" charset="0"/>
              </a:rPr>
              <a:t>   w </a:t>
            </a:r>
            <a:r>
              <a:rPr lang="pl-PL" altLang="pl-PL" sz="3200" dirty="0">
                <a:latin typeface="Cambria" pitchFamily="18" charset="0"/>
                <a:ea typeface="Cambria" pitchFamily="18" charset="0"/>
              </a:rPr>
              <a:t>wysokości  </a:t>
            </a:r>
            <a:r>
              <a:rPr lang="pl-PL" altLang="pl-PL" sz="3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do 100 %</a:t>
            </a:r>
            <a:r>
              <a:rPr lang="pl-PL" altLang="pl-PL" sz="3200" dirty="0" smtClean="0">
                <a:latin typeface="Cambria" pitchFamily="18" charset="0"/>
                <a:ea typeface="Cambria" pitchFamily="18" charset="0"/>
              </a:rPr>
              <a:t>  </a:t>
            </a:r>
            <a:r>
              <a:rPr lang="pl-PL" altLang="pl-PL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kosztów </a:t>
            </a:r>
            <a:r>
              <a:rPr lang="pl-PL" altLang="pl-PL" sz="32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kwalifikowalnych</a:t>
            </a:r>
            <a:r>
              <a:rPr lang="pl-PL" altLang="pl-PL" sz="32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pl-PL" altLang="pl-PL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pl-PL" altLang="pl-PL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</a:br>
            <a:r>
              <a:rPr lang="pl-PL" altLang="pl-PL" sz="3200" dirty="0" smtClean="0">
                <a:latin typeface="Cambria" pitchFamily="18" charset="0"/>
                <a:ea typeface="Cambria" pitchFamily="18" charset="0"/>
              </a:rPr>
              <a:t> </a:t>
            </a:r>
            <a:br>
              <a:rPr lang="pl-PL" altLang="pl-PL" sz="3200" dirty="0" smtClean="0">
                <a:latin typeface="Cambria" pitchFamily="18" charset="0"/>
                <a:ea typeface="Cambria" pitchFamily="18" charset="0"/>
              </a:rPr>
            </a:br>
            <a:r>
              <a:rPr lang="pl-PL" sz="3200" dirty="0" smtClean="0">
                <a:latin typeface="Cambria" pitchFamily="18" charset="0"/>
                <a:ea typeface="Cambria" pitchFamily="18" charset="0"/>
              </a:rPr>
              <a:t/>
            </a:r>
            <a:br>
              <a:rPr lang="pl-PL" sz="3200" dirty="0" smtClean="0">
                <a:latin typeface="Cambria" pitchFamily="18" charset="0"/>
                <a:ea typeface="Cambria" pitchFamily="18" charset="0"/>
              </a:rPr>
            </a:br>
            <a:r>
              <a:rPr lang="pl-PL" sz="3200" dirty="0" smtClean="0">
                <a:latin typeface="Cambria" pitchFamily="18" charset="0"/>
                <a:ea typeface="Cambria" pitchFamily="18" charset="0"/>
              </a:rPr>
              <a:t>               jedna nie wyższej niż </a:t>
            </a:r>
            <a:r>
              <a:rPr lang="pl-PL" sz="3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500 000 zł na operację</a:t>
            </a:r>
            <a:br>
              <a:rPr lang="pl-PL" sz="3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3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pl-PL" sz="3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3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pl-PL" sz="3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3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Macie Państwo możliwość składania więcej niż 1 wniosku</a:t>
            </a:r>
            <a:endParaRPr lang="pl-PL" altLang="pl-PL" sz="3200" b="1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70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35188" y="2205038"/>
            <a:ext cx="8229600" cy="863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NABÓR I </a:t>
            </a:r>
            <a:r>
              <a:rPr lang="pl-PL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WERYFIKACJA WNIOSKÓW</a:t>
            </a:r>
            <a:endParaRPr lang="pl-PL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24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81200" y="115888"/>
            <a:ext cx="9809746" cy="8466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Złożenie wniosku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7411" name="Symbol zastępczy zawartości 2"/>
          <p:cNvSpPr>
            <a:spLocks noGrp="1"/>
          </p:cNvSpPr>
          <p:nvPr>
            <p:ph idx="1"/>
          </p:nvPr>
        </p:nvSpPr>
        <p:spPr>
          <a:xfrm>
            <a:off x="1981200" y="901451"/>
            <a:ext cx="9809747" cy="595654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altLang="pl-PL" sz="2400" dirty="0">
                <a:latin typeface="Cambria" panose="02040503050406030204" pitchFamily="18" charset="0"/>
                <a:cs typeface="Times New Roman" panose="02020603050405020304" pitchFamily="18" charset="0"/>
              </a:rPr>
              <a:t>Wnioski należy składać </a:t>
            </a:r>
            <a:r>
              <a:rPr lang="pl-PL" altLang="pl-PL" sz="2400" b="1" dirty="0">
                <a:latin typeface="Cambria" panose="02040503050406030204" pitchFamily="18" charset="0"/>
                <a:cs typeface="Times New Roman" panose="02020603050405020304" pitchFamily="18" charset="0"/>
              </a:rPr>
              <a:t>bezpośrednio w miejscu i terminie </a:t>
            </a:r>
            <a:r>
              <a:rPr lang="pl-PL" altLang="pl-PL" sz="2400" dirty="0">
                <a:latin typeface="Cambria" panose="02040503050406030204" pitchFamily="18" charset="0"/>
                <a:cs typeface="Times New Roman" panose="02020603050405020304" pitchFamily="18" charset="0"/>
              </a:rPr>
              <a:t>wskazanym </a:t>
            </a:r>
            <a:r>
              <a:rPr lang="pl-PL" altLang="pl-PL" sz="2400" b="1" strike="sngStrike" dirty="0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albo</a:t>
            </a:r>
            <a:r>
              <a:rPr lang="pl-PL" altLang="pl-PL" sz="2400" strike="sngStrike" dirty="0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pl-PL" altLang="pl-PL" sz="2400" strike="sngStrike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poprzez nadanie rejestrowanej przesyłki pocztowej w placówce pocztowej operatora wyznaczonego w rozumieniu ustawy z dnia 23 listopada 2012 r. – Prawo pocztowe (Dz. U. z 2017 r. poz. 1481 z </a:t>
            </a:r>
            <a:r>
              <a:rPr lang="pl-PL" altLang="pl-PL" sz="2400" strike="sngStrike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późn</a:t>
            </a:r>
            <a:r>
              <a:rPr lang="pl-PL" altLang="pl-PL" sz="2400" strike="sngStrike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 zm.). W przypadku złożenia wniosku o przyznanie pomocy przesyłką rejestrowaną nadaną w placówce pocztowej, za dzień złożenia wniosku uznaje się dzień, w którym nadano tę przesyłkę</a:t>
            </a:r>
            <a:r>
              <a:rPr lang="pl-PL" altLang="pl-PL" sz="2400" strike="sngStrike" dirty="0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pl-PL" altLang="pl-PL" sz="2400" strike="sngStrike" dirty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altLang="pl-PL" sz="2400" dirty="0" smtClean="0">
                <a:latin typeface="Cambria" panose="02040503050406030204" pitchFamily="18" charset="0"/>
              </a:rPr>
              <a:t>O </a:t>
            </a:r>
            <a:r>
              <a:rPr lang="pl-PL" altLang="pl-PL" sz="2400" dirty="0">
                <a:latin typeface="Cambria" panose="02040503050406030204" pitchFamily="18" charset="0"/>
              </a:rPr>
              <a:t>terminie złożenia wniosku decyduje data oraz godzina jego złożenia w miejscu określonym w ogłoszeniu o </a:t>
            </a:r>
            <a:r>
              <a:rPr lang="pl-PL" altLang="pl-PL" sz="2400" dirty="0" smtClean="0">
                <a:latin typeface="Cambria" panose="02040503050406030204" pitchFamily="18" charset="0"/>
              </a:rPr>
              <a:t>naborze.</a:t>
            </a:r>
            <a:endParaRPr lang="pl-PL" altLang="pl-PL" sz="2400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pl-PL" altLang="pl-PL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05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1"/>
          <p:cNvSpPr>
            <a:spLocks noGrp="1"/>
          </p:cNvSpPr>
          <p:nvPr>
            <p:ph type="title"/>
          </p:nvPr>
        </p:nvSpPr>
        <p:spPr>
          <a:xfrm>
            <a:off x="1774824" y="260350"/>
            <a:ext cx="10064249" cy="974892"/>
          </a:xfrm>
        </p:spPr>
        <p:txBody>
          <a:bodyPr>
            <a:normAutofit/>
          </a:bodyPr>
          <a:lstStyle/>
          <a:p>
            <a:r>
              <a:rPr lang="pl-PL" altLang="pl-PL" sz="3200" b="1" dirty="0">
                <a:solidFill>
                  <a:srgbClr val="C00000"/>
                </a:solidFill>
                <a:latin typeface="Cambria" panose="02040503050406030204" pitchFamily="18" charset="0"/>
              </a:rPr>
              <a:t>Złożenie wniosku (cd.)</a:t>
            </a:r>
            <a:endParaRPr lang="pl-PL" altLang="pl-PL" sz="3200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53381" y="1828800"/>
            <a:ext cx="8915400" cy="4331368"/>
          </a:xfr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pl-PL" sz="2400" dirty="0">
                <a:solidFill>
                  <a:prstClr val="black">
                    <a:lumMod val="95000"/>
                    <a:lumOff val="5000"/>
                  </a:prstClr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Kopie dokumentów dołącza się </a:t>
            </a:r>
            <a:r>
              <a:rPr lang="pl-PL" sz="2400" b="1" dirty="0">
                <a:solidFill>
                  <a:srgbClr val="FF0000"/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w formie kopii potwierdzonych </a:t>
            </a:r>
            <a:r>
              <a:rPr lang="pl-PL" sz="2400" b="1" dirty="0" smtClean="0">
                <a:solidFill>
                  <a:srgbClr val="FF0000"/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za </a:t>
            </a:r>
            <a:r>
              <a:rPr lang="pl-PL" sz="2400" b="1" dirty="0">
                <a:solidFill>
                  <a:srgbClr val="FF0000"/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zgodność z oryginałem</a:t>
            </a:r>
            <a:r>
              <a:rPr lang="pl-PL" sz="2400" dirty="0">
                <a:solidFill>
                  <a:srgbClr val="FF0000"/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prstClr val="black">
                    <a:lumMod val="95000"/>
                    <a:lumOff val="5000"/>
                  </a:prstClr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przez: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2400" strike="sngStrik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podmiot ubiegający się o przyznanie pomocy albo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prstClr val="black">
                    <a:lumMod val="95000"/>
                    <a:lumOff val="5000"/>
                  </a:prstClr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pracownika </a:t>
            </a:r>
            <a:r>
              <a:rPr lang="pl-PL" sz="24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ŚBRR, </a:t>
            </a:r>
            <a:r>
              <a:rPr lang="pl-PL" sz="2400" dirty="0">
                <a:solidFill>
                  <a:prstClr val="black">
                    <a:lumMod val="95000"/>
                    <a:lumOff val="5000"/>
                  </a:prstClr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albo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prstClr val="black">
                    <a:lumMod val="95000"/>
                    <a:lumOff val="5000"/>
                  </a:prstClr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podmiot, który wydał dokument, albo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solidFill>
                  <a:prstClr val="black">
                    <a:lumMod val="95000"/>
                    <a:lumOff val="5000"/>
                  </a:prstClr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notariusza lub pełnomocnika występującego w sprawie będącego radcą </a:t>
            </a:r>
            <a:r>
              <a:rPr lang="pl-PL" sz="24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Cambria" panose="02040503050406030204" pitchFamily="18" charset="0"/>
                <a:ea typeface="Arial Unicode MS" pitchFamily="34" charset="-128"/>
                <a:cs typeface="Calibri" panose="020F0502020204030204" pitchFamily="34" charset="0"/>
              </a:rPr>
              <a:t>prawnym lub adwokatem.</a:t>
            </a:r>
            <a:endParaRPr lang="pl-PL" sz="2400" dirty="0">
              <a:solidFill>
                <a:prstClr val="black">
                  <a:lumMod val="95000"/>
                  <a:lumOff val="5000"/>
                </a:prstClr>
              </a:solidFill>
              <a:latin typeface="Cambria" panose="02040503050406030204" pitchFamily="18" charset="0"/>
              <a:ea typeface="Arial Unicode MS" pitchFamily="34" charset="-128"/>
              <a:cs typeface="Calibri" panose="020F0502020204030204" pitchFamily="34" charset="0"/>
            </a:endParaRPr>
          </a:p>
          <a:p>
            <a:pPr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7094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ytuł 1"/>
          <p:cNvSpPr>
            <a:spLocks noGrp="1"/>
          </p:cNvSpPr>
          <p:nvPr>
            <p:ph type="title"/>
          </p:nvPr>
        </p:nvSpPr>
        <p:spPr>
          <a:xfrm>
            <a:off x="1981200" y="333376"/>
            <a:ext cx="8229600" cy="220663"/>
          </a:xfrm>
        </p:spPr>
        <p:txBody>
          <a:bodyPr>
            <a:noAutofit/>
          </a:bodyPr>
          <a:lstStyle/>
          <a:p>
            <a:r>
              <a:rPr lang="pl-PL" altLang="pl-PL" sz="3200" b="1" dirty="0">
                <a:solidFill>
                  <a:srgbClr val="C00000"/>
                </a:solidFill>
                <a:latin typeface="Cambria" panose="02040503050406030204" pitchFamily="18" charset="0"/>
              </a:rPr>
              <a:t>Złożenie wniosku(cd.)</a:t>
            </a:r>
            <a:endParaRPr lang="pl-PL" altLang="pl-PL" sz="3200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20779" y="1381961"/>
            <a:ext cx="10098505" cy="547603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dirty="0">
                <a:latin typeface="Cambria" panose="02040503050406030204" pitchFamily="18" charset="0"/>
              </a:rPr>
              <a:t>Wnioskodawca jest zobowiązany do przedłożenia dokumentów w celu potwierdzenia spełnienia </a:t>
            </a:r>
            <a:r>
              <a:rPr lang="pl-PL" sz="2400" b="1" dirty="0">
                <a:latin typeface="Cambria" panose="02040503050406030204" pitchFamily="18" charset="0"/>
              </a:rPr>
              <a:t>kryteriów wyboru operacji</a:t>
            </a:r>
            <a:r>
              <a:rPr lang="pl-PL" sz="2400" dirty="0" smtClean="0">
                <a:latin typeface="Cambria" panose="02040503050406030204" pitchFamily="18" charset="0"/>
              </a:rPr>
              <a:t>;</a:t>
            </a:r>
            <a:endParaRPr lang="pl-PL" sz="2400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dirty="0">
                <a:latin typeface="Cambria" panose="02040503050406030204" pitchFamily="18" charset="0"/>
              </a:rPr>
              <a:t>Jeżeli dane zawarte we wniosku i dołączonych do niego dokumentach </a:t>
            </a:r>
            <a:br>
              <a:rPr lang="pl-PL" sz="2400" dirty="0">
                <a:latin typeface="Cambria" panose="02040503050406030204" pitchFamily="18" charset="0"/>
              </a:rPr>
            </a:br>
            <a:r>
              <a:rPr lang="pl-PL" sz="2400" dirty="0">
                <a:latin typeface="Cambria" panose="02040503050406030204" pitchFamily="18" charset="0"/>
              </a:rPr>
              <a:t>są rozbieżne, </a:t>
            </a:r>
            <a:r>
              <a:rPr lang="pl-PL" sz="2400" b="1" dirty="0">
                <a:latin typeface="Cambria" panose="02040503050406030204" pitchFamily="18" charset="0"/>
              </a:rPr>
              <a:t>punkty za dane kryterium wyboru operacji przyznaje się na podstawie danych zawartych w załączonych dokumentach</a:t>
            </a:r>
            <a:r>
              <a:rPr lang="pl-PL" sz="2400" dirty="0" smtClean="0">
                <a:latin typeface="Cambria" panose="02040503050406030204" pitchFamily="18" charset="0"/>
              </a:rPr>
              <a:t>;</a:t>
            </a:r>
            <a:endParaRPr lang="pl-PL" sz="2400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dirty="0">
                <a:latin typeface="Cambria" panose="02040503050406030204" pitchFamily="18" charset="0"/>
              </a:rPr>
              <a:t>Jeżeli wniosek lub dołączone do niego dokumenty nie zawierają danych niezbędnych do ustalenia punktów za dane kryterium, </a:t>
            </a:r>
            <a:br>
              <a:rPr lang="pl-PL" sz="2400" dirty="0">
                <a:latin typeface="Cambria" panose="02040503050406030204" pitchFamily="18" charset="0"/>
              </a:rPr>
            </a:br>
            <a:r>
              <a:rPr lang="pl-PL" sz="2400" b="1" dirty="0">
                <a:latin typeface="Cambria" panose="02040503050406030204" pitchFamily="18" charset="0"/>
              </a:rPr>
              <a:t>nie przyznaje się punktów za to kryterium wyboru </a:t>
            </a:r>
            <a:r>
              <a:rPr lang="pl-PL" sz="2400" dirty="0">
                <a:latin typeface="Cambria" panose="02040503050406030204" pitchFamily="18" charset="0"/>
              </a:rPr>
              <a:t>– </a:t>
            </a:r>
            <a:r>
              <a:rPr lang="pl-PL" sz="2400" b="1" dirty="0">
                <a:latin typeface="Cambria" panose="02040503050406030204" pitchFamily="18" charset="0"/>
              </a:rPr>
              <a:t>tj. brak możliwości uzupełnień w tym zakresie !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3938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28576"/>
            <a:ext cx="8229600" cy="581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Wniosek podlega rozpatrzeniu jeżeli:</a:t>
            </a:r>
          </a:p>
        </p:txBody>
      </p:sp>
      <p:sp>
        <p:nvSpPr>
          <p:cNvPr id="21507" name="Symbol zastępczy zawartości 2"/>
          <p:cNvSpPr>
            <a:spLocks noGrp="1"/>
          </p:cNvSpPr>
          <p:nvPr>
            <p:ph idx="1"/>
          </p:nvPr>
        </p:nvSpPr>
        <p:spPr>
          <a:xfrm>
            <a:off x="2016125" y="214184"/>
            <a:ext cx="9839698" cy="6056665"/>
          </a:xfrm>
        </p:spPr>
        <p:txBody>
          <a:bodyPr>
            <a:noAutofit/>
          </a:bodyPr>
          <a:lstStyle/>
          <a:p>
            <a:pPr marL="0" indent="0" algn="ctr">
              <a:buNone/>
              <a:defRPr/>
            </a:pPr>
            <a:endParaRPr lang="pl-PL" altLang="pl-PL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sym typeface="Wingdings" pitchFamily="2" charset="2"/>
            </a:endParaRPr>
          </a:p>
          <a:p>
            <a:pPr marL="0" indent="0">
              <a:defRPr/>
            </a:pPr>
            <a:r>
              <a:rPr lang="pl-PL" altLang="pl-PL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został złożony w terminie </a:t>
            </a:r>
            <a:r>
              <a:rPr lang="pl-PL" altLang="pl-PL" sz="2400" dirty="0" smtClean="0">
                <a:latin typeface="Cambria" panose="02040503050406030204" pitchFamily="18" charset="0"/>
              </a:rPr>
              <a:t>wskazanym w ogłoszeniu o naborze wniosków,</a:t>
            </a:r>
          </a:p>
          <a:p>
            <a:pPr marL="0" indent="0">
              <a:defRPr/>
            </a:pPr>
            <a:r>
              <a:rPr lang="pl-PL" altLang="pl-PL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zawiera </a:t>
            </a:r>
            <a:r>
              <a:rPr lang="pl-PL" altLang="pl-PL" sz="2400" b="1" dirty="0">
                <a:solidFill>
                  <a:srgbClr val="FF0000"/>
                </a:solidFill>
                <a:latin typeface="Cambria" panose="02040503050406030204" pitchFamily="18" charset="0"/>
              </a:rPr>
              <a:t>dane identyfikujące </a:t>
            </a:r>
            <a:r>
              <a:rPr lang="pl-PL" altLang="pl-PL" sz="2400" dirty="0">
                <a:latin typeface="Cambria" panose="02040503050406030204" pitchFamily="18" charset="0"/>
              </a:rPr>
              <a:t>podmiot ubiegający się o przyznanie </a:t>
            </a:r>
            <a:r>
              <a:rPr lang="pl-PL" altLang="pl-PL" sz="2400" dirty="0" smtClean="0">
                <a:latin typeface="Cambria" panose="02040503050406030204" pitchFamily="18" charset="0"/>
              </a:rPr>
              <a:t>pomocy,</a:t>
            </a:r>
          </a:p>
          <a:p>
            <a:pPr marL="0" indent="0">
              <a:defRPr/>
            </a:pPr>
            <a:r>
              <a:rPr lang="pl-PL" altLang="pl-PL" sz="2400" dirty="0" smtClean="0">
                <a:latin typeface="Cambria" panose="02040503050406030204" pitchFamily="18" charset="0"/>
              </a:rPr>
              <a:t>Podmiot </a:t>
            </a:r>
            <a:r>
              <a:rPr lang="pl-PL" altLang="pl-PL" sz="2400" dirty="0">
                <a:latin typeface="Cambria" panose="02040503050406030204" pitchFamily="18" charset="0"/>
              </a:rPr>
              <a:t>ubiegający się o przyznanie pomocy </a:t>
            </a:r>
            <a:r>
              <a:rPr lang="pl-PL" altLang="pl-PL" sz="2400" b="1" dirty="0">
                <a:solidFill>
                  <a:srgbClr val="FF0000"/>
                </a:solidFill>
                <a:latin typeface="Cambria" panose="02040503050406030204" pitchFamily="18" charset="0"/>
              </a:rPr>
              <a:t>nie podlega zakazowi dostępu do środków</a:t>
            </a:r>
            <a:r>
              <a:rPr lang="pl-PL" altLang="pl-PL" sz="2400" dirty="0">
                <a:latin typeface="Cambria" panose="02040503050406030204" pitchFamily="18" charset="0"/>
              </a:rPr>
              <a:t>, o których mowa w art. 5 ust 3 pkt 4 ustawy o finansach publicznych, na podstawie prawomocnego orzeczenia </a:t>
            </a:r>
            <a:r>
              <a:rPr lang="pl-PL" altLang="pl-PL" sz="2400" dirty="0" smtClean="0">
                <a:latin typeface="Cambria" panose="02040503050406030204" pitchFamily="18" charset="0"/>
              </a:rPr>
              <a:t>sądu</a:t>
            </a:r>
          </a:p>
          <a:p>
            <a:pPr marL="0" indent="0">
              <a:defRPr/>
            </a:pPr>
            <a:r>
              <a:rPr lang="pl-PL" altLang="pl-PL" sz="2400" dirty="0" smtClean="0">
                <a:latin typeface="Cambria" panose="02040503050406030204" pitchFamily="18" charset="0"/>
              </a:rPr>
              <a:t>Podmiot </a:t>
            </a:r>
            <a:r>
              <a:rPr lang="pl-PL" altLang="pl-PL" sz="2400" dirty="0">
                <a:latin typeface="Cambria" panose="02040503050406030204" pitchFamily="18" charset="0"/>
              </a:rPr>
              <a:t>ubiegający się o przyznanie pomocy </a:t>
            </a:r>
            <a:r>
              <a:rPr lang="pl-PL" altLang="pl-PL" sz="2400" b="1" dirty="0">
                <a:solidFill>
                  <a:srgbClr val="FF0000"/>
                </a:solidFill>
                <a:latin typeface="Cambria" panose="02040503050406030204" pitchFamily="18" charset="0"/>
              </a:rPr>
              <a:t>nie podlega wykluczeniu </a:t>
            </a:r>
            <a:r>
              <a:rPr lang="pl-PL" altLang="pl-PL" sz="2400" dirty="0">
                <a:latin typeface="Cambria" panose="02040503050406030204" pitchFamily="18" charset="0"/>
              </a:rPr>
              <a:t>z otrzymania pomocy finansowej, o którym mowa w art. 35 ust. 5 oraz ust. 6 rozporządzenia nr 640/2014. </a:t>
            </a:r>
            <a:endParaRPr lang="pl-P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marL="0" indent="0" algn="ctr">
              <a:buNone/>
              <a:defRPr/>
            </a:pPr>
            <a:r>
              <a:rPr lang="pl-PL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Wnioski, dla których weryfikacja wstępna wg ww. kryteriów zakończyła się pozytywnie, podlegają ocenie punktowej na podstawie kryteriów wyboru określonych w rozporządzeniu</a:t>
            </a:r>
            <a:r>
              <a:rPr lang="pl-PL" sz="24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pl-PL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Ministra Rolnictwa i Rozwoju Wsi.</a:t>
            </a:r>
            <a:endParaRPr lang="pl-PL" altLang="pl-PL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819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2329197" y="569830"/>
            <a:ext cx="8229600" cy="5048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Nabór </a:t>
            </a:r>
            <a:r>
              <a:rPr lang="pl-PL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wniosków</a:t>
            </a:r>
            <a:r>
              <a:rPr lang="pl-PL" sz="3200" b="1" dirty="0">
                <a:solidFill>
                  <a:srgbClr val="C00000"/>
                </a:solidFill>
                <a:latin typeface="Cambria" panose="02040503050406030204" pitchFamily="18" charset="0"/>
              </a:rPr>
              <a:t/>
            </a:r>
            <a:br>
              <a:rPr lang="pl-PL" sz="3200" b="1" dirty="0">
                <a:solidFill>
                  <a:srgbClr val="C00000"/>
                </a:solidFill>
                <a:latin typeface="Cambria" panose="02040503050406030204" pitchFamily="18" charset="0"/>
              </a:rPr>
            </a:br>
            <a:endParaRPr lang="pl-PL" sz="3200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992313" y="1395663"/>
            <a:ext cx="9926971" cy="356134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  <a:defRPr/>
            </a:pPr>
            <a:r>
              <a:rPr lang="pl-PL" sz="2400" b="1" dirty="0">
                <a:latin typeface="Cambria" panose="02040503050406030204" pitchFamily="18" charset="0"/>
              </a:rPr>
              <a:t/>
            </a:r>
            <a:br>
              <a:rPr lang="pl-PL" sz="2400" b="1" dirty="0">
                <a:latin typeface="Cambria" panose="02040503050406030204" pitchFamily="18" charset="0"/>
              </a:rPr>
            </a:br>
            <a:r>
              <a:rPr lang="pl-PL" sz="2400" dirty="0">
                <a:latin typeface="Cambria" panose="02040503050406030204" pitchFamily="18" charset="0"/>
              </a:rPr>
              <a:t/>
            </a:r>
            <a:br>
              <a:rPr lang="pl-PL" sz="2400" dirty="0">
                <a:latin typeface="Cambria" panose="02040503050406030204" pitchFamily="18" charset="0"/>
              </a:rPr>
            </a:br>
            <a:r>
              <a:rPr lang="pl-PL" sz="2400" dirty="0">
                <a:latin typeface="Cambria" panose="02040503050406030204" pitchFamily="18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3000" dirty="0">
                <a:latin typeface="Cambria" panose="02040503050406030204" pitchFamily="18" charset="0"/>
              </a:rPr>
              <a:t>Miejsce składania wniosku o przyznanie pomocy -  </a:t>
            </a:r>
            <a:r>
              <a:rPr lang="pl-PL" sz="3000" dirty="0" smtClean="0">
                <a:latin typeface="Cambria" panose="02040503050406030204" pitchFamily="18" charset="0"/>
              </a:rPr>
              <a:t/>
            </a:r>
            <a:br>
              <a:rPr lang="pl-PL" sz="3000" dirty="0" smtClean="0">
                <a:latin typeface="Cambria" panose="02040503050406030204" pitchFamily="18" charset="0"/>
              </a:rPr>
            </a:br>
            <a:r>
              <a:rPr lang="pl-PL" sz="3000" dirty="0" smtClean="0">
                <a:latin typeface="Cambria" panose="02040503050406030204" pitchFamily="18" charset="0"/>
              </a:rPr>
              <a:t>sekretariat </a:t>
            </a:r>
            <a:r>
              <a:rPr lang="pl-PL" sz="3000" b="1" dirty="0">
                <a:latin typeface="Cambria" panose="02040503050406030204" pitchFamily="18" charset="0"/>
              </a:rPr>
              <a:t>Świętokrzyskiego Biura Rozwoju Regionalnego </a:t>
            </a:r>
            <a:r>
              <a:rPr lang="pl-PL" sz="3000" b="1" dirty="0" smtClean="0">
                <a:latin typeface="Cambria" panose="02040503050406030204" pitchFamily="18" charset="0"/>
              </a:rPr>
              <a:t/>
            </a:r>
            <a:br>
              <a:rPr lang="pl-PL" sz="3000" b="1" dirty="0" smtClean="0">
                <a:latin typeface="Cambria" panose="02040503050406030204" pitchFamily="18" charset="0"/>
              </a:rPr>
            </a:br>
            <a:r>
              <a:rPr lang="pl-PL" sz="3000" b="1" dirty="0" smtClean="0">
                <a:latin typeface="Cambria" panose="02040503050406030204" pitchFamily="18" charset="0"/>
              </a:rPr>
              <a:t>ul</a:t>
            </a:r>
            <a:r>
              <a:rPr lang="pl-PL" sz="3000" b="1" dirty="0">
                <a:latin typeface="Cambria" panose="02040503050406030204" pitchFamily="18" charset="0"/>
              </a:rPr>
              <a:t>. Targowa 18 XI p.</a:t>
            </a:r>
            <a:endParaRPr lang="pl-PL" sz="3000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pl-PL" sz="3000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3000" dirty="0">
                <a:latin typeface="Cambria" panose="02040503050406030204" pitchFamily="18" charset="0"/>
              </a:rPr>
              <a:t>Wnioski o przyznanie pomocy można składać w terminie: </a:t>
            </a:r>
            <a:r>
              <a:rPr lang="pl-PL" sz="3000" dirty="0" smtClean="0">
                <a:latin typeface="Cambria" panose="02040503050406030204" pitchFamily="18" charset="0"/>
              </a:rPr>
              <a:t/>
            </a:r>
            <a:br>
              <a:rPr lang="pl-PL" sz="3000" dirty="0" smtClean="0">
                <a:latin typeface="Cambria" panose="02040503050406030204" pitchFamily="18" charset="0"/>
              </a:rPr>
            </a:br>
            <a:r>
              <a:rPr lang="pl-PL" sz="3000" b="1" dirty="0" smtClean="0">
                <a:latin typeface="Cambria" panose="02040503050406030204" pitchFamily="18" charset="0"/>
              </a:rPr>
              <a:t>od 18 grudnia 2023 </a:t>
            </a:r>
            <a:r>
              <a:rPr lang="pl-PL" sz="3000" b="1" dirty="0">
                <a:latin typeface="Cambria" panose="02040503050406030204" pitchFamily="18" charset="0"/>
              </a:rPr>
              <a:t>r. do </a:t>
            </a:r>
            <a:r>
              <a:rPr lang="pl-PL" sz="3000" b="1" dirty="0" smtClean="0">
                <a:latin typeface="Cambria" panose="02040503050406030204" pitchFamily="18" charset="0"/>
              </a:rPr>
              <a:t>19 stycznia 2024 </a:t>
            </a:r>
            <a:r>
              <a:rPr lang="pl-PL" sz="3000" b="1" dirty="0">
                <a:latin typeface="Cambria" panose="02040503050406030204" pitchFamily="18" charset="0"/>
              </a:rPr>
              <a:t>r.</a:t>
            </a:r>
          </a:p>
        </p:txBody>
      </p:sp>
    </p:spTree>
    <p:extLst>
      <p:ext uri="{BB962C8B-B14F-4D97-AF65-F5344CB8AC3E}">
        <p14:creationId xmlns:p14="http://schemas.microsoft.com/office/powerpoint/2010/main" val="105102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92312" y="1010653"/>
            <a:ext cx="9926971" cy="584734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sz="2800" dirty="0" smtClean="0">
                <a:latin typeface="Cambria" pitchFamily="18" charset="0"/>
                <a:ea typeface="Cambria" pitchFamily="18" charset="0"/>
              </a:rPr>
              <a:t>1) podstawowy dochód podatkowy gminy, w której jest planowana realizacja operacji, w przeliczeniu na 1 mieszkańca, obliczany zgodnie z przepisami o dochodach jednostek samorządu terytorialnego, kształtuje się w roku, w którym podano do publicznej wiadomości ogłoszenie o naborze wniosków o przyznanie pomocy, na poziomie:</a:t>
            </a:r>
          </a:p>
          <a:p>
            <a:pPr>
              <a:buNone/>
            </a:pPr>
            <a:r>
              <a:rPr lang="pl-PL" sz="2800" dirty="0" smtClean="0">
                <a:latin typeface="Cambria" pitchFamily="18" charset="0"/>
                <a:ea typeface="Cambria" pitchFamily="18" charset="0"/>
              </a:rPr>
              <a:t>a) nie więcej niż 50% średniej wojewódzkiej - 4 punkty,</a:t>
            </a:r>
          </a:p>
          <a:p>
            <a:pPr>
              <a:buNone/>
            </a:pPr>
            <a:r>
              <a:rPr lang="pl-PL" sz="2800" dirty="0" smtClean="0">
                <a:latin typeface="Cambria" pitchFamily="18" charset="0"/>
                <a:ea typeface="Cambria" pitchFamily="18" charset="0"/>
              </a:rPr>
              <a:t>b) powyżej 50% średniej wojewódzkiej i nie więcej niż 75% średniej wojewódzkiej - 2 punkty,</a:t>
            </a:r>
          </a:p>
          <a:p>
            <a:pPr>
              <a:buNone/>
            </a:pPr>
            <a:r>
              <a:rPr lang="pl-PL" sz="2800" dirty="0" smtClean="0">
                <a:latin typeface="Cambria" pitchFamily="18" charset="0"/>
                <a:ea typeface="Cambria" pitchFamily="18" charset="0"/>
              </a:rPr>
              <a:t>c) powyżej 75% średniej wojewódzkiej i nie więcej niż 100% średniej wojewódzkiej - 1 punkt;</a:t>
            </a:r>
          </a:p>
          <a:p>
            <a:pPr marL="0" indent="0">
              <a:buNone/>
            </a:pPr>
            <a:endParaRPr lang="pl-PL" altLang="pl-PL" sz="2600" b="1" dirty="0">
              <a:solidFill>
                <a:srgbClr val="000000"/>
              </a:solidFill>
              <a:latin typeface="Cambria" pitchFamily="18" charset="0"/>
              <a:ea typeface="Cambria" pitchFamily="18" charset="0"/>
            </a:endParaRPr>
          </a:p>
          <a:p>
            <a:pPr marL="0" indent="0">
              <a:buNone/>
            </a:pPr>
            <a:r>
              <a:rPr lang="pl-PL" sz="2600" b="1" dirty="0">
                <a:latin typeface="Cambria" pitchFamily="18" charset="0"/>
                <a:ea typeface="Cambria" pitchFamily="18" charset="0"/>
              </a:rPr>
              <a:t>ŹRÓDŁO INFORMACJI: </a:t>
            </a:r>
            <a:r>
              <a:rPr lang="pl-PL" sz="26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pl-PL" sz="2600" i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Kryterium </a:t>
            </a:r>
            <a:r>
              <a:rPr lang="pl-PL" sz="2600" i="1" dirty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weryfikowane w oparciu o  wskaźnik G (podstawowy dochód podatkowy gmin publikowany przez Ministerstwo Finansów ) – dane w posiadaniu SW</a:t>
            </a:r>
            <a:r>
              <a:rPr lang="pl-PL" sz="2600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 </a:t>
            </a:r>
            <a:endParaRPr lang="pl-PL" dirty="0"/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1981200" y="276392"/>
            <a:ext cx="8229600" cy="5095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pl-PL" sz="32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Kryteria wyboru operacji </a:t>
            </a:r>
            <a:endParaRPr lang="pl-PL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78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ymbol zastępczy zawartości 2"/>
          <p:cNvSpPr>
            <a:spLocks noGrp="1"/>
          </p:cNvSpPr>
          <p:nvPr>
            <p:ph idx="1"/>
          </p:nvPr>
        </p:nvSpPr>
        <p:spPr>
          <a:xfrm>
            <a:off x="2022140" y="1715295"/>
            <a:ext cx="9592343" cy="4713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>
                <a:latin typeface="Cambria" pitchFamily="18" charset="0"/>
                <a:ea typeface="Cambria" pitchFamily="18" charset="0"/>
              </a:rPr>
              <a:t>2) jeżeli operacja ma być realizowana na obszarze gminy, na którym w okresie od 2007 r. do 2021 r. wystąpiła susza w odniesieniu do upraw ziemniaków, chmielu, warzyw gruntowych, krzewów owocowych, drzew owocowych, truskawek lub roślin strączkowych - przyznaje się 1 punkt za każdy rok wystąpienia suszy na obszarze tej gminy w tym okresie;</a:t>
            </a:r>
          </a:p>
          <a:p>
            <a:pPr marL="0" indent="0">
              <a:buNone/>
            </a:pPr>
            <a:endParaRPr lang="pl-PL" altLang="pl-PL" sz="2400" b="1" dirty="0">
              <a:latin typeface="Cambria" pitchFamily="18" charset="0"/>
              <a:ea typeface="Cambria" pitchFamily="18" charset="0"/>
            </a:endParaRPr>
          </a:p>
          <a:p>
            <a:pPr marL="0" indent="0">
              <a:buNone/>
            </a:pPr>
            <a:r>
              <a:rPr lang="pl-PL" sz="2400" b="1" dirty="0">
                <a:latin typeface="Cambria" pitchFamily="18" charset="0"/>
                <a:ea typeface="Cambria" pitchFamily="18" charset="0"/>
              </a:rPr>
              <a:t>ŹRÓDŁO INFORMACJI:  </a:t>
            </a:r>
            <a:r>
              <a:rPr lang="pl-PL" sz="2400" i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Kryterium weryfikowane w oparciu o  dane umieszczone na naszej stronie internetowej </a:t>
            </a:r>
            <a:r>
              <a:rPr lang="pl-PL" sz="2400" i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hlinkClick r:id="rId2"/>
              </a:rPr>
              <a:t>www.prow.sbrr.pl</a:t>
            </a:r>
            <a:r>
              <a:rPr lang="pl-PL" sz="2400" i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	 </a:t>
            </a:r>
          </a:p>
          <a:p>
            <a:pPr marL="0" indent="0" algn="ctr">
              <a:buNone/>
            </a:pPr>
            <a:r>
              <a:rPr lang="pl-PL" sz="2400" b="1" i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OGŁOSZENIE O NABORZE WNIOSKÓW</a:t>
            </a:r>
            <a:endParaRPr lang="pl-PL" sz="2400" b="1" i="1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endParaRPr lang="pl-PL" altLang="pl-PL" sz="1500" b="1" i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1981200" y="276392"/>
            <a:ext cx="8229600" cy="5095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pl-PL" sz="32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Kryteria wyboru operacji cd.</a:t>
            </a:r>
            <a:endParaRPr lang="pl-PL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95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 txBox="1">
            <a:spLocks noGrp="1"/>
          </p:cNvSpPr>
          <p:nvPr>
            <p:ph type="title"/>
          </p:nvPr>
        </p:nvSpPr>
        <p:spPr>
          <a:xfrm>
            <a:off x="2135188" y="310579"/>
            <a:ext cx="8911687" cy="748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pl-PL" sz="32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Kryteria wyboru operacji cd.</a:t>
            </a:r>
            <a:endParaRPr lang="pl-PL" sz="3200" dirty="0">
              <a:solidFill>
                <a:srgbClr val="C00000"/>
              </a:solidFill>
            </a:endParaRPr>
          </a:p>
        </p:txBody>
      </p:sp>
      <p:sp>
        <p:nvSpPr>
          <p:cNvPr id="26627" name="Symbol zastępczy zawartości 2"/>
          <p:cNvSpPr>
            <a:spLocks noGrp="1"/>
          </p:cNvSpPr>
          <p:nvPr>
            <p:ph idx="1"/>
          </p:nvPr>
        </p:nvSpPr>
        <p:spPr>
          <a:xfrm>
            <a:off x="1830388" y="1208087"/>
            <a:ext cx="10056812" cy="535313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3) jeżeli operacja ma być realizowana na obszarze gminy, na którym znajduje się co najmniej jedna z form ochrony przyrody, o której mowa w:</a:t>
            </a:r>
          </a:p>
          <a:p>
            <a:pPr marL="457200" indent="-457200">
              <a:buAutoNum type="alphaLcParenR"/>
            </a:pP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hlinkClick r:id="rId2"/>
              </a:rPr>
              <a:t>art. 6 ust. 1 </a:t>
            </a:r>
            <a:r>
              <a:rPr lang="pl-PL" sz="24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hlinkClick r:id="rId2"/>
              </a:rPr>
              <a:t>pkt</a:t>
            </a: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hlinkClick r:id="rId2"/>
              </a:rPr>
              <a:t> 1-3</a:t>
            </a: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ustawy z dnia 16 kwietnia 2004 r. o ochronie przyrody (Dz. U. z 2022 r. poz. 916, 1726, 2185 i 2375) - 3 punkty,</a:t>
            </a:r>
          </a:p>
          <a:p>
            <a:pPr marL="457200" indent="-457200">
              <a:buNone/>
            </a:pP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</a:t>
            </a:r>
            <a:r>
              <a:rPr lang="pl-PL" sz="2400" dirty="0" smtClean="0">
                <a:solidFill>
                  <a:srgbClr val="00B050"/>
                </a:solidFill>
                <a:latin typeface="Cambria" pitchFamily="18" charset="0"/>
                <a:ea typeface="Cambria" pitchFamily="18" charset="0"/>
              </a:rPr>
              <a:t>park narodowy, rezerwat przyrody, park krajobrazowy</a:t>
            </a:r>
          </a:p>
          <a:p>
            <a:pPr marL="457200" indent="-457200">
              <a:buAutoNum type="alphaLcParenR" startAt="2"/>
            </a:pP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hlinkClick r:id="rId2"/>
              </a:rPr>
              <a:t>art. 6 ust. 1 </a:t>
            </a:r>
            <a:r>
              <a:rPr lang="pl-PL" sz="24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hlinkClick r:id="rId2"/>
              </a:rPr>
              <a:t>pkt</a:t>
            </a: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hlinkClick r:id="rId2"/>
              </a:rPr>
              <a:t> 4</a:t>
            </a: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i </a:t>
            </a: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hlinkClick r:id="rId2"/>
              </a:rPr>
              <a:t>5</a:t>
            </a: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ustawy z dnia 16 kwietnia 2004 r. o ochronie przyrody, albo otulina form ochrony przyrody, o których mowa w </a:t>
            </a: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hlinkClick r:id="rId2"/>
              </a:rPr>
              <a:t>art. 6 ust. 1 </a:t>
            </a:r>
            <a:r>
              <a:rPr lang="pl-PL" sz="24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hlinkClick r:id="rId2"/>
              </a:rPr>
              <a:t>pkt</a:t>
            </a: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hlinkClick r:id="rId2"/>
              </a:rPr>
              <a:t> 1-3</a:t>
            </a: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ustawy z dnia 16 kwietnia 2004 r. o ochronie przyrody -2 punkty;</a:t>
            </a:r>
          </a:p>
          <a:p>
            <a:pPr marL="457200" indent="-457200">
              <a:buNone/>
            </a:pPr>
            <a:r>
              <a:rPr lang="pl-PL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</a:t>
            </a:r>
            <a:r>
              <a:rPr lang="pl-PL" sz="2400" dirty="0" smtClean="0">
                <a:solidFill>
                  <a:srgbClr val="00B050"/>
                </a:solidFill>
                <a:latin typeface="Cambria" pitchFamily="18" charset="0"/>
                <a:ea typeface="Cambria" pitchFamily="18" charset="0"/>
              </a:rPr>
              <a:t>obszar chronionego krajobrazu, obszar Natura 2000</a:t>
            </a:r>
            <a:endParaRPr lang="pl-PL" sz="2400" dirty="0" smtClean="0">
              <a:latin typeface="Cambria" pitchFamily="18" charset="0"/>
              <a:ea typeface="Cambria" pitchFamily="18" charset="0"/>
            </a:endParaRPr>
          </a:p>
          <a:p>
            <a:pPr marL="0" indent="0">
              <a:buNone/>
            </a:pPr>
            <a:r>
              <a:rPr lang="pl-PL" sz="2400" b="1" dirty="0" smtClean="0">
                <a:latin typeface="Cambria" pitchFamily="18" charset="0"/>
                <a:ea typeface="Cambria" pitchFamily="18" charset="0"/>
              </a:rPr>
              <a:t>ŹRÓDŁO </a:t>
            </a:r>
            <a:r>
              <a:rPr lang="pl-PL" sz="2400" b="1" dirty="0">
                <a:latin typeface="Cambria" pitchFamily="18" charset="0"/>
                <a:ea typeface="Cambria" pitchFamily="18" charset="0"/>
              </a:rPr>
              <a:t>INFORMACJI: </a:t>
            </a:r>
            <a:r>
              <a:rPr lang="pl-PL" sz="2400" i="1" dirty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Kryterium weryfikowane w oparciu o  dane opublikowane na stronie http://crfop.gdos.gov.pl/CRFOP/, dane z wniosku o przyznanie </a:t>
            </a:r>
            <a:r>
              <a:rPr lang="pl-PL" sz="2400" i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pomocy.</a:t>
            </a:r>
            <a:endParaRPr lang="pl-PL" sz="2400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endParaRPr lang="pl-PL" altLang="pl-PL" sz="16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81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 txBox="1">
            <a:spLocks noGrp="1"/>
          </p:cNvSpPr>
          <p:nvPr>
            <p:ph type="title"/>
          </p:nvPr>
        </p:nvSpPr>
        <p:spPr>
          <a:xfrm>
            <a:off x="2135188" y="310579"/>
            <a:ext cx="8911687" cy="748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pl-PL" sz="32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Kryteria wyboru operacji </a:t>
            </a:r>
            <a:r>
              <a:rPr lang="pl-PL" sz="32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cd</a:t>
            </a:r>
            <a:r>
              <a:rPr lang="pl-PL" sz="32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.</a:t>
            </a:r>
            <a:endParaRPr lang="pl-PL" sz="3200" dirty="0">
              <a:solidFill>
                <a:srgbClr val="C00000"/>
              </a:solidFill>
            </a:endParaRPr>
          </a:p>
        </p:txBody>
      </p:sp>
      <p:sp>
        <p:nvSpPr>
          <p:cNvPr id="26627" name="Symbol zastępczy zawartości 2"/>
          <p:cNvSpPr>
            <a:spLocks noGrp="1"/>
          </p:cNvSpPr>
          <p:nvPr>
            <p:ph idx="1"/>
          </p:nvPr>
        </p:nvSpPr>
        <p:spPr>
          <a:xfrm>
            <a:off x="1830388" y="1208087"/>
            <a:ext cx="10056812" cy="535313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dirty="0" smtClean="0">
                <a:latin typeface="Cambria" pitchFamily="18" charset="0"/>
                <a:ea typeface="Cambria" pitchFamily="18" charset="0"/>
              </a:rPr>
              <a:t>4) jeżeli operacja ma być realizowana na obszarze gminy, na którym jednolita część wód powierzchniowych jest zagrożona nieosiągnięciem celów środowiskowych wskazanych w planach </a:t>
            </a:r>
            <a:r>
              <a:rPr lang="pl-PL" sz="2400" i="1" dirty="0" smtClean="0">
                <a:latin typeface="Cambria" pitchFamily="18" charset="0"/>
                <a:ea typeface="Cambria" pitchFamily="18" charset="0"/>
              </a:rPr>
              <a:t>gospodarowania</a:t>
            </a:r>
            <a:r>
              <a:rPr lang="pl-PL" sz="2400" dirty="0" smtClean="0">
                <a:latin typeface="Cambria" pitchFamily="18" charset="0"/>
                <a:ea typeface="Cambria" pitchFamily="18" charset="0"/>
              </a:rPr>
              <a:t> wodami na obszarach dorzeczy, o których mowa w </a:t>
            </a:r>
            <a:r>
              <a:rPr lang="pl-PL" sz="2400" dirty="0" smtClean="0">
                <a:latin typeface="Cambria" pitchFamily="18" charset="0"/>
                <a:ea typeface="Cambria" pitchFamily="18" charset="0"/>
                <a:hlinkClick r:id="rId2"/>
              </a:rPr>
              <a:t>art. 315 </a:t>
            </a:r>
            <a:r>
              <a:rPr lang="pl-PL" sz="2400" dirty="0" err="1" smtClean="0">
                <a:latin typeface="Cambria" pitchFamily="18" charset="0"/>
                <a:ea typeface="Cambria" pitchFamily="18" charset="0"/>
                <a:hlinkClick r:id="rId2"/>
              </a:rPr>
              <a:t>pkt</a:t>
            </a:r>
            <a:r>
              <a:rPr lang="pl-PL" sz="2400" dirty="0" smtClean="0">
                <a:latin typeface="Cambria" pitchFamily="18" charset="0"/>
                <a:ea typeface="Cambria" pitchFamily="18" charset="0"/>
                <a:hlinkClick r:id="rId2"/>
              </a:rPr>
              <a:t> 1</a:t>
            </a:r>
            <a:r>
              <a:rPr lang="pl-PL" sz="2400" dirty="0" smtClean="0">
                <a:latin typeface="Cambria" pitchFamily="18" charset="0"/>
                <a:ea typeface="Cambria" pitchFamily="18" charset="0"/>
              </a:rPr>
              <a:t> ustawy z dnia 20 lipca 2017 r. - Prawo wodne (Dz. U. z 2022 r. poz. 2625 i 2687 oraz z 2023 r. poz. 295, 412 i 877) - 2 punkty</a:t>
            </a:r>
            <a:endParaRPr lang="pl-PL" sz="2400" b="1" dirty="0" smtClean="0">
              <a:latin typeface="Cambria" pitchFamily="18" charset="0"/>
              <a:ea typeface="Cambria" pitchFamily="18" charset="0"/>
            </a:endParaRPr>
          </a:p>
          <a:p>
            <a:pPr marL="0" indent="0">
              <a:buNone/>
            </a:pPr>
            <a:endParaRPr lang="pl-PL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pl-PL" sz="24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pl-PL" sz="2400" b="1" dirty="0" smtClean="0">
                <a:latin typeface="Cambria" panose="02040503050406030204" pitchFamily="18" charset="0"/>
              </a:rPr>
              <a:t>ŹRÓDŁO </a:t>
            </a:r>
            <a:r>
              <a:rPr lang="pl-PL" sz="2400" b="1" dirty="0">
                <a:latin typeface="Cambria" panose="02040503050406030204" pitchFamily="18" charset="0"/>
              </a:rPr>
              <a:t>INFORMACJI: </a:t>
            </a:r>
            <a:r>
              <a:rPr lang="pl-PL" sz="2400" i="1" dirty="0">
                <a:solidFill>
                  <a:srgbClr val="FF0000"/>
                </a:solidFill>
                <a:latin typeface="Cambria" panose="02040503050406030204" pitchFamily="18" charset="0"/>
              </a:rPr>
              <a:t>Kryterium weryfikowane w oparciu o dane zawarte </a:t>
            </a:r>
            <a:r>
              <a:rPr lang="pl-PL" sz="2400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w rejestrach opublikowanych prze PGW WP</a:t>
            </a:r>
            <a:endParaRPr lang="pl-PL" sz="2400" dirty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endParaRPr lang="pl-PL" altLang="pl-PL" sz="16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64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ytuł 1"/>
          <p:cNvSpPr>
            <a:spLocks noGrp="1"/>
          </p:cNvSpPr>
          <p:nvPr>
            <p:ph type="title"/>
          </p:nvPr>
        </p:nvSpPr>
        <p:spPr>
          <a:xfrm>
            <a:off x="1981199" y="1"/>
            <a:ext cx="10050379" cy="33688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Ocena punktowa – ustalanie kolejności wniosków</a:t>
            </a:r>
            <a:endParaRPr lang="pl-PL" altLang="pl-PL" sz="3200" dirty="0">
              <a:solidFill>
                <a:srgbClr val="C00000"/>
              </a:solidFill>
            </a:endParaRPr>
          </a:p>
        </p:txBody>
      </p:sp>
      <p:sp>
        <p:nvSpPr>
          <p:cNvPr id="30723" name="Symbol zastępczy zawartości 2"/>
          <p:cNvSpPr>
            <a:spLocks noGrp="1"/>
          </p:cNvSpPr>
          <p:nvPr>
            <p:ph idx="1"/>
          </p:nvPr>
        </p:nvSpPr>
        <p:spPr>
          <a:xfrm>
            <a:off x="1981200" y="913150"/>
            <a:ext cx="9922042" cy="5656984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anose="05000000000000000000" pitchFamily="2" charset="2"/>
              <a:buChar char="Ø"/>
              <a:defRPr/>
            </a:pPr>
            <a:r>
              <a:rPr lang="pl-PL" altLang="pl-PL" sz="2600" b="1" dirty="0">
                <a:latin typeface="Cambria" panose="02040503050406030204" pitchFamily="18" charset="0"/>
              </a:rPr>
              <a:t>Pomoc może być przyznana na realizację operacji, która uzyskała co najmniej </a:t>
            </a:r>
            <a:br>
              <a:rPr lang="pl-PL" altLang="pl-PL" sz="2600" b="1" dirty="0">
                <a:latin typeface="Cambria" panose="02040503050406030204" pitchFamily="18" charset="0"/>
              </a:rPr>
            </a:br>
            <a:r>
              <a:rPr lang="pl-PL" altLang="pl-PL" sz="35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5 </a:t>
            </a:r>
            <a:r>
              <a:rPr lang="pl-PL" altLang="pl-PL" sz="3500" b="1" dirty="0">
                <a:solidFill>
                  <a:srgbClr val="FF0000"/>
                </a:solidFill>
                <a:latin typeface="Cambria" panose="02040503050406030204" pitchFamily="18" charset="0"/>
              </a:rPr>
              <a:t>punktów.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b="1" dirty="0" smtClean="0">
                <a:latin typeface="Cambria" pitchFamily="18" charset="0"/>
                <a:ea typeface="Cambria" pitchFamily="18" charset="0"/>
              </a:rPr>
              <a:t>O </a:t>
            </a:r>
            <a:r>
              <a:rPr lang="pl-PL" sz="2400" b="1" dirty="0">
                <a:latin typeface="Cambria" pitchFamily="18" charset="0"/>
                <a:ea typeface="Cambria" pitchFamily="18" charset="0"/>
              </a:rPr>
              <a:t>kolejności przysługiwania pomocy</a:t>
            </a:r>
            <a:r>
              <a:rPr lang="pl-PL" sz="2400" dirty="0">
                <a:latin typeface="Cambria" pitchFamily="18" charset="0"/>
                <a:ea typeface="Cambria" pitchFamily="18" charset="0"/>
              </a:rPr>
              <a:t> decydowała będzie suma punktów przyznanych </a:t>
            </a:r>
            <a:r>
              <a:rPr lang="pl-PL" sz="2400" dirty="0" smtClean="0">
                <a:latin typeface="Cambria" pitchFamily="18" charset="0"/>
                <a:ea typeface="Cambria" pitchFamily="18" charset="0"/>
              </a:rPr>
              <a:t>na </a:t>
            </a:r>
            <a:r>
              <a:rPr lang="pl-PL" sz="2400" dirty="0">
                <a:latin typeface="Cambria" pitchFamily="18" charset="0"/>
                <a:ea typeface="Cambria" pitchFamily="18" charset="0"/>
              </a:rPr>
              <a:t>podstawie kryteriów wyboru operacji -</a:t>
            </a:r>
            <a:r>
              <a:rPr lang="pl-PL" sz="2400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pl-PL" sz="2400" dirty="0">
                <a:latin typeface="Cambria" pitchFamily="18" charset="0"/>
                <a:ea typeface="Cambria" pitchFamily="18" charset="0"/>
              </a:rPr>
              <a:t>od operacji, która uzyskała największą liczbę punktów, do operacji, która uzyskała najmniejszą liczbę punktów z zastrzeżeniem limitu </a:t>
            </a:r>
            <a:r>
              <a:rPr lang="pl-PL" sz="2400" dirty="0" smtClean="0">
                <a:latin typeface="Cambria" pitchFamily="18" charset="0"/>
                <a:ea typeface="Cambria" pitchFamily="18" charset="0"/>
              </a:rPr>
              <a:t>środków.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dirty="0" smtClean="0">
                <a:latin typeface="Cambria" pitchFamily="18" charset="0"/>
                <a:ea typeface="Cambria" pitchFamily="18" charset="0"/>
              </a:rPr>
              <a:t>W przypadku gdy co najmniej dwie operacje realizowane w zakresie, o którym mowa w § 2 </a:t>
            </a:r>
            <a:r>
              <a:rPr lang="pl-PL" sz="2400" dirty="0" err="1" smtClean="0">
                <a:latin typeface="Cambria" pitchFamily="18" charset="0"/>
                <a:ea typeface="Cambria" pitchFamily="18" charset="0"/>
              </a:rPr>
              <a:t>pkt</a:t>
            </a:r>
            <a:r>
              <a:rPr lang="pl-PL" sz="2400" dirty="0" smtClean="0">
                <a:latin typeface="Cambria" pitchFamily="18" charset="0"/>
                <a:ea typeface="Cambria" pitchFamily="18" charset="0"/>
              </a:rPr>
              <a:t> 2, uzyskały taką samą liczbę punktów, o kolejności przyznania pomocy decyduje</a:t>
            </a:r>
            <a:endParaRPr lang="pl-PL" sz="2400" b="1" dirty="0" smtClean="0">
              <a:latin typeface="Cambria" pitchFamily="18" charset="0"/>
              <a:ea typeface="Cambria" pitchFamily="18" charset="0"/>
            </a:endParaRPr>
          </a:p>
          <a:p>
            <a:pPr algn="just">
              <a:buNone/>
              <a:defRPr/>
            </a:pPr>
            <a:r>
              <a:rPr lang="pl-PL" sz="2400" dirty="0" smtClean="0">
                <a:latin typeface="Cambria" pitchFamily="18" charset="0"/>
                <a:ea typeface="Cambria" pitchFamily="18" charset="0"/>
              </a:rPr>
              <a:t>-	większa liczba punktów uzyskanych za spełnienie kryterium określonego w ust. 5 </a:t>
            </a:r>
            <a:r>
              <a:rPr lang="pl-PL" sz="2400" dirty="0" err="1" smtClean="0">
                <a:latin typeface="Cambria" pitchFamily="18" charset="0"/>
                <a:ea typeface="Cambria" pitchFamily="18" charset="0"/>
              </a:rPr>
              <a:t>pkt</a:t>
            </a:r>
            <a:r>
              <a:rPr lang="pl-PL" sz="2400" dirty="0" smtClean="0">
                <a:latin typeface="Cambria" pitchFamily="18" charset="0"/>
                <a:ea typeface="Cambria" pitchFamily="18" charset="0"/>
              </a:rPr>
              <a:t> 2 </a:t>
            </a:r>
            <a:r>
              <a:rPr lang="pl-PL" sz="24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(lata suszy)</a:t>
            </a:r>
          </a:p>
          <a:p>
            <a:pPr algn="just">
              <a:buNone/>
              <a:defRPr/>
            </a:pPr>
            <a:r>
              <a:rPr lang="pl-PL" sz="2400" dirty="0" smtClean="0">
                <a:latin typeface="Cambria" pitchFamily="18" charset="0"/>
                <a:ea typeface="Cambria" pitchFamily="18" charset="0"/>
              </a:rPr>
              <a:t>w przypadku gdy nie można ustalić kolejności powyżej</a:t>
            </a:r>
            <a:endParaRPr lang="pl-PL" sz="2400" dirty="0" smtClean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  <a:p>
            <a:pPr algn="just">
              <a:buNone/>
              <a:defRPr/>
            </a:pPr>
            <a:r>
              <a:rPr lang="pl-PL" sz="2400" dirty="0" smtClean="0">
                <a:latin typeface="Cambria" pitchFamily="18" charset="0"/>
                <a:ea typeface="Cambria" pitchFamily="18" charset="0"/>
              </a:rPr>
              <a:t>-	większa liczba punktów uzyskanych za spełnienie kryterium określonego w ust. 5 </a:t>
            </a:r>
            <a:r>
              <a:rPr lang="pl-PL" sz="2400" dirty="0" err="1" smtClean="0">
                <a:latin typeface="Cambria" pitchFamily="18" charset="0"/>
                <a:ea typeface="Cambria" pitchFamily="18" charset="0"/>
              </a:rPr>
              <a:t>pkt</a:t>
            </a:r>
            <a:r>
              <a:rPr lang="pl-PL" sz="2400" dirty="0" smtClean="0">
                <a:latin typeface="Cambria" pitchFamily="18" charset="0"/>
                <a:ea typeface="Cambria" pitchFamily="18" charset="0"/>
              </a:rPr>
              <a:t> 1 – </a:t>
            </a:r>
            <a:r>
              <a:rPr lang="pl-PL" sz="24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(dochód podatkowy)</a:t>
            </a:r>
            <a:endParaRPr lang="pl-PL" altLang="pl-PL" sz="2400" dirty="0" smtClean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10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81200" y="115889"/>
            <a:ext cx="8229600" cy="4333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Dalsza weryfikacja wniosków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48589" y="692148"/>
            <a:ext cx="10154653" cy="599740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dirty="0" smtClean="0">
                <a:solidFill>
                  <a:srgbClr val="000000"/>
                </a:solidFill>
                <a:latin typeface="Cambria" panose="02040503050406030204" pitchFamily="18" charset="0"/>
              </a:rPr>
              <a:t>Właściwy organ samorządu województwa, niezwłocznie </a:t>
            </a:r>
            <a:r>
              <a:rPr lang="pl-PL" sz="2400" dirty="0">
                <a:solidFill>
                  <a:srgbClr val="000000"/>
                </a:solidFill>
                <a:latin typeface="Cambria" panose="02040503050406030204" pitchFamily="18" charset="0"/>
              </a:rPr>
              <a:t>po przyznaniu </a:t>
            </a:r>
            <a:r>
              <a:rPr lang="pl-PL" sz="2400" dirty="0">
                <a:solidFill>
                  <a:srgbClr val="000000"/>
                </a:solidFill>
                <a:latin typeface="Cambria" pitchFamily="18" charset="0"/>
                <a:ea typeface="Cambria" pitchFamily="18" charset="0"/>
              </a:rPr>
              <a:t>punktów za kryteria wyboru operacji w ramach danego typu operacji, sporządza i podaje do publicznej wiadomości na stronie internetowej urzędu marszałkowskiego listę, która zawiera informację o kolejności przysługiwania pomocy w ramach tego typu operacji</a:t>
            </a:r>
            <a:r>
              <a:rPr lang="pl-PL" sz="2400" dirty="0" smtClean="0">
                <a:solidFill>
                  <a:srgbClr val="000000"/>
                </a:solidFill>
                <a:latin typeface="Cambria" pitchFamily="18" charset="0"/>
                <a:ea typeface="Cambria" pitchFamily="18" charset="0"/>
              </a:rPr>
              <a:t>;</a:t>
            </a:r>
            <a:endParaRPr lang="pl-PL" sz="2400" dirty="0">
              <a:solidFill>
                <a:srgbClr val="000000"/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pl-PL" sz="2400" b="1" u="sng" dirty="0" smtClean="0">
                <a:solidFill>
                  <a:srgbClr val="000000"/>
                </a:solidFill>
                <a:latin typeface="Cambria" pitchFamily="18" charset="0"/>
                <a:ea typeface="Cambria" pitchFamily="18" charset="0"/>
              </a:rPr>
              <a:t>Limit </a:t>
            </a:r>
            <a:r>
              <a:rPr lang="pl-PL" sz="2400" b="1" u="sng" dirty="0">
                <a:solidFill>
                  <a:srgbClr val="000000"/>
                </a:solidFill>
                <a:latin typeface="Cambria" pitchFamily="18" charset="0"/>
                <a:ea typeface="Cambria" pitchFamily="18" charset="0"/>
              </a:rPr>
              <a:t>środków dla województwa </a:t>
            </a:r>
            <a:r>
              <a:rPr lang="pl-PL" sz="2400" b="1" u="sng" dirty="0" smtClean="0">
                <a:solidFill>
                  <a:srgbClr val="000000"/>
                </a:solidFill>
                <a:latin typeface="Cambria" pitchFamily="18" charset="0"/>
                <a:ea typeface="Cambria" pitchFamily="18" charset="0"/>
              </a:rPr>
              <a:t>świętokrzyskiego wynosi n</a:t>
            </a:r>
            <a:r>
              <a:rPr lang="pl-PL" sz="2400" dirty="0" smtClean="0">
                <a:solidFill>
                  <a:srgbClr val="000000"/>
                </a:solidFill>
                <a:latin typeface="Cambria" pitchFamily="18" charset="0"/>
                <a:ea typeface="Cambria" pitchFamily="18" charset="0"/>
              </a:rPr>
              <a:t>a </a:t>
            </a:r>
            <a:r>
              <a:rPr lang="pl-PL" sz="2400" dirty="0">
                <a:solidFill>
                  <a:srgbClr val="000000"/>
                </a:solidFill>
                <a:latin typeface="Cambria" pitchFamily="18" charset="0"/>
                <a:ea typeface="Cambria" pitchFamily="18" charset="0"/>
              </a:rPr>
              <a:t>operacje typu </a:t>
            </a:r>
            <a:r>
              <a:rPr lang="pl-PL" sz="2400" dirty="0" smtClean="0">
                <a:latin typeface="Cambria" pitchFamily="18" charset="0"/>
                <a:ea typeface="Cambria" pitchFamily="18" charset="0"/>
              </a:rPr>
              <a:t>„ </a:t>
            </a:r>
            <a:r>
              <a:rPr lang="pl-PL" sz="2400" b="1" dirty="0" smtClean="0">
                <a:latin typeface="Cambria" pitchFamily="18" charset="0"/>
                <a:ea typeface="Cambria" pitchFamily="18" charset="0"/>
              </a:rPr>
              <a:t>Zarządzanie zasobami wodnymi</a:t>
            </a:r>
            <a:r>
              <a:rPr lang="pl-PL" sz="2400" dirty="0" smtClean="0">
                <a:latin typeface="Cambria" pitchFamily="18" charset="0"/>
                <a:ea typeface="Cambria" pitchFamily="18" charset="0"/>
              </a:rPr>
              <a:t>” </a:t>
            </a:r>
            <a:r>
              <a:rPr lang="pl-PL" sz="2400" dirty="0" smtClean="0">
                <a:solidFill>
                  <a:srgbClr val="000000"/>
                </a:solidFill>
                <a:latin typeface="Cambria" pitchFamily="18" charset="0"/>
                <a:ea typeface="Cambria" pitchFamily="18" charset="0"/>
              </a:rPr>
              <a:t>– </a:t>
            </a:r>
          </a:p>
          <a:p>
            <a:pPr marL="0" indent="0" algn="ctr">
              <a:buNone/>
              <a:defRPr/>
            </a:pPr>
            <a:r>
              <a:rPr lang="pl-PL" sz="5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Ok. 4,2 mln € </a:t>
            </a:r>
          </a:p>
          <a:p>
            <a:pPr marL="0" indent="0" algn="ctr">
              <a:buNone/>
              <a:defRPr/>
            </a:pPr>
            <a:r>
              <a:rPr lang="pl-PL" sz="5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pl-PL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kurs euro/</a:t>
            </a:r>
            <a:r>
              <a:rPr lang="pl-PL" sz="2800" b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pln</a:t>
            </a:r>
            <a:r>
              <a:rPr lang="pl-PL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4,35 </a:t>
            </a:r>
            <a:r>
              <a:rPr lang="pl-PL" sz="2800" b="1" dirty="0" smtClean="0">
                <a:solidFill>
                  <a:srgbClr val="FF0000"/>
                </a:solidFill>
                <a:latin typeface="Arial Narrow"/>
              </a:rPr>
              <a:t>▼</a:t>
            </a:r>
            <a:endParaRPr lang="pl-PL" sz="28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  <a:defRPr/>
            </a:pPr>
            <a:r>
              <a:rPr lang="pl-PL" sz="54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ok 18,2… mln zł</a:t>
            </a:r>
          </a:p>
        </p:txBody>
      </p:sp>
    </p:spTree>
    <p:extLst>
      <p:ext uri="{BB962C8B-B14F-4D97-AF65-F5344CB8AC3E}">
        <p14:creationId xmlns:p14="http://schemas.microsoft.com/office/powerpoint/2010/main" val="350485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522374" y="180249"/>
            <a:ext cx="8911687" cy="562139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Załączniki do </a:t>
            </a:r>
            <a:r>
              <a:rPr lang="pl-PL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WoPP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461319"/>
            <a:ext cx="8915400" cy="6203092"/>
          </a:xfrm>
        </p:spPr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Metoda „standardowa”</a:t>
            </a:r>
            <a:endParaRPr lang="pl-PL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pl-PL" dirty="0" smtClean="0">
                <a:latin typeface="Cambria" panose="02040503050406030204" pitchFamily="18" charset="0"/>
                <a:ea typeface="Cambria" panose="02040503050406030204" pitchFamily="18" charset="0"/>
              </a:rPr>
              <a:t>Decyzja o pozwoleniu na budowę lub zgłoszenie zamiaru….</a:t>
            </a:r>
          </a:p>
          <a:p>
            <a:r>
              <a:rPr lang="pl-PL" dirty="0" smtClean="0">
                <a:latin typeface="Cambria" panose="02040503050406030204" pitchFamily="18" charset="0"/>
                <a:ea typeface="Cambria" panose="02040503050406030204" pitchFamily="18" charset="0"/>
              </a:rPr>
              <a:t>Pozwolenie wodnoprawne lub zgłoszenie….</a:t>
            </a:r>
          </a:p>
          <a:p>
            <a:r>
              <a:rPr lang="pl-PL" dirty="0" smtClean="0">
                <a:latin typeface="Cambria" panose="02040503050406030204" pitchFamily="18" charset="0"/>
                <a:ea typeface="Cambria" panose="02040503050406030204" pitchFamily="18" charset="0"/>
              </a:rPr>
              <a:t>Kosztorys inwestorski</a:t>
            </a:r>
          </a:p>
          <a:p>
            <a:r>
              <a:rPr lang="pl-PL" dirty="0" smtClean="0">
                <a:latin typeface="Cambria" panose="02040503050406030204" pitchFamily="18" charset="0"/>
                <a:ea typeface="Cambria" panose="02040503050406030204" pitchFamily="18" charset="0"/>
              </a:rPr>
              <a:t>Decyzja </a:t>
            </a: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o środowiskowych uwarunkowaniach </a:t>
            </a:r>
          </a:p>
          <a:p>
            <a:pPr marL="0" indent="0">
              <a:buNone/>
            </a:pPr>
            <a:endParaRPr lang="pl-PL" b="1" dirty="0" smtClean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pl-PL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Metoda „zaprojektuj i wybuduj”</a:t>
            </a:r>
            <a:endParaRPr lang="pl-PL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pl-PL" dirty="0" smtClean="0">
                <a:latin typeface="Cambria" panose="02040503050406030204" pitchFamily="18" charset="0"/>
                <a:ea typeface="Cambria" panose="02040503050406030204" pitchFamily="18" charset="0"/>
              </a:rPr>
              <a:t>Dokumenty potwierdzające tytuł prawny do nieruchomości</a:t>
            </a:r>
            <a:endParaRPr lang="pl-PL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Szacunkowe zestawienie kosztów </a:t>
            </a:r>
          </a:p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Program funkcjonalno-użytkowy </a:t>
            </a:r>
          </a:p>
          <a:p>
            <a:pPr marL="0" indent="0">
              <a:buNone/>
            </a:pPr>
            <a:endParaRPr lang="pl-PL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pl-PL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Pozostałe</a:t>
            </a:r>
          </a:p>
          <a:p>
            <a:pPr marL="0" indent="0">
              <a:buNone/>
            </a:pPr>
            <a:r>
              <a:rPr lang="pl-PL" dirty="0" smtClean="0">
                <a:latin typeface="Cambria" panose="02040503050406030204" pitchFamily="18" charset="0"/>
                <a:ea typeface="Cambria" panose="02040503050406030204" pitchFamily="18" charset="0"/>
              </a:rPr>
              <a:t>Wycena </a:t>
            </a: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gruntów dokonana przez </a:t>
            </a:r>
            <a:r>
              <a:rPr lang="pl-PL" dirty="0" smtClean="0">
                <a:latin typeface="Cambria" panose="02040503050406030204" pitchFamily="18" charset="0"/>
                <a:ea typeface="Cambria" panose="02040503050406030204" pitchFamily="18" charset="0"/>
              </a:rPr>
              <a:t>rzeczoznawcę, </a:t>
            </a: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 o</a:t>
            </a:r>
            <a:r>
              <a:rPr lang="pl-PL" dirty="0" smtClean="0">
                <a:latin typeface="Cambria" panose="02040503050406030204" pitchFamily="18" charset="0"/>
                <a:ea typeface="Cambria" panose="02040503050406030204" pitchFamily="18" charset="0"/>
              </a:rPr>
              <a:t>świadczenie </a:t>
            </a: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o kwalifikowalności </a:t>
            </a:r>
            <a:r>
              <a:rPr lang="pl-PL" dirty="0" smtClean="0">
                <a:latin typeface="Cambria" panose="02040503050406030204" pitchFamily="18" charset="0"/>
                <a:ea typeface="Cambria" panose="02040503050406030204" pitchFamily="18" charset="0"/>
              </a:rPr>
              <a:t>VAT, mapy lub szkice,</a:t>
            </a:r>
            <a:r>
              <a:rPr lang="pl-PL" b="1" dirty="0">
                <a:latin typeface="Cambria" panose="02040503050406030204" pitchFamily="18" charset="0"/>
                <a:ea typeface="Cambria" panose="02040503050406030204" pitchFamily="18" charset="0"/>
              </a:rPr>
              <a:t> Zaświadczenie wydane przez RDOŚ, w przypadku, gdy nie przeprowadzono oceny oddziaływania na </a:t>
            </a:r>
            <a:r>
              <a:rPr lang="pl-PL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środowisko???</a:t>
            </a:r>
            <a:endParaRPr lang="pl-PL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563928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1981200" y="255142"/>
            <a:ext cx="8911687" cy="128089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Dalsza weryfikacja wniosków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81200" y="1025526"/>
            <a:ext cx="9938084" cy="583247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600" dirty="0">
                <a:solidFill>
                  <a:srgbClr val="000000"/>
                </a:solidFill>
                <a:latin typeface="Cambria" panose="02040503050406030204" pitchFamily="18" charset="0"/>
              </a:rPr>
              <a:t>Jeżeli wniosek o przyznanie pomocy zawiera braki, wzywa się wnioskodawcę w formie pisemnej, do usunięcia tych braków </a:t>
            </a:r>
            <a:br>
              <a:rPr lang="pl-PL" sz="2600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pl-PL" sz="2600" dirty="0">
                <a:solidFill>
                  <a:srgbClr val="000000"/>
                </a:solidFill>
                <a:latin typeface="Cambria" panose="02040503050406030204" pitchFamily="18" charset="0"/>
              </a:rPr>
              <a:t>w terminie 14 dni od dnia doręczenia wezwania.</a:t>
            </a:r>
          </a:p>
          <a:p>
            <a:pPr marL="0" indent="0" algn="ctr">
              <a:buNone/>
              <a:defRPr/>
            </a:pPr>
            <a:r>
              <a:rPr lang="pl-PL" sz="2600" b="1" dirty="0">
                <a:solidFill>
                  <a:srgbClr val="FF0000"/>
                </a:solidFill>
                <a:latin typeface="Cambria" panose="02040503050406030204" pitchFamily="18" charset="0"/>
              </a:rPr>
              <a:t>Usunięcie braków we wniosku o przyznanie pomocy może obejmować wyłącznie zakres określony w wezwaniu. </a:t>
            </a:r>
            <a:endParaRPr lang="pl-PL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600" dirty="0">
                <a:solidFill>
                  <a:srgbClr val="000000"/>
                </a:solidFill>
                <a:latin typeface="Cambria" panose="02040503050406030204" pitchFamily="18" charset="0"/>
              </a:rPr>
              <a:t>Jeżeli wnioskodawca pomimo wezwania nie usunął w terminie braków, wzywa się go ponownie do usunięcia pozostałych braków </a:t>
            </a:r>
            <a:br>
              <a:rPr lang="pl-PL" sz="2600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pl-PL" sz="2600" dirty="0">
                <a:solidFill>
                  <a:srgbClr val="000000"/>
                </a:solidFill>
                <a:latin typeface="Cambria" panose="02040503050406030204" pitchFamily="18" charset="0"/>
              </a:rPr>
              <a:t>w terminie 14 dni od dnia doręczenia wezwania</a:t>
            </a:r>
            <a:r>
              <a:rPr lang="pl-PL" sz="2600" dirty="0" smtClean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  <a:endParaRPr lang="pl-PL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600" dirty="0">
                <a:solidFill>
                  <a:srgbClr val="000000"/>
                </a:solidFill>
                <a:latin typeface="Cambria" panose="02040503050406030204" pitchFamily="18" charset="0"/>
              </a:rPr>
              <a:t>Jeżeli wnioskodawca pomimo wezwania nie usunął braków w terminie pomocy nie przyznaje się, o czym informuje się podmiot ubiegający się o przyznanie pomocy w formie pisemnej, podając przyczyny nieprzyznania pomocy.</a:t>
            </a:r>
          </a:p>
          <a:p>
            <a:pPr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539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981200" y="255142"/>
            <a:ext cx="8911687" cy="128089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Dalsza weryfikacja wniosków</a:t>
            </a:r>
          </a:p>
        </p:txBody>
      </p:sp>
      <p:sp>
        <p:nvSpPr>
          <p:cNvPr id="46083" name="Symbol zastępczy zawartości 2"/>
          <p:cNvSpPr>
            <a:spLocks noGrp="1"/>
          </p:cNvSpPr>
          <p:nvPr>
            <p:ph idx="1"/>
          </p:nvPr>
        </p:nvSpPr>
        <p:spPr>
          <a:xfrm>
            <a:off x="1981200" y="1168401"/>
            <a:ext cx="9954126" cy="550511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altLang="pl-PL" sz="2400" b="1" dirty="0">
                <a:solidFill>
                  <a:srgbClr val="FF0000"/>
                </a:solidFill>
                <a:latin typeface="Cambria" panose="02040503050406030204" pitchFamily="18" charset="0"/>
              </a:rPr>
              <a:t>W terminie </a:t>
            </a:r>
            <a:r>
              <a:rPr lang="pl-PL" altLang="pl-PL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 </a:t>
            </a:r>
            <a:r>
              <a:rPr lang="pl-PL" altLang="pl-PL" sz="2400" b="1" dirty="0">
                <a:solidFill>
                  <a:srgbClr val="FF0000"/>
                </a:solidFill>
                <a:latin typeface="Cambria" panose="02040503050406030204" pitchFamily="18" charset="0"/>
              </a:rPr>
              <a:t>miesięcy od dnia, w którym upływa termin składania wniosków o przyznanie pomocy, właściwy organ samorządu województwa:</a:t>
            </a:r>
          </a:p>
          <a:p>
            <a:pPr algn="just">
              <a:buFont typeface="Arial" panose="020B0604020202020204" pitchFamily="34" charset="0"/>
              <a:buAutoNum type="arabicParenR"/>
            </a:pPr>
            <a:r>
              <a:rPr lang="pl-PL" altLang="pl-PL" sz="2400" dirty="0">
                <a:solidFill>
                  <a:srgbClr val="000000"/>
                </a:solidFill>
                <a:latin typeface="Cambria" panose="02040503050406030204" pitchFamily="18" charset="0"/>
              </a:rPr>
              <a:t>wzywa podmiot ubiegający się o przyznanie pomocy do zawarcia umowy – w przypadku pozytywnego rozpatrzenia wniosku </a:t>
            </a:r>
            <a:br>
              <a:rPr lang="pl-PL" altLang="pl-PL" sz="2400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pl-PL" altLang="pl-PL" sz="2400" dirty="0">
                <a:solidFill>
                  <a:srgbClr val="000000"/>
                </a:solidFill>
                <a:latin typeface="Cambria" panose="02040503050406030204" pitchFamily="18" charset="0"/>
              </a:rPr>
              <a:t>o przyznanie pomocy;</a:t>
            </a:r>
          </a:p>
          <a:p>
            <a:pPr algn="just">
              <a:buFont typeface="Arial" panose="020B0604020202020204" pitchFamily="34" charset="0"/>
              <a:buAutoNum type="arabicParenR"/>
            </a:pPr>
            <a:r>
              <a:rPr lang="pl-PL" altLang="pl-PL" sz="2400" dirty="0">
                <a:solidFill>
                  <a:srgbClr val="000000"/>
                </a:solidFill>
                <a:latin typeface="Cambria" panose="02040503050406030204" pitchFamily="18" charset="0"/>
              </a:rPr>
              <a:t>informuje podmiot ubiegający się o przyznanie pomocy o odmowie </a:t>
            </a:r>
            <a:br>
              <a:rPr lang="pl-PL" altLang="pl-PL" sz="2400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pl-PL" altLang="pl-PL" sz="2400" dirty="0">
                <a:solidFill>
                  <a:srgbClr val="000000"/>
                </a:solidFill>
                <a:latin typeface="Cambria" panose="02040503050406030204" pitchFamily="18" charset="0"/>
              </a:rPr>
              <a:t>jej przyznania – w przypadku gdy nie są spełnione warunki przyznania pomocy</a:t>
            </a:r>
            <a:r>
              <a:rPr lang="pl-PL" altLang="pl-PL" sz="2400" dirty="0" smtClean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  <a:endParaRPr lang="pl-PL" altLang="pl-PL" sz="24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altLang="pl-PL" sz="2400" dirty="0">
                <a:solidFill>
                  <a:srgbClr val="000000"/>
                </a:solidFill>
                <a:latin typeface="Cambria" panose="02040503050406030204" pitchFamily="18" charset="0"/>
              </a:rPr>
              <a:t>Umowy są zawierane w kolejności wynikającej z zatwierdzonej </a:t>
            </a:r>
            <a:br>
              <a:rPr lang="pl-PL" altLang="pl-PL" sz="2400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pl-PL" altLang="pl-PL" sz="2400" dirty="0">
                <a:solidFill>
                  <a:srgbClr val="000000"/>
                </a:solidFill>
                <a:latin typeface="Cambria" panose="02040503050406030204" pitchFamily="18" charset="0"/>
              </a:rPr>
              <a:t>przez Zarząd Województwa listy operacji, z zastrzeżeniem limitu środków dla poszczególnego typu operacji.</a:t>
            </a:r>
          </a:p>
          <a:p>
            <a:endParaRPr lang="pl-PL" altLang="pl-PL" dirty="0" smtClean="0"/>
          </a:p>
        </p:txBody>
      </p:sp>
    </p:spTree>
    <p:extLst>
      <p:ext uri="{BB962C8B-B14F-4D97-AF65-F5344CB8AC3E}">
        <p14:creationId xmlns:p14="http://schemas.microsoft.com/office/powerpoint/2010/main" val="129789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981200" y="255142"/>
            <a:ext cx="8911687" cy="65925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Ponoszenie koszów – kiedy??</a:t>
            </a:r>
            <a:endParaRPr lang="pl-PL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46083" name="Symbol zastępczy zawartości 2"/>
          <p:cNvSpPr>
            <a:spLocks noGrp="1"/>
          </p:cNvSpPr>
          <p:nvPr>
            <p:ph idx="1"/>
          </p:nvPr>
        </p:nvSpPr>
        <p:spPr>
          <a:xfrm>
            <a:off x="1981200" y="1168401"/>
            <a:ext cx="10210800" cy="587408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pl-PL" sz="2400" b="1" dirty="0">
                <a:latin typeface="Cambria" panose="02040503050406030204" pitchFamily="18" charset="0"/>
              </a:rPr>
              <a:t>D</a:t>
            </a:r>
            <a:r>
              <a:rPr lang="pl-PL" sz="2400" b="1" dirty="0" smtClean="0">
                <a:latin typeface="Cambria" panose="02040503050406030204" pitchFamily="18" charset="0"/>
              </a:rPr>
              <a:t>opuszczalne </a:t>
            </a:r>
            <a:r>
              <a:rPr lang="pl-PL" sz="2400" b="1" dirty="0">
                <a:latin typeface="Cambria" panose="02040503050406030204" pitchFamily="18" charset="0"/>
              </a:rPr>
              <a:t>jest aby przed zawarciem umowy o przyznaniu pomocy dokonać wyboru wykonawcy inwestycji i </a:t>
            </a:r>
            <a:r>
              <a:rPr lang="pl-PL" sz="2400" b="1" dirty="0" smtClean="0">
                <a:latin typeface="Cambria" panose="02040503050406030204" pitchFamily="18" charset="0"/>
              </a:rPr>
              <a:t>zawarcie </a:t>
            </a:r>
            <a:r>
              <a:rPr lang="pl-PL" sz="2400" b="1" dirty="0">
                <a:latin typeface="Cambria" panose="02040503050406030204" pitchFamily="18" charset="0"/>
              </a:rPr>
              <a:t>z nim </a:t>
            </a:r>
            <a:r>
              <a:rPr lang="pl-PL" sz="2400" b="1" dirty="0" smtClean="0">
                <a:latin typeface="Cambria" panose="02040503050406030204" pitchFamily="18" charset="0"/>
              </a:rPr>
              <a:t>umowy</a:t>
            </a:r>
            <a:endParaRPr lang="pl-PL" sz="2400" dirty="0">
              <a:latin typeface="Cambria" panose="02040503050406030204" pitchFamily="18" charset="0"/>
            </a:endParaRPr>
          </a:p>
          <a:p>
            <a:pPr>
              <a:defRPr/>
            </a:pPr>
            <a:endParaRPr lang="pl-PL" sz="2400" dirty="0">
              <a:latin typeface="Cambria" panose="02040503050406030204" pitchFamily="18" charset="0"/>
            </a:endParaRPr>
          </a:p>
          <a:p>
            <a:pPr marL="0" indent="0">
              <a:buNone/>
              <a:defRPr/>
            </a:pPr>
            <a:r>
              <a:rPr lang="pl-PL" sz="2400" dirty="0" smtClean="0">
                <a:latin typeface="Cambria" panose="02040503050406030204" pitchFamily="18" charset="0"/>
              </a:rPr>
              <a:t>Istotne </a:t>
            </a:r>
            <a:r>
              <a:rPr lang="pl-PL" sz="2400" dirty="0">
                <a:latin typeface="Cambria" panose="02040503050406030204" pitchFamily="18" charset="0"/>
              </a:rPr>
              <a:t>jest, aby koszty kwalifikowalne zostały poniesione zgodnie z przepisami o zamówieniach publicznych oraz </a:t>
            </a:r>
            <a:r>
              <a:rPr lang="pl-PL" sz="2400" dirty="0" smtClean="0">
                <a:latin typeface="Cambria" panose="02040503050406030204" pitchFamily="18" charset="0"/>
              </a:rPr>
              <a:t>po złożeniu wniosku o dofinasowanie. </a:t>
            </a:r>
            <a:r>
              <a:rPr lang="pl-PL" sz="2400" dirty="0">
                <a:latin typeface="Cambria" panose="02040503050406030204" pitchFamily="18" charset="0"/>
              </a:rPr>
              <a:t>Dodatkowo, należy brać pod uwagę, że kompletną dokumentację przetargową wnioskodawca musi przesłać do samorządu województwa </a:t>
            </a:r>
            <a:r>
              <a:rPr lang="pl-PL" sz="2400" dirty="0" smtClean="0">
                <a:latin typeface="Cambria" panose="02040503050406030204" pitchFamily="18" charset="0"/>
              </a:rPr>
              <a:t>w </a:t>
            </a:r>
            <a:r>
              <a:rPr lang="pl-PL" sz="2400" dirty="0">
                <a:latin typeface="Cambria" panose="02040503050406030204" pitchFamily="18" charset="0"/>
              </a:rPr>
              <a:t>terminach wskazanych w umowie o przyznaniu pomocy. </a:t>
            </a:r>
            <a:endParaRPr lang="pl-PL" sz="2400" dirty="0" smtClean="0">
              <a:latin typeface="Cambria" panose="02040503050406030204" pitchFamily="18" charset="0"/>
            </a:endParaRPr>
          </a:p>
          <a:p>
            <a:pPr marL="0" indent="0" algn="ctr">
              <a:buNone/>
              <a:defRPr/>
            </a:pPr>
            <a:r>
              <a:rPr lang="pl-PL" sz="6600" dirty="0" smtClean="0">
                <a:solidFill>
                  <a:srgbClr val="FF0000"/>
                </a:solidFill>
                <a:latin typeface="Cambria" panose="02040503050406030204" pitchFamily="18" charset="0"/>
              </a:rPr>
              <a:t>30 dni!!!</a:t>
            </a:r>
            <a:endParaRPr lang="pl-PL" sz="6600" dirty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endParaRPr lang="pl-PL" altLang="pl-PL" dirty="0" smtClean="0"/>
          </a:p>
        </p:txBody>
      </p:sp>
    </p:spTree>
    <p:extLst>
      <p:ext uri="{BB962C8B-B14F-4D97-AF65-F5344CB8AC3E}">
        <p14:creationId xmlns:p14="http://schemas.microsoft.com/office/powerpoint/2010/main" val="24398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81201" y="0"/>
            <a:ext cx="7427913" cy="979488"/>
          </a:xfrm>
        </p:spPr>
        <p:txBody>
          <a:bodyPr/>
          <a:lstStyle/>
          <a:p>
            <a:pPr>
              <a:defRPr/>
            </a:pP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Podstawa prawna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81200" y="979488"/>
            <a:ext cx="8229600" cy="499745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l-PL" sz="2000" dirty="0">
                <a:latin typeface="Cambria" panose="02040503050406030204" pitchFamily="18" charset="0"/>
              </a:rPr>
              <a:t>Program Rozwoju Obszarów Wiejskich na lata 2014-2020, </a:t>
            </a:r>
          </a:p>
          <a:p>
            <a:pPr marL="0" indent="0" algn="just">
              <a:buNone/>
              <a:defRPr/>
            </a:pPr>
            <a:endParaRPr lang="pl-PL" sz="2000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l-PL" sz="2000" dirty="0">
                <a:latin typeface="Cambria" pitchFamily="18" charset="0"/>
                <a:ea typeface="Cambria" pitchFamily="18" charset="0"/>
              </a:rPr>
              <a:t>Ustawa z dnia 20.02.2015r. o wspieraniu rozwoju obszarów wiejskich </a:t>
            </a:r>
            <a:br>
              <a:rPr lang="pl-PL" sz="2000" dirty="0">
                <a:latin typeface="Cambria" pitchFamily="18" charset="0"/>
                <a:ea typeface="Cambria" pitchFamily="18" charset="0"/>
              </a:rPr>
            </a:br>
            <a:r>
              <a:rPr lang="pl-PL" sz="2000" dirty="0">
                <a:latin typeface="Cambria" pitchFamily="18" charset="0"/>
                <a:ea typeface="Cambria" pitchFamily="18" charset="0"/>
              </a:rPr>
              <a:t>z udziałem środków Europejskiego Funduszu Rolnego na rzecz Rozwoju Obszarów Wiejskich w ramach Programu Rozwoju Obszarów Wiejskich na lata 2014-2020 </a:t>
            </a:r>
            <a:r>
              <a:rPr lang="pl-PL" sz="20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>(</a:t>
            </a:r>
            <a:r>
              <a:rPr lang="pl-PL" sz="2000" dirty="0" smtClean="0">
                <a:latin typeface="Cambria" pitchFamily="18" charset="0"/>
                <a:ea typeface="Cambria" pitchFamily="18" charset="0"/>
              </a:rPr>
              <a:t>Dz. U. z 2022 r. poz. 1234 i 1270)</a:t>
            </a:r>
            <a:endParaRPr lang="pl-PL" sz="2000" dirty="0">
              <a:solidFill>
                <a:schemeClr val="accent2">
                  <a:lumMod val="75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l-PL" sz="2000" i="1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l-PL" sz="2000" b="1" u="sng" dirty="0" smtClean="0">
                <a:latin typeface="Cambria" pitchFamily="18" charset="0"/>
                <a:ea typeface="Cambria" pitchFamily="18" charset="0"/>
              </a:rPr>
              <a:t>Rozporządzenie Ministra Rolnictwa i Rozwoju Wsi z dnia 8 lipca 2022 r. w sprawie szczegółowych warunków i trybu przyznawania oraz wypłaty pomocy finansowej na operacje typu „</a:t>
            </a:r>
            <a:r>
              <a:rPr lang="pl-PL" sz="2000" b="1" i="1" u="sng" dirty="0" smtClean="0">
                <a:latin typeface="Cambria" pitchFamily="18" charset="0"/>
                <a:ea typeface="Cambria" pitchFamily="18" charset="0"/>
              </a:rPr>
              <a:t>Zarządzanie zasobami wodnymi</a:t>
            </a:r>
            <a:r>
              <a:rPr lang="pl-PL" sz="2000" b="1" u="sng" dirty="0" smtClean="0">
                <a:latin typeface="Cambria" pitchFamily="18" charset="0"/>
                <a:ea typeface="Cambria" pitchFamily="18" charset="0"/>
              </a:rPr>
              <a:t>”, w ramach </a:t>
            </a:r>
            <a:r>
              <a:rPr lang="pl-PL" sz="2000" b="1" u="sng" dirty="0" err="1" smtClean="0">
                <a:latin typeface="Cambria" pitchFamily="18" charset="0"/>
                <a:ea typeface="Cambria" pitchFamily="18" charset="0"/>
              </a:rPr>
              <a:t>poddziałania</a:t>
            </a:r>
            <a:r>
              <a:rPr lang="pl-PL" sz="2000" b="1" u="sng" dirty="0" smtClean="0">
                <a:latin typeface="Cambria" pitchFamily="18" charset="0"/>
                <a:ea typeface="Cambria" pitchFamily="18" charset="0"/>
              </a:rPr>
              <a:t> „</a:t>
            </a:r>
            <a:r>
              <a:rPr lang="pl-PL" sz="2000" b="1" i="1" u="sng" dirty="0" smtClean="0">
                <a:latin typeface="Cambria" pitchFamily="18" charset="0"/>
                <a:ea typeface="Cambria" pitchFamily="18" charset="0"/>
              </a:rPr>
              <a:t>Wsparcie na inwestycje związane z rozwojem, modernizacją i dostosowywaniem rolnictwa i leśnictwa</a:t>
            </a:r>
            <a:r>
              <a:rPr lang="pl-PL" sz="2000" b="1" u="sng" dirty="0" smtClean="0">
                <a:latin typeface="Cambria" pitchFamily="18" charset="0"/>
                <a:ea typeface="Cambria" pitchFamily="18" charset="0"/>
              </a:rPr>
              <a:t>” objętego Programem Rozwoju Obszarów Wiejskich na lata 2014-2020 (</a:t>
            </a:r>
            <a:r>
              <a:rPr lang="pl-PL" sz="2000" b="1" u="sng" dirty="0" err="1" smtClean="0">
                <a:latin typeface="Cambria" pitchFamily="18" charset="0"/>
                <a:ea typeface="Cambria" pitchFamily="18" charset="0"/>
              </a:rPr>
              <a:t>Dz.U</a:t>
            </a:r>
            <a:r>
              <a:rPr lang="pl-PL" sz="2000" b="1" u="sng" dirty="0" smtClean="0">
                <a:latin typeface="Cambria" pitchFamily="18" charset="0"/>
                <a:ea typeface="Cambria" pitchFamily="18" charset="0"/>
              </a:rPr>
              <a:t>. 2022 poz. 1519 z </a:t>
            </a:r>
            <a:r>
              <a:rPr lang="pl-PL" sz="2000" b="1" u="sng" dirty="0" err="1" smtClean="0">
                <a:latin typeface="Cambria" pitchFamily="18" charset="0"/>
                <a:ea typeface="Cambria" pitchFamily="18" charset="0"/>
              </a:rPr>
              <a:t>późn.zm</a:t>
            </a:r>
            <a:r>
              <a:rPr lang="pl-PL" sz="2000" b="1" u="sng" dirty="0" smtClean="0">
                <a:latin typeface="Cambria" pitchFamily="18" charset="0"/>
                <a:ea typeface="Cambria" pitchFamily="18" charset="0"/>
              </a:rPr>
              <a:t>.).</a:t>
            </a:r>
            <a:endParaRPr lang="pl-PL" sz="2000" dirty="0">
              <a:solidFill>
                <a:schemeClr val="accent2">
                  <a:lumMod val="75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7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HARMONOGRAM </a:t>
            </a:r>
            <a:br>
              <a:rPr lang="pl-PL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pl-PL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-  założenia optymistyczne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95855" y="2133600"/>
            <a:ext cx="9979268" cy="4425462"/>
          </a:xfrm>
        </p:spPr>
        <p:txBody>
          <a:bodyPr>
            <a:normAutofit/>
          </a:bodyPr>
          <a:lstStyle/>
          <a:p>
            <a:r>
              <a:rPr lang="pl-PL" sz="2800" dirty="0" smtClean="0">
                <a:latin typeface="Cambria" pitchFamily="18" charset="0"/>
                <a:ea typeface="Cambria" pitchFamily="18" charset="0"/>
              </a:rPr>
              <a:t>Wnioski w ŚBRR – do </a:t>
            </a:r>
            <a:r>
              <a:rPr lang="pl-PL" sz="2800" b="1" dirty="0" smtClean="0">
                <a:latin typeface="Cambria" pitchFamily="18" charset="0"/>
                <a:ea typeface="Cambria" pitchFamily="18" charset="0"/>
              </a:rPr>
              <a:t>19.01</a:t>
            </a:r>
          </a:p>
          <a:p>
            <a:r>
              <a:rPr lang="pl-PL" sz="2800" dirty="0" smtClean="0">
                <a:latin typeface="Cambria" pitchFamily="18" charset="0"/>
                <a:ea typeface="Cambria" pitchFamily="18" charset="0"/>
              </a:rPr>
              <a:t>I lista rankingowa </a:t>
            </a:r>
            <a:r>
              <a:rPr lang="pl-PL" sz="2800" b="1" dirty="0" smtClean="0">
                <a:latin typeface="Cambria" pitchFamily="18" charset="0"/>
                <a:ea typeface="Cambria" pitchFamily="18" charset="0"/>
              </a:rPr>
              <a:t>koniec stycznia/początek lutego 2024</a:t>
            </a:r>
          </a:p>
          <a:p>
            <a:r>
              <a:rPr lang="pl-PL" sz="2800" dirty="0" smtClean="0">
                <a:latin typeface="Cambria" pitchFamily="18" charset="0"/>
                <a:ea typeface="Cambria" pitchFamily="18" charset="0"/>
              </a:rPr>
              <a:t>Uzupełnienia do wniosków luty – </a:t>
            </a:r>
            <a:r>
              <a:rPr lang="pl-PL" sz="2800" dirty="0" err="1" smtClean="0">
                <a:latin typeface="Cambria" pitchFamily="18" charset="0"/>
                <a:ea typeface="Cambria" pitchFamily="18" charset="0"/>
              </a:rPr>
              <a:t>max</a:t>
            </a:r>
            <a:r>
              <a:rPr lang="pl-PL" sz="2800" dirty="0" smtClean="0">
                <a:latin typeface="Cambria" pitchFamily="18" charset="0"/>
                <a:ea typeface="Cambria" pitchFamily="18" charset="0"/>
              </a:rPr>
              <a:t>. </a:t>
            </a:r>
            <a:r>
              <a:rPr lang="pl-PL" sz="2800" b="1" dirty="0" smtClean="0">
                <a:latin typeface="Cambria" pitchFamily="18" charset="0"/>
                <a:ea typeface="Cambria" pitchFamily="18" charset="0"/>
              </a:rPr>
              <a:t>28 marca  2024</a:t>
            </a:r>
          </a:p>
          <a:p>
            <a:r>
              <a:rPr lang="pl-PL" sz="2800" dirty="0" smtClean="0">
                <a:latin typeface="Cambria" pitchFamily="18" charset="0"/>
                <a:ea typeface="Cambria" pitchFamily="18" charset="0"/>
              </a:rPr>
              <a:t>II lista rankingowa (zaktualizowana) -  </a:t>
            </a:r>
            <a:r>
              <a:rPr lang="pl-PL" sz="2800" b="1" dirty="0" smtClean="0">
                <a:latin typeface="Cambria" pitchFamily="18" charset="0"/>
                <a:ea typeface="Cambria" pitchFamily="18" charset="0"/>
              </a:rPr>
              <a:t>28 marzec 2024</a:t>
            </a:r>
          </a:p>
          <a:p>
            <a:r>
              <a:rPr lang="pl-PL" sz="2800" dirty="0" smtClean="0">
                <a:latin typeface="Cambria" pitchFamily="18" charset="0"/>
                <a:ea typeface="Cambria" pitchFamily="18" charset="0"/>
              </a:rPr>
              <a:t>Podpisanie umów początek </a:t>
            </a:r>
            <a:r>
              <a:rPr lang="pl-PL" sz="2800" b="1" dirty="0" smtClean="0">
                <a:latin typeface="Cambria" pitchFamily="18" charset="0"/>
                <a:ea typeface="Cambria" pitchFamily="18" charset="0"/>
              </a:rPr>
              <a:t>kwietnia 2024 </a:t>
            </a:r>
          </a:p>
          <a:p>
            <a:r>
              <a:rPr lang="pl-PL" sz="28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Zakończenie inwestycji 30 czerwiec 2025 </a:t>
            </a:r>
            <a:endParaRPr lang="pl-PL" sz="2800" b="1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ymbol zastępczy zawartości 2"/>
          <p:cNvSpPr>
            <a:spLocks noGrp="1"/>
          </p:cNvSpPr>
          <p:nvPr>
            <p:ph idx="1"/>
          </p:nvPr>
        </p:nvSpPr>
        <p:spPr>
          <a:xfrm>
            <a:off x="1565031" y="5717282"/>
            <a:ext cx="9350177" cy="792162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  <a:defRPr/>
            </a:pPr>
            <a:r>
              <a:rPr lang="pl-PL" altLang="pl-PL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Efektywnej pracy przy sporządzaniu </a:t>
            </a:r>
            <a:r>
              <a:rPr lang="pl-PL" altLang="pl-PL" sz="40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WoPP</a:t>
            </a:r>
            <a:r>
              <a:rPr lang="pl-PL" altLang="pl-PL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!!!</a:t>
            </a:r>
            <a:endParaRPr lang="pl-PL" altLang="pl-PL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pic>
        <p:nvPicPr>
          <p:cNvPr id="3076" name="Picture 4" descr="Zbiornik Soliński. Fot. Mateusz Łopuszyński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73760" y="1152158"/>
            <a:ext cx="6953250" cy="4400551"/>
          </a:xfrm>
          <a:prstGeom prst="rect">
            <a:avLst/>
          </a:prstGeom>
          <a:noFill/>
        </p:spPr>
      </p:pic>
      <p:pic>
        <p:nvPicPr>
          <p:cNvPr id="3074" name="Picture 2" descr="http://zbiornikiretencyjne.pl/wp-content/uploads/2015/05/aktualnosci_02-900x48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92006" y="936135"/>
            <a:ext cx="4126279" cy="22006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6984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47850" y="1341439"/>
            <a:ext cx="8229600" cy="638175"/>
          </a:xfrm>
        </p:spPr>
        <p:txBody>
          <a:bodyPr/>
          <a:lstStyle/>
          <a:p>
            <a:pPr>
              <a:defRPr/>
            </a:pP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Beneficjenci pomocy: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6147" name="Symbol zastępczy zawartości 2"/>
          <p:cNvSpPr>
            <a:spLocks noGrp="1"/>
          </p:cNvSpPr>
          <p:nvPr>
            <p:ph idx="1"/>
          </p:nvPr>
        </p:nvSpPr>
        <p:spPr>
          <a:xfrm>
            <a:off x="2711450" y="2781300"/>
            <a:ext cx="7581900" cy="2376488"/>
          </a:xfrm>
        </p:spPr>
        <p:txBody>
          <a:bodyPr/>
          <a:lstStyle/>
          <a:p>
            <a:pPr marL="514350" indent="-514350" algn="just">
              <a:buNone/>
              <a:defRPr/>
            </a:pPr>
            <a:r>
              <a:rPr lang="pl-PL" altLang="pl-PL" sz="3600" dirty="0" smtClean="0">
                <a:latin typeface="Cambria" panose="02040503050406030204" pitchFamily="18" charset="0"/>
              </a:rPr>
              <a:t>Gmina </a:t>
            </a:r>
            <a:r>
              <a:rPr lang="pl-PL" altLang="pl-PL" sz="3600" dirty="0" smtClean="0">
                <a:latin typeface="Cambria" panose="02040503050406030204" pitchFamily="18" charset="0"/>
                <a:sym typeface="Wingdings" pitchFamily="2" charset="2"/>
              </a:rPr>
              <a:t></a:t>
            </a:r>
            <a:endParaRPr lang="pl-PL" altLang="pl-PL" sz="3600" dirty="0">
              <a:latin typeface="Cambria" panose="02040503050406030204" pitchFamily="18" charset="0"/>
            </a:endParaRPr>
          </a:p>
          <a:p>
            <a:pPr marL="514350" indent="-514350">
              <a:buNone/>
              <a:defRPr/>
            </a:pPr>
            <a:endParaRPr lang="pl-PL" altLang="pl-PL" b="1" dirty="0" smtClean="0"/>
          </a:p>
          <a:p>
            <a:pPr marL="514350" indent="-514350">
              <a:buFontTx/>
              <a:buAutoNum type="arabicPeriod"/>
              <a:defRPr/>
            </a:pPr>
            <a:endParaRPr lang="pl-PL" altLang="pl-PL" b="1" dirty="0" smtClean="0"/>
          </a:p>
        </p:txBody>
      </p:sp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63749" y="476251"/>
            <a:ext cx="9903661" cy="116004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Pomoc jest przyznawana na operacje </a:t>
            </a:r>
            <a:r>
              <a:rPr lang="pl-PL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 </a:t>
            </a: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zakresie: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5123" name="Symbol zastępczy zawartości 2"/>
          <p:cNvSpPr>
            <a:spLocks noGrp="1"/>
          </p:cNvSpPr>
          <p:nvPr>
            <p:ph idx="1"/>
          </p:nvPr>
        </p:nvSpPr>
        <p:spPr>
          <a:xfrm>
            <a:off x="2237121" y="1467016"/>
            <a:ext cx="9556916" cy="4292099"/>
          </a:xfrm>
        </p:spPr>
        <p:txBody>
          <a:bodyPr>
            <a:normAutofit/>
          </a:bodyPr>
          <a:lstStyle/>
          <a:p>
            <a:pPr>
              <a:buNone/>
            </a:pPr>
            <a:endParaRPr lang="pl-PL" sz="2400" dirty="0" smtClean="0"/>
          </a:p>
          <a:p>
            <a:r>
              <a:rPr lang="pl-PL" sz="2400" dirty="0" smtClean="0">
                <a:latin typeface="Cambria" pitchFamily="18" charset="0"/>
                <a:ea typeface="Cambria" pitchFamily="18" charset="0"/>
              </a:rPr>
              <a:t>budowy, przebudowy lub remontu urządzeń wodnych lub budowli hydrotechnicznych na ciekach wodnych naturalnych lub sztucznych;</a:t>
            </a:r>
          </a:p>
          <a:p>
            <a:endParaRPr lang="pl-PL" sz="2400" dirty="0" smtClean="0">
              <a:latin typeface="Cambria" pitchFamily="18" charset="0"/>
              <a:ea typeface="Cambria" pitchFamily="18" charset="0"/>
            </a:endParaRPr>
          </a:p>
          <a:p>
            <a:r>
              <a:rPr lang="pl-PL" sz="2400" b="1" dirty="0" smtClean="0">
                <a:latin typeface="Cambria" pitchFamily="18" charset="0"/>
                <a:ea typeface="Cambria" pitchFamily="18" charset="0"/>
              </a:rPr>
              <a:t>budowy lub przebudowy otwartych zbiorników retencyjnych służących do gromadzenia wód opadowych lub roztopowych, wód gruntowych lub wód płynących</a:t>
            </a:r>
          </a:p>
          <a:p>
            <a:pPr>
              <a:buNone/>
            </a:pPr>
            <a:endParaRPr lang="pl-PL" sz="2400" i="1" dirty="0" smtClean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pl-PL" sz="2400" b="1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07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Teoria </a:t>
            </a:r>
            <a:r>
              <a:rPr lang="pl-PL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sym typeface="Wingdings" pitchFamily="2" charset="2"/>
              </a:rPr>
              <a:t>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450731"/>
            <a:ext cx="8915400" cy="4460491"/>
          </a:xfrm>
        </p:spPr>
        <p:txBody>
          <a:bodyPr>
            <a:normAutofit fontScale="92500"/>
          </a:bodyPr>
          <a:lstStyle/>
          <a:p>
            <a:endParaRPr lang="pl-PL" sz="2200" dirty="0" smtClean="0">
              <a:latin typeface="Cambria" pitchFamily="18" charset="0"/>
              <a:ea typeface="Cambria" pitchFamily="18" charset="0"/>
            </a:endParaRPr>
          </a:p>
          <a:p>
            <a:r>
              <a:rPr lang="pl-PL" sz="2200" b="1" dirty="0" smtClean="0">
                <a:latin typeface="Cambria" pitchFamily="18" charset="0"/>
                <a:ea typeface="Cambria" pitchFamily="18" charset="0"/>
              </a:rPr>
              <a:t>Zbiornik retencyjny to sztucznie powstały akwen, który ma na celu albo gromadzenie wód opadowych, albo rozsączanie wód do gruntu lub odprowadzanie wody do innego zbiornika.</a:t>
            </a:r>
          </a:p>
          <a:p>
            <a:r>
              <a:rPr lang="pl-PL" sz="2200" dirty="0" smtClean="0">
                <a:latin typeface="Cambria" pitchFamily="18" charset="0"/>
                <a:ea typeface="Cambria" pitchFamily="18" charset="0"/>
              </a:rPr>
              <a:t>Przede wszystkim jednak głównym zadaniem zbiorników retencyjnych jest magazynowanie wody, która może być wykorzystana później. Zbiorniki retencyjne powstają zazwyczaj w wyniku zatamowania wód rzecznych, często na terenach górskich, choć na nizinach również ich obecność jest potrzebna zwłaszcza w okresie roztopów wiosennych i wezbrań rzek.</a:t>
            </a:r>
          </a:p>
          <a:p>
            <a:r>
              <a:rPr lang="pl-PL" sz="2200" dirty="0" smtClean="0">
                <a:latin typeface="Cambria" pitchFamily="18" charset="0"/>
                <a:ea typeface="Cambria" pitchFamily="18" charset="0"/>
              </a:rPr>
              <a:t>Drugim ważnym aspektem zbiorników retencyjnych jest ich użyteczność w czasie pożarów. Istotną rolę odgrywa projekt i budowa zbiornika retencyjnego, które uwzględniają przepławkę komorową dla ryb, ujęcie wody na cele przeciwpożarowe oraz rowy odwadniające.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32768" y="547938"/>
            <a:ext cx="10312148" cy="767514"/>
          </a:xfrm>
        </p:spPr>
        <p:txBody>
          <a:bodyPr/>
          <a:lstStyle/>
          <a:p>
            <a:pPr>
              <a:defRPr/>
            </a:pP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Warunki ubiegania się </a:t>
            </a:r>
            <a:r>
              <a:rPr lang="pl-PL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o </a:t>
            </a: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przyznanie pomocy: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62149" y="2149642"/>
            <a:ext cx="10053387" cy="470835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dirty="0">
                <a:latin typeface="Cambria" panose="02040503050406030204" pitchFamily="18" charset="0"/>
              </a:rPr>
              <a:t>Koszty kwalifikowalne operacji </a:t>
            </a:r>
            <a:r>
              <a:rPr lang="pl-PL" sz="2400" b="1" dirty="0">
                <a:solidFill>
                  <a:srgbClr val="FF0000"/>
                </a:solidFill>
                <a:latin typeface="Cambria" panose="02040503050406030204" pitchFamily="18" charset="0"/>
              </a:rPr>
              <a:t>nie będą współfinansowane </a:t>
            </a:r>
            <a:br>
              <a:rPr lang="pl-PL" sz="2400" b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pl-PL" sz="2400" dirty="0">
                <a:latin typeface="Cambria" panose="02040503050406030204" pitchFamily="18" charset="0"/>
              </a:rPr>
              <a:t>z funduszy strukturalnych, Funduszu Spójności lub jakiegokolwiek innego unijnego instrumentu finansowego;</a:t>
            </a:r>
          </a:p>
          <a:p>
            <a:pPr marL="0" indent="0" algn="just">
              <a:buNone/>
              <a:defRPr/>
            </a:pPr>
            <a:endParaRPr lang="pl-PL" sz="2400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b="1" dirty="0">
                <a:latin typeface="Cambria" panose="02040503050406030204" pitchFamily="18" charset="0"/>
              </a:rPr>
              <a:t>Zakończenie i złożenie wniosku o </a:t>
            </a:r>
            <a:r>
              <a:rPr lang="pl-PL" sz="2400" b="1" dirty="0" smtClean="0">
                <a:latin typeface="Cambria" panose="02040503050406030204" pitchFamily="18" charset="0"/>
              </a:rPr>
              <a:t>płatność </a:t>
            </a:r>
            <a:r>
              <a:rPr lang="pl-PL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nie później niż do czerwca 2025!!!</a:t>
            </a:r>
            <a:endParaRPr lang="pl-PL" sz="2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51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935199" y="203422"/>
            <a:ext cx="9887833" cy="775146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Warunki ubiegania się  o przyznanie pomocy</a:t>
            </a:r>
            <a:r>
              <a:rPr lang="pl-PL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:</a:t>
            </a:r>
            <a:endParaRPr lang="pl-PL" i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35188" y="1484312"/>
            <a:ext cx="9687844" cy="53736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dirty="0">
                <a:latin typeface="Cambria" panose="02040503050406030204" pitchFamily="18" charset="0"/>
              </a:rPr>
              <a:t>Będzie realizowana na obszarze należącym do:</a:t>
            </a:r>
          </a:p>
          <a:p>
            <a:pPr marL="457200" indent="-457200" algn="just">
              <a:buFont typeface="+mj-lt"/>
              <a:buAutoNum type="alphaLcParenR"/>
              <a:defRPr/>
            </a:pPr>
            <a:r>
              <a:rPr lang="pl-PL" sz="2400" dirty="0">
                <a:latin typeface="Cambria" panose="02040503050406030204" pitchFamily="18" charset="0"/>
              </a:rPr>
              <a:t>gminy wiejskiej lub</a:t>
            </a:r>
          </a:p>
          <a:p>
            <a:pPr marL="457200" indent="-457200" algn="just">
              <a:buFont typeface="+mj-lt"/>
              <a:buAutoNum type="alphaLcParenR"/>
              <a:defRPr/>
            </a:pPr>
            <a:r>
              <a:rPr lang="pl-PL" sz="2400" dirty="0">
                <a:latin typeface="Cambria" panose="02040503050406030204" pitchFamily="18" charset="0"/>
              </a:rPr>
              <a:t>gminy miejsko-wiejskiej, z wyłączeniem miast liczących powyżej 5000 mieszkańców, lub </a:t>
            </a:r>
          </a:p>
          <a:p>
            <a:pPr marL="457200" indent="-457200" algn="just">
              <a:buFont typeface="+mj-lt"/>
              <a:buAutoNum type="alphaLcParenR"/>
              <a:defRPr/>
            </a:pPr>
            <a:r>
              <a:rPr lang="pl-PL" sz="2400" dirty="0">
                <a:latin typeface="Cambria" panose="02040503050406030204" pitchFamily="18" charset="0"/>
              </a:rPr>
              <a:t>gminy miejskiej, z wyłączeniem miejscowości liczących powyżej 5000 mieszkańców</a:t>
            </a:r>
            <a:r>
              <a:rPr lang="pl-PL" sz="2400" dirty="0" smtClean="0">
                <a:latin typeface="Cambria" panose="02040503050406030204" pitchFamily="18" charset="0"/>
              </a:rPr>
              <a:t>;</a:t>
            </a:r>
          </a:p>
          <a:p>
            <a:pPr marL="457200" indent="-457200" algn="just">
              <a:buNone/>
              <a:defRPr/>
            </a:pPr>
            <a:endParaRPr lang="pl-PL" sz="2400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l-PL" sz="2400" dirty="0">
                <a:latin typeface="Cambria" panose="02040503050406030204" pitchFamily="18" charset="0"/>
              </a:rPr>
              <a:t>Będzie realizowana na nieruchomości będącej własnością podmiotu ubiegającego się o przyznanie pomocy lub na nieruchomości, do której posiada on prawo do dysponowania nią przez okres realizacji operacji oraz co najmniej przez okres trwałości operacji;</a:t>
            </a:r>
          </a:p>
          <a:p>
            <a:pPr marL="0" indent="0" algn="just">
              <a:buNone/>
              <a:defRPr/>
            </a:pPr>
            <a:endParaRPr lang="pl-PL" sz="2400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pl-PL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38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57388" y="272717"/>
            <a:ext cx="9945854" cy="75397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Warunki ubiegania się  o przyznanie pomocy: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8195" name="Symbol zastępczy zawartości 2"/>
          <p:cNvSpPr>
            <a:spLocks noGrp="1"/>
          </p:cNvSpPr>
          <p:nvPr>
            <p:ph idx="1"/>
          </p:nvPr>
        </p:nvSpPr>
        <p:spPr>
          <a:xfrm>
            <a:off x="1957388" y="1178595"/>
            <a:ext cx="9945854" cy="536658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pl-PL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4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Będzie operacją dla której określono obszar oddziaływania na grunty rolne; (oświadczenie wnioskodawcy lub informacje zawarte w pozwoleniu </a:t>
            </a:r>
            <a:r>
              <a:rPr lang="pl-PL" sz="2400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wodnoprawnym</a:t>
            </a:r>
            <a:r>
              <a:rPr lang="pl-PL" sz="24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 lub zgłoszeniu)</a:t>
            </a:r>
          </a:p>
          <a:p>
            <a:pPr algn="just">
              <a:buNone/>
            </a:pPr>
            <a:endParaRPr lang="pl-PL" sz="2400" dirty="0" smtClean="0">
              <a:latin typeface="Cambria" pitchFamily="18" charset="0"/>
              <a:ea typeface="Cambria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400" dirty="0" smtClean="0">
                <a:latin typeface="Cambria" pitchFamily="18" charset="0"/>
                <a:ea typeface="Cambria" pitchFamily="18" charset="0"/>
              </a:rPr>
              <a:t>Będzie operacją, która jest zgodna z przepisami prawa mającymi zastosowanie do tego rodzaju operacji; </a:t>
            </a:r>
          </a:p>
          <a:p>
            <a:pPr algn="just">
              <a:buNone/>
            </a:pPr>
            <a:endParaRPr lang="pl-PL" sz="2400" dirty="0" smtClean="0">
              <a:latin typeface="Cambria" pitchFamily="18" charset="0"/>
              <a:ea typeface="Cambria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400" dirty="0" smtClean="0">
                <a:latin typeface="Cambria" pitchFamily="18" charset="0"/>
                <a:ea typeface="Cambria" pitchFamily="18" charset="0"/>
              </a:rPr>
              <a:t>Będzie operacją, której realizacja nie jest możliwa bez udziału środków publicznych;</a:t>
            </a:r>
          </a:p>
          <a:p>
            <a:pPr algn="just">
              <a:buNone/>
            </a:pPr>
            <a:endParaRPr lang="pl-PL" altLang="pl-PL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06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uga">
  <a:themeElements>
    <a:clrScheme name="Wielkomiejski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Smuga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łyszcząc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1617</Words>
  <Application>Microsoft Office PowerPoint</Application>
  <PresentationFormat>Panoramiczny</PresentationFormat>
  <Paragraphs>166</Paragraphs>
  <Slides>31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10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42" baseType="lpstr">
      <vt:lpstr>Arial Unicode MS</vt:lpstr>
      <vt:lpstr>Arial</vt:lpstr>
      <vt:lpstr>Arial Narrow</vt:lpstr>
      <vt:lpstr>Calibri</vt:lpstr>
      <vt:lpstr>Cambria</vt:lpstr>
      <vt:lpstr>Century Gothic</vt:lpstr>
      <vt:lpstr>Tahoma-Bold</vt:lpstr>
      <vt:lpstr>Times New Roman</vt:lpstr>
      <vt:lpstr>Wingdings</vt:lpstr>
      <vt:lpstr>Wingdings 3</vt:lpstr>
      <vt:lpstr>Smuga</vt:lpstr>
      <vt:lpstr>Program Rozwoju Obszarów Wiejskich  na lata 2014-2020 </vt:lpstr>
      <vt:lpstr>Nabór wniosków </vt:lpstr>
      <vt:lpstr>Podstawa prawna</vt:lpstr>
      <vt:lpstr>Beneficjenci pomocy:</vt:lpstr>
      <vt:lpstr>Pomoc jest przyznawana na operacje w zakresie:</vt:lpstr>
      <vt:lpstr>Teoria </vt:lpstr>
      <vt:lpstr>Warunki ubiegania się  o przyznanie pomocy:</vt:lpstr>
      <vt:lpstr>Warunki ubiegania się  o przyznanie pomocy:</vt:lpstr>
      <vt:lpstr>Warunki ubiegania się  o przyznanie pomocy:</vt:lpstr>
      <vt:lpstr>Warunki ubiegania się  o przyznanie pomocy:</vt:lpstr>
      <vt:lpstr>Pomoc jest przyznawana w formie refundacji części kosztów kwalifikowalnych</vt:lpstr>
      <vt:lpstr>Pomoc jest przyznawana w formie refundacji następujących kosztów kwalifikowalnych (cd.)</vt:lpstr>
      <vt:lpstr>Pomoc jest przyznawana w formie refundacji następujących kosztów kwalifikowalnych (cd.)</vt:lpstr>
      <vt:lpstr>Pomoc jest przyznawana:      w wysokości  do 100 %  kosztów kwalifikowalnych                    jedna nie wyższej niż 500 000 zł na operację   Macie Państwo możliwość składania więcej niż 1 wniosku</vt:lpstr>
      <vt:lpstr>NABÓR I WERYFIKACJA WNIOSKÓW</vt:lpstr>
      <vt:lpstr>Złożenie wniosku</vt:lpstr>
      <vt:lpstr>Złożenie wniosku (cd.)</vt:lpstr>
      <vt:lpstr>Złożenie wniosku(cd.)</vt:lpstr>
      <vt:lpstr>Wniosek podlega rozpatrzeniu jeżeli:</vt:lpstr>
      <vt:lpstr>Prezentacja programu PowerPoint</vt:lpstr>
      <vt:lpstr>Prezentacja programu PowerPoint</vt:lpstr>
      <vt:lpstr>Kryteria wyboru operacji cd.</vt:lpstr>
      <vt:lpstr>Kryteria wyboru operacji cd.</vt:lpstr>
      <vt:lpstr>Ocena punktowa – ustalanie kolejności wniosków</vt:lpstr>
      <vt:lpstr>Dalsza weryfikacja wniosków</vt:lpstr>
      <vt:lpstr>Załączniki do WoPP</vt:lpstr>
      <vt:lpstr>Dalsza weryfikacja wniosków</vt:lpstr>
      <vt:lpstr>Dalsza weryfikacja wniosków</vt:lpstr>
      <vt:lpstr>Ponoszenie koszów – kiedy??</vt:lpstr>
      <vt:lpstr>HARMONOGRAM  -  założenia optymistyczne 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Rozwoju Obszarów Wiejskich na lata 2014-2020</dc:title>
  <dc:creator>Łukasz Skórski</dc:creator>
  <cp:lastModifiedBy>Aneta Śliwińska</cp:lastModifiedBy>
  <cp:revision>33</cp:revision>
  <dcterms:created xsi:type="dcterms:W3CDTF">2018-05-07T06:38:15Z</dcterms:created>
  <dcterms:modified xsi:type="dcterms:W3CDTF">2023-11-29T07:08:39Z</dcterms:modified>
</cp:coreProperties>
</file>