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30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46" r:id="rId21"/>
    <p:sldId id="694" r:id="rId22"/>
    <p:sldId id="695" r:id="rId23"/>
    <p:sldId id="672" r:id="rId24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19.12.2023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Świętokrzyskie Biuro Rozwoju Regionalnego –</a:t>
            </a:r>
            <a:br>
              <a:rPr lang="pl-PL" sz="3200" dirty="0" smtClean="0"/>
            </a:br>
            <a:r>
              <a:rPr lang="pl-PL" sz="3200" dirty="0" smtClean="0"/>
              <a:t>Biuro Programów Rozwoju Obszarów Wiejskich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05064"/>
            <a:ext cx="3672408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PONIDZIE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96334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1 595 166,00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368 166,42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78 100,00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1 663 266,00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379 040,64 €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25 034,98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25 034,98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767202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7 411 135,00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7 889 017,00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1 807 366,36 €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Powiatu Opatowskiego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797713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26.01.2023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Powiatu Opatowskiego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1 263 249,00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292 183,00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139 149,11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139 149,11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Powiatu Opatowskiego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1 397 398,11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317 862,60 €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16 608,24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16 608,24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2849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26.01.2023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Powiatu Opatowskiego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6 582 679,00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Powiatu Opatowskiego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6 008 642,39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1 373 181,70 €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86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Ziemi Sandomierskiej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510242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21.12.2021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Ziemi Sandomierskiej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1 391 303,28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325 186,80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742 240,88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742 240,88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18.10.2023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Ziemi Sandomierskiej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2 057 064,17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467 441,00 €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77 799,31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77 799,31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69174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21.12.2021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Ziemi Sandomierskiej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9 039 480,00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18.10.2023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Ziemi Sandomierskiej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9 605 526,99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2 176 567,24 €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13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 smtClean="0"/>
              <a:t>Stowarzyszenie „Lokalna </a:t>
            </a:r>
            <a:r>
              <a:rPr lang="pl-PL" sz="2800" dirty="0"/>
              <a:t>Grupa Działania </a:t>
            </a:r>
            <a:r>
              <a:rPr lang="pl-PL" sz="2800" dirty="0" smtClean="0"/>
              <a:t>– U ŹRÓDEŁ”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86981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07.03.2023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U ŹRÓDEŁ”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2 397 946,26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545 698,86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48 484,52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48 484,52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U ŹRÓDEŁ”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2 437 946,26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551 099,06 €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21 244,95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21 244,95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833310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07.03.2023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Działania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U ŹRÓDEŁ”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11 941 457,28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U ŹRÓDEŁ”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11 260 117,51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2 537 977,15 €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17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600" dirty="0" smtClean="0"/>
              <a:t>Stowarzyszenie „Lokalna </a:t>
            </a:r>
            <a:r>
              <a:rPr lang="pl-PL" sz="2600" dirty="0"/>
              <a:t>Grupa Działania </a:t>
            </a:r>
            <a:r>
              <a:rPr lang="pl-PL" sz="2600" dirty="0" smtClean="0"/>
              <a:t>– Wokół Łysej Góry”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79402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14.11.2022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Wokół Łysej Góry”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2 243 825,21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514 025,51 </a:t>
                      </a:r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22 396,18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22 396,18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Wokół Łysej Góry”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2 258 825,21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512 651,61 €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26 744,80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26 744,80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986997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14.11.2022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Działania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 Wokół Łysej Góry”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10 748 060,14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– Wokół Łysej Góry”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11 399 151,99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2 579 609,23 €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94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600" dirty="0" smtClean="0"/>
              <a:t>Stowarzyszenie „Lokalna </a:t>
            </a:r>
            <a:r>
              <a:rPr lang="pl-PL" sz="2600" dirty="0"/>
              <a:t>Grupa Działania </a:t>
            </a:r>
            <a:r>
              <a:rPr lang="pl-PL" sz="2600" dirty="0" smtClean="0"/>
              <a:t>Krzemienny Krąg”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54090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23.06.2023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Krzemienny Krąg”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2 255 071,20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506 722,31 </a:t>
                      </a:r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96 372,81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96 372,81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Krzemienny Krąg”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2 255 071,20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506 722,31 €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-86 542,78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94 499,93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789200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23.06.2023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Działania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Krzemienny Krąg”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10 857 636,67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„Lokalna Grupa Działania Krzemienny Krąg”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9 035 535,07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2 041 661,58 €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26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400" dirty="0" smtClean="0"/>
              <a:t>Stowarzyszenie Lokalna Grupa Działania „Razem na Piaskowcu”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75436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„Razem na Piaskowcu”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1 747 545,25 zł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395 529,13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183 950,08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183 950,08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„Razem na Piaskowcu”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1 847 545,25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414 887,28 €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86 103,51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86 103,51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27230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Działania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„Razem na Piaskowcu”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9 656 304,85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„Razem na Piaskowcu”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9 632 294,98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2 185 187,28 €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2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200" dirty="0" smtClean="0"/>
              <a:t>Stowarzyszenie Lokalna Grupa Działania „Ziemia Jędrzejowska - GRYF”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07890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„Ziemia Jędrzejowska - GRYF”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2 421 283,98 zł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558 925,10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171 887,31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171 887,31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„Ziemia Jędrzejowska - GRYF”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2 543 171,29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578 505,07 €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73 986,15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73 986,15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12950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19.12.2022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Grupa Działania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„Ziemia Jędrzejowska - GRYF”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14 302 740,00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12.12.2023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Lokalna Grupa Działania „Ziemia Jędrzejowska - GRYF”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14 030 920,82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3 264 492,02 €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87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200" dirty="0" smtClean="0"/>
              <a:t>Stowarzyszenie Rozwoju Wsi Świętokrzyskiej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091866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15.05.2023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2 368 151,84 zł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537 463,29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40 431,04 </a:t>
                      </a:r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40 431,04 </a:t>
                      </a:r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18.09.2023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2 368 151,84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537 463,29 €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38 692,28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38 692,28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54795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15.05.2023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11 079 872,00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18.09.2023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10 530 453,66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2 392 767,48 €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01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Wykonanie LSR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200" dirty="0" smtClean="0"/>
              <a:t>Baza do wyliczenia kosztów bieżących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66409"/>
              </p:ext>
            </p:extLst>
          </p:nvPr>
        </p:nvGraphicFramePr>
        <p:xfrm>
          <a:off x="1214412" y="1484782"/>
          <a:ext cx="7750075" cy="4752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902"/>
                <a:gridCol w="4013432"/>
                <a:gridCol w="1044247"/>
                <a:gridCol w="1044247"/>
                <a:gridCol w="1044247"/>
              </a:tblGrid>
              <a:tr h="67893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Lp.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Nazwa LGD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Aktualna wartość 19.2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Wypłacone środki w LSR w euro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Procent wykonania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Królewskie 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3 198 000,00 €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2 698 759,66 €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84,39%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- Dorzecze Wisły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1 772 500,00 €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1 675 704,21 €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94,54%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Lokalna Grupa Działania "Białe Ługi"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3 324 250,00 €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3 001 497,73 €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90,29%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Lokalna Grupa Działania "Dorzecze Bobrzy"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2 467 000,00 €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1 962 122,01 €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79,53%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"Nad Czarną i Pilicą"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1 856 500,00 €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1 456 619,61 €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78,46%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Lokalna Grupa Działania "Perły Czarnej Nidy"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1 710 500,00 €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1 302 374,40 €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76,14%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"Perły Ponidzia"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1 750 500,00 €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1 494 711,83 €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85,39%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"Region Włoszczowski"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3 311 500,00 €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2 653 043,39 €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80,12%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PONIDZIE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2 133 000,00 €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1 807 366,36 €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84,73%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Powiatu Opatowskiego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1 574 500,00 €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1 373 181,70 €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87,21%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Lokalna Grupa Działania Ziemi Sandomierskiej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2 771 000,00 €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2 176 567,24 €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78,55%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Stowarzyszenie "Lokalna Grupa Działania - U ŹRÓDEŁ"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2 926 000,00 €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2 537 977,15 €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86,74%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Stowarzyszenie "Lokalna Grupa Działania - Wokół Łysej Góry"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2 979 500,00 €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2 579 609,23 €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86,58%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 dirty="0">
                          <a:effectLst/>
                        </a:rPr>
                        <a:t>Stowarzyszenie Lokalna Grupa Działania "Krzemienny Krąg"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2 990 000,00 €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2 041 661,58 €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68,28%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Stowarzyszenie Lokalna Grupa Działania "Razem na Piaskowcu"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2 449 000,00 €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2 185 187,28 €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89,23%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452622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Stowarzyszenie Lokalna Grupa Działania "Ziemia Jędrzejowska - GRYF"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3 509 612,53 €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3 264 492,02 €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93,02%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  <a:tr h="226311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Stowarzyszenie Rozwoju Wsi Świętokrzyskiej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3 139 000,00 €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>
                          <a:effectLst/>
                        </a:rPr>
                        <a:t>2 392 767,48 €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u="none" strike="noStrike" dirty="0">
                          <a:effectLst/>
                        </a:rPr>
                        <a:t>76,23%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7" marR="9307" marT="93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0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Koszty bieżące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 smtClean="0"/>
              <a:t>Królewskie </a:t>
            </a:r>
            <a:r>
              <a:rPr lang="pl-PL" sz="2800" dirty="0"/>
              <a:t>Ponidzie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95104"/>
              </p:ext>
            </p:extLst>
          </p:nvPr>
        </p:nvGraphicFramePr>
        <p:xfrm>
          <a:off x="1575686" y="3717032"/>
          <a:ext cx="7135636" cy="308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13.12.2023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460 744,96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407 041,73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407 041,73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31.10.2023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2 190 000,00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501 085,08 €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211 432,05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211 432,05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52255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</a:t>
                      </a:r>
                      <a:r>
                        <a:rPr lang="pl-P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dzień </a:t>
                      </a:r>
                      <a:r>
                        <a:rPr lang="pl-PL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13.12.2022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11 650 160,55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31.10.2023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Królewskie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Ponidzie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11 860 868,93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2 698 759,66 €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85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Koszty bieżące – co wynika z zaprezentowanych danych</a:t>
            </a:r>
            <a:r>
              <a:rPr lang="pl-PL" sz="4000" dirty="0"/>
              <a:t/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Prawie wszystkie grupy mogą wystąpić z wnioskami o płatność końcową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Specyficzna sytuacja: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pl-PL" sz="1800" dirty="0" smtClean="0"/>
              <a:t>	- </a:t>
            </a:r>
            <a:r>
              <a:rPr lang="pl-PL" sz="1800" dirty="0"/>
              <a:t>Lokalna Grupa Działania </a:t>
            </a:r>
            <a:r>
              <a:rPr lang="pl-PL" sz="1800" dirty="0" smtClean="0"/>
              <a:t>„Białe Ługi”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sz="1800" dirty="0"/>
              <a:t>Lokalna Grupa Działania </a:t>
            </a:r>
            <a:r>
              <a:rPr lang="pl-PL" sz="1800" dirty="0" smtClean="0"/>
              <a:t>„Dorzecze Bobrzy” (wymagane wypłaty na 	poziomie ok. 8 800 000 zł)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pl-PL" sz="1800" dirty="0"/>
              <a:t>	</a:t>
            </a:r>
            <a:r>
              <a:rPr lang="pl-PL" sz="1800" dirty="0" smtClean="0"/>
              <a:t>- </a:t>
            </a:r>
            <a:r>
              <a:rPr lang="pl-PL" sz="1800" dirty="0"/>
              <a:t>Lokalna Grupa Działania </a:t>
            </a:r>
            <a:r>
              <a:rPr lang="pl-PL" sz="1800" dirty="0" smtClean="0"/>
              <a:t>„Perły </a:t>
            </a:r>
            <a:r>
              <a:rPr lang="pl-PL" sz="1800" dirty="0"/>
              <a:t>Czarnej </a:t>
            </a:r>
            <a:r>
              <a:rPr lang="pl-PL" sz="1800" dirty="0" smtClean="0"/>
              <a:t>Nidy” </a:t>
            </a:r>
            <a:r>
              <a:rPr lang="pl-PL" sz="1800" dirty="0"/>
              <a:t>(wymagane wypłaty na 	poziomie ok. </a:t>
            </a:r>
            <a:r>
              <a:rPr lang="pl-PL" sz="1800" dirty="0" smtClean="0"/>
              <a:t>6 150 </a:t>
            </a:r>
            <a:r>
              <a:rPr lang="pl-PL" sz="1800" dirty="0"/>
              <a:t>000 zł</a:t>
            </a:r>
            <a:r>
              <a:rPr lang="pl-PL" sz="1800" dirty="0" smtClean="0"/>
              <a:t>)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pl-PL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pl-PL" sz="1800" dirty="0"/>
              <a:t>Stowarzyszenie Lokalna Grupa Działania </a:t>
            </a:r>
            <a:r>
              <a:rPr lang="pl-PL" sz="1800" dirty="0" smtClean="0"/>
              <a:t>„Krzemienny Krąg” </a:t>
            </a:r>
            <a:r>
              <a:rPr lang="pl-PL" sz="1800" dirty="0"/>
              <a:t>(wymagane </a:t>
            </a:r>
            <a:r>
              <a:rPr lang="pl-PL" sz="1800" dirty="0" smtClean="0"/>
              <a:t>	wypłaty </a:t>
            </a:r>
            <a:r>
              <a:rPr lang="pl-PL" sz="1800" dirty="0"/>
              <a:t>na </a:t>
            </a:r>
            <a:r>
              <a:rPr lang="pl-PL" sz="1800" dirty="0" smtClean="0"/>
              <a:t>poziomie </a:t>
            </a:r>
            <a:r>
              <a:rPr lang="pl-PL" sz="1800" dirty="0"/>
              <a:t>ok. </a:t>
            </a:r>
            <a:r>
              <a:rPr lang="pl-PL" sz="1800" dirty="0" smtClean="0"/>
              <a:t>9 800 </a:t>
            </a:r>
            <a:r>
              <a:rPr lang="pl-PL" sz="1800" dirty="0"/>
              <a:t>000 zł)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1248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Koszty bieżące – co wynika z zaprezentowanych danych</a:t>
            </a:r>
            <a:r>
              <a:rPr lang="pl-PL" sz="4000" dirty="0"/>
              <a:t/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Zmiana metodologii obliczeń – 1 lipca 2023 r. – wpływ na dostępność środków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Termin graniczny – 30 września 2024 r. ??? Czy warto i czy trzeba czekać?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Rozdzielenie okresów programowania w kosztach bieżących</a:t>
            </a:r>
            <a:endParaRPr lang="pl-PL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994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Nowy okres programowania </a:t>
            </a:r>
            <a:r>
              <a:rPr lang="pl-PL" sz="4000" dirty="0" smtClean="0"/>
              <a:t>– tematy do dyskusji</a:t>
            </a:r>
            <a:r>
              <a:rPr lang="pl-PL" sz="4000" dirty="0"/>
              <a:t/>
            </a:r>
            <a:br>
              <a:rPr lang="pl-PL" sz="40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Działalność gospodarcza w strategiach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Korekta LSR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smtClean="0"/>
              <a:t>Harmonogramy naborów wniosków (kamień milowy – do 30 czerwca 2026 wymagana kontraktacja na poziomie 40% wdrażania)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6452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 smtClean="0"/>
              <a:t>Dziękujemy</a:t>
            </a:r>
            <a:r>
              <a:rPr lang="pl-PL" dirty="0" smtClean="0"/>
              <a:t> </a:t>
            </a:r>
            <a:r>
              <a:rPr lang="pl-PL" b="1" dirty="0" smtClean="0"/>
              <a:t>za</a:t>
            </a:r>
            <a:r>
              <a:rPr lang="pl-PL" dirty="0" smtClean="0"/>
              <a:t> </a:t>
            </a:r>
            <a:r>
              <a:rPr lang="pl-PL" b="1" dirty="0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  <p:extLst>
      <p:ext uri="{BB962C8B-B14F-4D97-AF65-F5344CB8AC3E}">
        <p14:creationId xmlns:p14="http://schemas.microsoft.com/office/powerpoint/2010/main" val="29832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- Dorzecze Wisły</a:t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097976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10.12.2021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Dorzecze Wisły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1 008 531,00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234 883,04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402 508,25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437 275,37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06.09.2023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Wisły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1 448 531,00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329 038,58 €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3 520,99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3 520,99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20199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10.12.2021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Dorzecze Wisły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5 644 149,00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06.09.2023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Dorzecze Wisły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7 437 920,00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1 675 704,21 €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42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„Białe Ługi”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989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06.06.2023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"Białe Ługi"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2 498 669,70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567 710,90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23 817,36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23 817,36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"Białe Ługi"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2 522 353,70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573 079,84 €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-194,57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-194,57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23371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06.06.2023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"Białe Ługi"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14 488 389,22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"Białe Ługi"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13 177 437,91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3 001 497,73 €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0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„Dorzecze Bobrzy”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724998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07.12.2022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"Dorzecze Bobrzy"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1 899 709,40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432 521,46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198 086,72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198 086,72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07.12.2023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"Dorzecze Bobrzy"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2 069 709,40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466 693,35 €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10 083,63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34 699,86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1383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07.12.2022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Bobrzy"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8 825 455,83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07.12.2023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"Dorzecze Bobrzy"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8 665 804,29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1 962 122,01 €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„Nad Czarną i Pilicą”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519939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14.03.2023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"Nad Czarną i Pilicą"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1 402 262,75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322 262,87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111 220,34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111 220,34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"Nad Czarną i Pilicą"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1 507 262,75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342 402,29 €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15 416,27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15 416,27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4070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14.03.2023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Czarną i Pilicą"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7 448 724,00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"Nad Czarną i Pilicą"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6 344 023,00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1 456 619,61 €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17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„Perły Czarnej Nidy”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97812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20.02.2023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Czarnej Nidy"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1 284 085,50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293 453,06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241 645,10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241 645,10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Czarnej Nidy"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1 519 085,50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342 077,59 €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-81 989,13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8 493,79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7457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20.02.2023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Czarnej Nidy"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7 534 810,00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08.12.2023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Czarnej Nidy"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5 748 385,48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1 302 374,40 €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3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„Perły Ponidzia”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86571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27.12.2022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Ponidzia"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1 389 114,75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317 714,90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44 079,10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44 079,10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Ponidzia"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1 429 114,75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323 785,72 €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14 858,98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14 858,98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021015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27.12.2022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Ponidzia"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6 915 385,00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„Perły Ponidzia"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6 561 849,00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1 494 711,83 €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9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3" y="116632"/>
            <a:ext cx="785818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sz="4000" dirty="0" smtClean="0"/>
              <a:t>Poszczególne LGD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2800" dirty="0"/>
              <a:t>Lokalna Grupa Działania </a:t>
            </a:r>
            <a:r>
              <a:rPr lang="pl-PL" sz="2800" dirty="0" smtClean="0"/>
              <a:t>„Region Włoszczowski”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27824"/>
              </p:ext>
            </p:extLst>
          </p:nvPr>
        </p:nvGraphicFramePr>
        <p:xfrm>
          <a:off x="1547664" y="3717032"/>
          <a:ext cx="7135636" cy="290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44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(PLN)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w kosztach bieżących (EURO)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Środki możliwe do wypłaty (najbliższa transza)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16.01.2023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„Region Włoszczowski"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2 429 088,42 zł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552 559,69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88 127,45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88 127,45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kwota środków możliwa do wypłaty przy kursie 4,3393 (12.12.2023)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„Region Włoszczowski"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2 509 088,42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566 451,12 €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21 279,41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21 279,41 zł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814223"/>
              </p:ext>
            </p:extLst>
          </p:nvPr>
        </p:nvGraphicFramePr>
        <p:xfrm>
          <a:off x="1575686" y="1196752"/>
          <a:ext cx="7135634" cy="242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9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133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Nazwa LGD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Zakontraktowane / wypłacone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środki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LSR 19.2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(PLN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Wypłacone środki LSR 19.2 (EURO)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Wyliczenie wg stanu na dzień 16.01.2023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  <a:endParaRPr lang="pl-PL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„Region Włoszczowski"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11 660 490,00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Wyliczenie wg stanu na dzień 11.12.2023 r.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Lokalna Grupa Działania </a:t>
                      </a:r>
                    </a:p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„Region Włoszczowski"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11 621 486,24 zł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2 653 043,39 €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649970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10373</TotalTime>
  <Words>3115</Words>
  <Application>Microsoft Office PowerPoint</Application>
  <PresentationFormat>Pokaz na ekranie (4:3)</PresentationFormat>
  <Paragraphs>672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Leader</vt:lpstr>
      <vt:lpstr>Świętokrzyskie Biuro Rozwoju Regionalnego – Biuro Programów Rozwoju Obszarów Wiejskich </vt:lpstr>
      <vt:lpstr> Koszty bieżące Królewskie Ponidzie </vt:lpstr>
      <vt:lpstr> Poszczególne LGD Lokalna Grupa Działania - Dorzecze Wisły </vt:lpstr>
      <vt:lpstr> Poszczególne LGD Lokalna Grupa Działania „Białe Ługi” </vt:lpstr>
      <vt:lpstr> Poszczególne LGD Lokalna Grupa Działania „Dorzecze Bobrzy” </vt:lpstr>
      <vt:lpstr> Poszczególne LGD Lokalna Grupa Działania „Nad Czarną i Pilicą” </vt:lpstr>
      <vt:lpstr> Poszczególne LGD Lokalna Grupa Działania „Perły Czarnej Nidy” </vt:lpstr>
      <vt:lpstr> Poszczególne LGD Lokalna Grupa Działania „Perły Ponidzia” </vt:lpstr>
      <vt:lpstr> Poszczególne LGD Lokalna Grupa Działania „Region Włoszczowski” </vt:lpstr>
      <vt:lpstr> Poszczególne LGD Lokalna Grupa Działania PONIDZIE </vt:lpstr>
      <vt:lpstr> Poszczególne LGD Lokalna Grupa Działania Powiatu Opatowskiego </vt:lpstr>
      <vt:lpstr> Poszczególne LGD Lokalna Grupa Działania Ziemi Sandomierskiej </vt:lpstr>
      <vt:lpstr> Poszczególne LGD Stowarzyszenie „Lokalna Grupa Działania – U ŹRÓDEŁ” </vt:lpstr>
      <vt:lpstr> Poszczególne LGD Stowarzyszenie „Lokalna Grupa Działania – Wokół Łysej Góry” </vt:lpstr>
      <vt:lpstr> Poszczególne LGD Stowarzyszenie „Lokalna Grupa Działania Krzemienny Krąg” </vt:lpstr>
      <vt:lpstr> Poszczególne LGD Stowarzyszenie Lokalna Grupa Działania „Razem na Piaskowcu” </vt:lpstr>
      <vt:lpstr> Poszczególne LGD Stowarzyszenie Lokalna Grupa Działania „Ziemia Jędrzejowska - GRYF” </vt:lpstr>
      <vt:lpstr> Poszczególne LGD Stowarzyszenie Rozwoju Wsi Świętokrzyskiej </vt:lpstr>
      <vt:lpstr> Wykonanie LSR Baza do wyliczenia kosztów bieżących </vt:lpstr>
      <vt:lpstr> Koszty bieżące – co wynika z zaprezentowanych danych </vt:lpstr>
      <vt:lpstr> Koszty bieżące – co wynika z zaprezentowanych danych </vt:lpstr>
      <vt:lpstr> Nowy okres programowania – tematy do dyskusji 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Przemysław Pacholec</cp:lastModifiedBy>
  <cp:revision>1050</cp:revision>
  <cp:lastPrinted>2019-03-19T10:16:25Z</cp:lastPrinted>
  <dcterms:created xsi:type="dcterms:W3CDTF">2009-06-02T12:46:28Z</dcterms:created>
  <dcterms:modified xsi:type="dcterms:W3CDTF">2023-12-19T12:35:48Z</dcterms:modified>
</cp:coreProperties>
</file>