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66" r:id="rId1"/>
  </p:sldMasterIdLst>
  <p:notesMasterIdLst>
    <p:notesMasterId r:id="rId36"/>
  </p:notesMasterIdLst>
  <p:handoutMasterIdLst>
    <p:handoutMasterId r:id="rId37"/>
  </p:handoutMasterIdLst>
  <p:sldIdLst>
    <p:sldId id="530" r:id="rId2"/>
    <p:sldId id="634" r:id="rId3"/>
    <p:sldId id="677" r:id="rId4"/>
    <p:sldId id="678" r:id="rId5"/>
    <p:sldId id="679" r:id="rId6"/>
    <p:sldId id="680" r:id="rId7"/>
    <p:sldId id="686" r:id="rId8"/>
    <p:sldId id="687" r:id="rId9"/>
    <p:sldId id="688" r:id="rId10"/>
    <p:sldId id="689" r:id="rId11"/>
    <p:sldId id="690" r:id="rId12"/>
    <p:sldId id="691" r:id="rId13"/>
    <p:sldId id="692" r:id="rId14"/>
    <p:sldId id="693" r:id="rId15"/>
    <p:sldId id="694" r:id="rId16"/>
    <p:sldId id="695" r:id="rId17"/>
    <p:sldId id="696" r:id="rId18"/>
    <p:sldId id="697" r:id="rId19"/>
    <p:sldId id="698" r:id="rId20"/>
    <p:sldId id="699" r:id="rId21"/>
    <p:sldId id="700" r:id="rId22"/>
    <p:sldId id="701" r:id="rId23"/>
    <p:sldId id="702" r:id="rId24"/>
    <p:sldId id="703" r:id="rId25"/>
    <p:sldId id="704" r:id="rId26"/>
    <p:sldId id="705" r:id="rId27"/>
    <p:sldId id="706" r:id="rId28"/>
    <p:sldId id="707" r:id="rId29"/>
    <p:sldId id="709" r:id="rId30"/>
    <p:sldId id="710" r:id="rId31"/>
    <p:sldId id="713" r:id="rId32"/>
    <p:sldId id="714" r:id="rId33"/>
    <p:sldId id="715" r:id="rId34"/>
    <p:sldId id="672" r:id="rId35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3937"/>
    <a:srgbClr val="000099"/>
    <a:srgbClr val="FF0000"/>
    <a:srgbClr val="C05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684" autoAdjust="0"/>
    <p:restoredTop sz="86381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6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7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Pierwotny budżet</a:t>
            </a:r>
            <a:r>
              <a:rPr lang="pl-PL" baseline="0" dirty="0" smtClean="0"/>
              <a:t> LSR </a:t>
            </a:r>
            <a:r>
              <a:rPr lang="pl-PL" sz="1862" b="0" i="0" u="none" strike="noStrike" baseline="0" dirty="0" smtClean="0">
                <a:effectLst/>
              </a:rPr>
              <a:t>36 160 050,10 €</a:t>
            </a:r>
            <a:r>
              <a:rPr lang="pl-PL" sz="1862" b="0" i="0" u="none" strike="noStrike" baseline="0" dirty="0" smtClean="0"/>
              <a:t> </a:t>
            </a:r>
            <a:r>
              <a:rPr lang="pl-PL" baseline="0" dirty="0" smtClean="0"/>
              <a:t>  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Pierwotny budżet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7183304058573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60181498820835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60181498820835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03176346556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031763465569E-2"/>
                  <c:y val="0.21634633188904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4628838708498E-2"/>
                  <c:y val="0.21634633188904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956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257939928849967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70580484024981E-2"/>
                  <c:y val="0.24221382809317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4928838192849646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6417186651084714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60181498820914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814827888321942E-2"/>
                  <c:y val="0.282190867681368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2526750</c:v>
                </c:pt>
                <c:pt idx="1">
                  <c:v>1428750</c:v>
                </c:pt>
                <c:pt idx="2">
                  <c:v>2667125</c:v>
                </c:pt>
                <c:pt idx="3">
                  <c:v>2252250</c:v>
                </c:pt>
                <c:pt idx="4">
                  <c:v>1508125</c:v>
                </c:pt>
                <c:pt idx="5">
                  <c:v>1508125</c:v>
                </c:pt>
                <c:pt idx="6">
                  <c:v>1428750</c:v>
                </c:pt>
                <c:pt idx="7">
                  <c:v>2667125</c:v>
                </c:pt>
                <c:pt idx="8">
                  <c:v>1703250</c:v>
                </c:pt>
                <c:pt idx="9">
                  <c:v>1428750</c:v>
                </c:pt>
                <c:pt idx="10">
                  <c:v>2252250</c:v>
                </c:pt>
                <c:pt idx="11">
                  <c:v>2667125</c:v>
                </c:pt>
                <c:pt idx="12">
                  <c:v>2377375</c:v>
                </c:pt>
                <c:pt idx="13">
                  <c:v>2502500</c:v>
                </c:pt>
                <c:pt idx="14">
                  <c:v>1977750</c:v>
                </c:pt>
                <c:pt idx="15">
                  <c:v>2761550.1</c:v>
                </c:pt>
                <c:pt idx="16">
                  <c:v>2502500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3186328"/>
        <c:axId val="380173808"/>
      </c:barChart>
      <c:catAx>
        <c:axId val="283186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173808"/>
        <c:crosses val="autoZero"/>
        <c:auto val="1"/>
        <c:lblAlgn val="ctr"/>
        <c:lblOffset val="100"/>
        <c:noMultiLvlLbl val="0"/>
      </c:catAx>
      <c:valAx>
        <c:axId val="3801738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283186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"Perły Czarnej Nidy"</a:t>
            </a:r>
            <a:r>
              <a:rPr lang="pl-PL" sz="1862" b="1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9 336 791,60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389087138466096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366848127985779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5082285301633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199311187645816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286894048809391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4.703181128022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2164000</c:v>
                </c:pt>
                <c:pt idx="1">
                  <c:v>1950451</c:v>
                </c:pt>
                <c:pt idx="2">
                  <c:v>2807259</c:v>
                </c:pt>
                <c:pt idx="3">
                  <c:v>44794</c:v>
                </c:pt>
                <c:pt idx="4">
                  <c:v>620306</c:v>
                </c:pt>
                <c:pt idx="5">
                  <c:v>1525730.6</c:v>
                </c:pt>
                <c:pt idx="6">
                  <c:v>224251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76696"/>
        <c:axId val="378774736"/>
      </c:barChart>
      <c:catAx>
        <c:axId val="37877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78774736"/>
        <c:crosses val="autoZero"/>
        <c:auto val="1"/>
        <c:lblAlgn val="ctr"/>
        <c:lblOffset val="100"/>
        <c:noMultiLvlLbl val="0"/>
      </c:catAx>
      <c:valAx>
        <c:axId val="3787747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7877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"Perły Ponidzia"</a:t>
            </a:r>
            <a:r>
              <a:rPr lang="pl-PL" sz="1862" b="1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9 028 970,85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466689627078472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20223678850498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508228530163315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2.5867496204125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64611339480798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27278450542532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2.35159056401140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2590000</c:v>
                </c:pt>
                <c:pt idx="1">
                  <c:v>1123412</c:v>
                </c:pt>
                <c:pt idx="2">
                  <c:v>2809807</c:v>
                </c:pt>
                <c:pt idx="3">
                  <c:v>100000</c:v>
                </c:pt>
                <c:pt idx="4">
                  <c:v>886455</c:v>
                </c:pt>
                <c:pt idx="5">
                  <c:v>1433193.85</c:v>
                </c:pt>
                <c:pt idx="6">
                  <c:v>86103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71208"/>
        <c:axId val="378771600"/>
      </c:barChart>
      <c:catAx>
        <c:axId val="378771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78771600"/>
        <c:crosses val="autoZero"/>
        <c:auto val="1"/>
        <c:lblAlgn val="ctr"/>
        <c:lblOffset val="100"/>
        <c:noMultiLvlLbl val="0"/>
      </c:catAx>
      <c:valAx>
        <c:axId val="3787716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78771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"Region Włoszczowski"</a:t>
            </a:r>
            <a:r>
              <a:rPr lang="pl-PL" sz="1862" b="0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17 736 144,87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466689627078472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174017701736843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49438766063030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3.9977039588193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4815020553271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22810428470910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5269531702302E-2"/>
                  <c:y val="0.145798614968707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4998970</c:v>
                </c:pt>
                <c:pt idx="1">
                  <c:v>1915957</c:v>
                </c:pt>
                <c:pt idx="2">
                  <c:v>4943746</c:v>
                </c:pt>
                <c:pt idx="3">
                  <c:v>372042</c:v>
                </c:pt>
                <c:pt idx="4">
                  <c:v>1490256</c:v>
                </c:pt>
                <c:pt idx="5">
                  <c:v>2517215.87</c:v>
                </c:pt>
                <c:pt idx="6">
                  <c:v>1497958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71992"/>
        <c:axId val="378772776"/>
      </c:barChart>
      <c:catAx>
        <c:axId val="378771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78772776"/>
        <c:crosses val="autoZero"/>
        <c:auto val="1"/>
        <c:lblAlgn val="ctr"/>
        <c:lblOffset val="100"/>
        <c:noMultiLvlLbl val="0"/>
      </c:catAx>
      <c:valAx>
        <c:axId val="3787727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78771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PONIDZIE</a:t>
            </a:r>
            <a:r>
              <a:rPr lang="pl-PL" sz="1862" b="1" i="0" u="none" strike="noStrike" baseline="0" dirty="0" smtClean="0"/>
              <a:t> 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10 902 486,90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466689627078472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174017701736843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8000944339517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-2.3515905640114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1287634707254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22810428470910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4.703181128022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3411000</c:v>
                </c:pt>
                <c:pt idx="1">
                  <c:v>1228417</c:v>
                </c:pt>
                <c:pt idx="2">
                  <c:v>3547256</c:v>
                </c:pt>
                <c:pt idx="3">
                  <c:v>0</c:v>
                </c:pt>
                <c:pt idx="4">
                  <c:v>772701</c:v>
                </c:pt>
                <c:pt idx="5">
                  <c:v>1673385.9</c:v>
                </c:pt>
                <c:pt idx="6">
                  <c:v>269727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1064"/>
        <c:axId val="380171848"/>
      </c:barChart>
      <c:catAx>
        <c:axId val="380171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171848"/>
        <c:crosses val="autoZero"/>
        <c:auto val="1"/>
        <c:lblAlgn val="ctr"/>
        <c:lblOffset val="100"/>
        <c:noMultiLvlLbl val="0"/>
      </c:catAx>
      <c:valAx>
        <c:axId val="380171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171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Powiatu Opatowskiego</a:t>
            </a:r>
            <a:r>
              <a:rPr lang="pl-PL" sz="1862" b="1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8 406 475,11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466689627078472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24221382809317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8000944339517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4.703181128022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5.4086582972262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2657297337332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4.703181128022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2500000</c:v>
                </c:pt>
                <c:pt idx="1">
                  <c:v>1347289</c:v>
                </c:pt>
                <c:pt idx="2">
                  <c:v>2640777</c:v>
                </c:pt>
                <c:pt idx="3">
                  <c:v>42000</c:v>
                </c:pt>
                <c:pt idx="4">
                  <c:v>249142</c:v>
                </c:pt>
                <c:pt idx="5">
                  <c:v>1402398.11</c:v>
                </c:pt>
                <c:pt idx="6">
                  <c:v>224869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3024"/>
        <c:axId val="380532128"/>
      </c:barChart>
      <c:catAx>
        <c:axId val="38017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532128"/>
        <c:crosses val="autoZero"/>
        <c:auto val="1"/>
        <c:lblAlgn val="ctr"/>
        <c:lblOffset val="100"/>
        <c:noMultiLvlLbl val="0"/>
      </c:catAx>
      <c:valAx>
        <c:axId val="380532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173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Ziemi Sandomierskiej</a:t>
            </a:r>
            <a:r>
              <a:rPr lang="pl-PL" sz="1862" b="1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14 067 852,23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33264896492982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159908158352775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87064215087212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-2.3515905640114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2.5867496204125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1928304262489353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6.819612635633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3660000</c:v>
                </c:pt>
                <c:pt idx="1">
                  <c:v>1764324</c:v>
                </c:pt>
                <c:pt idx="2">
                  <c:v>5398005</c:v>
                </c:pt>
                <c:pt idx="3">
                  <c:v>50000</c:v>
                </c:pt>
                <c:pt idx="4">
                  <c:v>322636</c:v>
                </c:pt>
                <c:pt idx="5">
                  <c:v>2136441.23</c:v>
                </c:pt>
                <c:pt idx="6">
                  <c:v>736446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530560"/>
        <c:axId val="380530952"/>
      </c:barChart>
      <c:catAx>
        <c:axId val="38053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530952"/>
        <c:crosses val="autoZero"/>
        <c:auto val="1"/>
        <c:lblAlgn val="ctr"/>
        <c:lblOffset val="100"/>
        <c:noMultiLvlLbl val="0"/>
      </c:catAx>
      <c:valAx>
        <c:axId val="380530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5305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Stowarzyszenie "Lokalna Grupa Działania - U ŹRÓDEŁ"</a:t>
            </a:r>
            <a:r>
              <a:rPr lang="pl-PL" sz="1862" b="1" i="0" u="none" strike="noStrike" baseline="0" dirty="0" smtClean="0"/>
              <a:t> </a:t>
            </a: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14 692 220,78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16073028922712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380957671369847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32977632114950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2.5867496204125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43447024404695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329222678961596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0.143447024404695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3800000</c:v>
                </c:pt>
                <c:pt idx="1">
                  <c:v>2813695</c:v>
                </c:pt>
                <c:pt idx="2">
                  <c:v>3186889</c:v>
                </c:pt>
                <c:pt idx="3">
                  <c:v>288158</c:v>
                </c:pt>
                <c:pt idx="4">
                  <c:v>1077667</c:v>
                </c:pt>
                <c:pt idx="5">
                  <c:v>2446430.7799999998</c:v>
                </c:pt>
                <c:pt idx="6">
                  <c:v>1079381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531736"/>
        <c:axId val="380536048"/>
      </c:barChart>
      <c:catAx>
        <c:axId val="380531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536048"/>
        <c:crosses val="autoZero"/>
        <c:auto val="1"/>
        <c:lblAlgn val="ctr"/>
        <c:lblOffset val="100"/>
        <c:noMultiLvlLbl val="0"/>
      </c:catAx>
      <c:valAx>
        <c:axId val="3805360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531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"Lokalna Grupa Działania - Wokół Łysej Góry"</a:t>
            </a:r>
            <a:r>
              <a:rPr lang="pl-PL" sz="1862" b="0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15 722 714,06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160730289227123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263378143169277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34832037181053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0.22810428470910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12876347072547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27278450542532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0.159908158352775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4260000</c:v>
                </c:pt>
                <c:pt idx="1">
                  <c:v>2176177</c:v>
                </c:pt>
                <c:pt idx="2">
                  <c:v>2888200</c:v>
                </c:pt>
                <c:pt idx="3">
                  <c:v>1918658</c:v>
                </c:pt>
                <c:pt idx="4">
                  <c:v>865690</c:v>
                </c:pt>
                <c:pt idx="5">
                  <c:v>2266223.06</c:v>
                </c:pt>
                <c:pt idx="6">
                  <c:v>1347766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533696"/>
        <c:axId val="380534088"/>
      </c:barChart>
      <c:catAx>
        <c:axId val="38053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534088"/>
        <c:crosses val="autoZero"/>
        <c:auto val="1"/>
        <c:lblAlgn val="ctr"/>
        <c:lblOffset val="100"/>
        <c:noMultiLvlLbl val="0"/>
      </c:catAx>
      <c:valAx>
        <c:axId val="3805340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53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"Krzemienny Krąg"</a:t>
            </a:r>
            <a:r>
              <a:rPr lang="pl-PL" sz="1862" b="1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15 049 878,48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469041217642484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263378143169277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0005536421879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4.70318112802281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83424063992889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27278450542532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0.166962930044809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3875000</c:v>
                </c:pt>
                <c:pt idx="1">
                  <c:v>2202986</c:v>
                </c:pt>
                <c:pt idx="2">
                  <c:v>3330881</c:v>
                </c:pt>
                <c:pt idx="3">
                  <c:v>350000</c:v>
                </c:pt>
                <c:pt idx="4">
                  <c:v>1539027</c:v>
                </c:pt>
                <c:pt idx="5">
                  <c:v>2341844.48</c:v>
                </c:pt>
                <c:pt idx="6">
                  <c:v>1410140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533304"/>
        <c:axId val="380534480"/>
      </c:barChart>
      <c:catAx>
        <c:axId val="380533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534480"/>
        <c:crosses val="autoZero"/>
        <c:auto val="1"/>
        <c:lblAlgn val="ctr"/>
        <c:lblOffset val="100"/>
        <c:noMultiLvlLbl val="0"/>
      </c:catAx>
      <c:valAx>
        <c:axId val="3805344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533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"Razem na Piaskowcu„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12 689 413,62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019634855386437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263378143169277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277772654890197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9.17120319964448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221049513017072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2727845054253231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0.124634299892604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3710000</c:v>
                </c:pt>
                <c:pt idx="1">
                  <c:v>1929955</c:v>
                </c:pt>
                <c:pt idx="2">
                  <c:v>1993153</c:v>
                </c:pt>
                <c:pt idx="3">
                  <c:v>647449</c:v>
                </c:pt>
                <c:pt idx="4">
                  <c:v>1605803</c:v>
                </c:pt>
                <c:pt idx="5">
                  <c:v>1917117.62</c:v>
                </c:pt>
                <c:pt idx="6">
                  <c:v>885936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530168"/>
        <c:axId val="380535264"/>
      </c:barChart>
      <c:catAx>
        <c:axId val="380530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535264"/>
        <c:crosses val="autoZero"/>
        <c:auto val="1"/>
        <c:lblAlgn val="ctr"/>
        <c:lblOffset val="100"/>
        <c:noMultiLvlLbl val="0"/>
      </c:catAx>
      <c:valAx>
        <c:axId val="3805352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530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Wartość uzyskanych bonusów </a:t>
            </a:r>
            <a:r>
              <a:rPr lang="pl-PL" sz="1862" b="0" i="0" u="none" strike="noStrike" baseline="0" dirty="0" smtClean="0">
                <a:effectLst/>
              </a:rPr>
              <a:t>19 976 334,00 €</a:t>
            </a:r>
            <a:r>
              <a:rPr lang="pl-PL" sz="1862" b="0" i="0" u="none" strike="noStrike" baseline="0" dirty="0" smtClean="0"/>
              <a:t> 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Wysokość Bonusów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7183304058573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60181498820835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60181498820835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031763465569E-2"/>
                  <c:y val="0.235159056401140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031763465569E-2"/>
                  <c:y val="0.21634633188904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4628838708498E-2"/>
                  <c:y val="0.171666111172832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956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257939928849967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70580484024981E-2"/>
                  <c:y val="0.24221382809317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858928942260049E-2"/>
                  <c:y val="0.1505017960967299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6417186651084714E-2"/>
                  <c:y val="0.26572973373328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60181498820914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814827888321942E-2"/>
                  <c:y val="0.282190867681368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1540860</c:v>
                </c:pt>
                <c:pt idx="1">
                  <c:v>850850</c:v>
                </c:pt>
                <c:pt idx="2">
                  <c:v>1562585</c:v>
                </c:pt>
                <c:pt idx="3">
                  <c:v>936140</c:v>
                </c:pt>
                <c:pt idx="4">
                  <c:v>879980</c:v>
                </c:pt>
                <c:pt idx="5">
                  <c:v>717460</c:v>
                </c:pt>
                <c:pt idx="6">
                  <c:v>824010</c:v>
                </c:pt>
                <c:pt idx="7">
                  <c:v>1546880</c:v>
                </c:pt>
                <c:pt idx="8">
                  <c:v>1027860</c:v>
                </c:pt>
                <c:pt idx="9">
                  <c:v>624890</c:v>
                </c:pt>
                <c:pt idx="10">
                  <c:v>1281220</c:v>
                </c:pt>
                <c:pt idx="11">
                  <c:v>1107470</c:v>
                </c:pt>
                <c:pt idx="12">
                  <c:v>1418890</c:v>
                </c:pt>
                <c:pt idx="13">
                  <c:v>1315000</c:v>
                </c:pt>
                <c:pt idx="14">
                  <c:v>1150880</c:v>
                </c:pt>
                <c:pt idx="15">
                  <c:v>1694578.9999999995</c:v>
                </c:pt>
                <c:pt idx="16">
                  <c:v>1496780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5768"/>
        <c:axId val="380174592"/>
      </c:barChart>
      <c:catAx>
        <c:axId val="38017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174592"/>
        <c:crosses val="autoZero"/>
        <c:auto val="1"/>
        <c:lblAlgn val="ctr"/>
        <c:lblOffset val="100"/>
        <c:noMultiLvlLbl val="0"/>
      </c:catAx>
      <c:valAx>
        <c:axId val="3801745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80175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Lokalna Grupa Działania "Ziemia Jędrzejowska - GRYF"</a:t>
            </a:r>
            <a:r>
              <a:rPr lang="pl-PL" sz="1862" b="1" i="0" u="none" strike="noStrike" baseline="0" dirty="0" smtClean="0"/>
              <a:t> </a:t>
            </a: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18 392 202,29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386735547902084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310409954449505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515283301855349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1.4109543384068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239862237529163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4.46802207162167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4200000</c:v>
                </c:pt>
                <c:pt idx="1">
                  <c:v>3395298</c:v>
                </c:pt>
                <c:pt idx="2">
                  <c:v>5637092</c:v>
                </c:pt>
                <c:pt idx="3">
                  <c:v>100000</c:v>
                </c:pt>
                <c:pt idx="4">
                  <c:v>2025056</c:v>
                </c:pt>
                <c:pt idx="5">
                  <c:v>2593171.29</c:v>
                </c:pt>
                <c:pt idx="6">
                  <c:v>441585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4246624"/>
        <c:axId val="384252896"/>
      </c:barChart>
      <c:catAx>
        <c:axId val="38424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4252896"/>
        <c:crosses val="autoZero"/>
        <c:auto val="1"/>
        <c:lblAlgn val="ctr"/>
        <c:lblOffset val="100"/>
        <c:noMultiLvlLbl val="0"/>
      </c:catAx>
      <c:valAx>
        <c:axId val="3842528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4246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Stowarzyszenie Rozwoju Wsi Świętokrzyskiej</a:t>
            </a:r>
            <a:r>
              <a:rPr lang="pl-PL" sz="1862" b="1" i="0" u="none" strike="noStrike" baseline="0" dirty="0" smtClean="0"/>
              <a:t> 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16 167 872,24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177443987705069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425637892086064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480009443395178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1.410954338406843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6.11413546642964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221049513017072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0.1340406621486501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1900000</c:v>
                </c:pt>
                <c:pt idx="1">
                  <c:v>4638053</c:v>
                </c:pt>
                <c:pt idx="2">
                  <c:v>5226067</c:v>
                </c:pt>
                <c:pt idx="3">
                  <c:v>0</c:v>
                </c:pt>
                <c:pt idx="4">
                  <c:v>576154</c:v>
                </c:pt>
                <c:pt idx="5">
                  <c:v>2386229.2400000002</c:v>
                </c:pt>
                <c:pt idx="6">
                  <c:v>1441369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4247800"/>
        <c:axId val="384250152"/>
      </c:barChart>
      <c:catAx>
        <c:axId val="38424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4250152"/>
        <c:crosses val="autoZero"/>
        <c:auto val="1"/>
        <c:lblAlgn val="ctr"/>
        <c:lblOffset val="100"/>
        <c:noMultiLvlLbl val="0"/>
      </c:catAx>
      <c:valAx>
        <c:axId val="3842501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4247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LEADER woj. Świętokrzyskie</a:t>
            </a:r>
            <a:endParaRPr lang="pl-PL" sz="1862" b="1" i="0" u="none" strike="noStrike" baseline="0" dirty="0" smtClean="0"/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226 839 297,12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68252027552494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79565974151020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371551309113802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5740730659556344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3.9977039588193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0.164611339480798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7118121427670715E-2"/>
                  <c:y val="0.33157426952560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0.101118394252490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59808970</c:v>
                </c:pt>
                <c:pt idx="1">
                  <c:v>38623617</c:v>
                </c:pt>
                <c:pt idx="2">
                  <c:v>59375397</c:v>
                </c:pt>
                <c:pt idx="3">
                  <c:v>4710550</c:v>
                </c:pt>
                <c:pt idx="4">
                  <c:v>17458719.939999998</c:v>
                </c:pt>
                <c:pt idx="5">
                  <c:v>34492721.18</c:v>
                </c:pt>
                <c:pt idx="6">
                  <c:v>12369322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4251720"/>
        <c:axId val="384247408"/>
      </c:barChart>
      <c:catAx>
        <c:axId val="384251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4247408"/>
        <c:crosses val="autoZero"/>
        <c:auto val="1"/>
        <c:lblAlgn val="ctr"/>
        <c:lblOffset val="100"/>
        <c:noMultiLvlLbl val="0"/>
      </c:catAx>
      <c:valAx>
        <c:axId val="3842474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425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LEADER woj. Świętokrzyskie</a:t>
            </a:r>
            <a:endParaRPr lang="pl-PL" sz="1862" b="1" i="0" u="none" strike="noStrike" baseline="0" dirty="0" smtClean="0"/>
          </a:p>
          <a:p>
            <a:pPr algn="l">
              <a:defRPr/>
            </a:pPr>
            <a:r>
              <a:rPr lang="pl-PL" dirty="0" smtClean="0"/>
              <a:t>Ilość umów czynnych ogółem </a:t>
            </a:r>
            <a:r>
              <a:rPr lang="pl-PL" sz="1862" b="1" i="0" u="none" strike="noStrike" baseline="0" dirty="0" smtClean="0">
                <a:effectLst/>
              </a:rPr>
              <a:t>1 667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7100959715212141E-2"/>
          <c:y val="0.20314224345443099"/>
          <c:w val="0.88328523741150189"/>
          <c:h val="0.68252027552494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3162105288816949E-2"/>
                  <c:y val="0.598378698663111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162105288816949E-2"/>
                  <c:y val="0.19013868829389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67375683058188E-2"/>
                  <c:y val="0.327401029515238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3.99770395881938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28403220082905E-2"/>
                  <c:y val="6.819612635633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58316680237592E-2"/>
                  <c:y val="2.1407991704625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275998400552883E-2"/>
                  <c:y val="1.646113394807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General</c:formatCode>
                <c:ptCount val="7"/>
                <c:pt idx="0">
                  <c:v>797</c:v>
                </c:pt>
                <c:pt idx="1">
                  <c:v>255</c:v>
                </c:pt>
                <c:pt idx="2">
                  <c:v>436</c:v>
                </c:pt>
                <c:pt idx="3">
                  <c:v>55</c:v>
                </c:pt>
                <c:pt idx="4">
                  <c:v>97</c:v>
                </c:pt>
                <c:pt idx="5">
                  <c:v>17</c:v>
                </c:pt>
                <c:pt idx="6">
                  <c:v>10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43320"/>
        <c:axId val="382042144"/>
      </c:barChart>
      <c:catAx>
        <c:axId val="382043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42144"/>
        <c:crosses val="autoZero"/>
        <c:auto val="1"/>
        <c:lblAlgn val="ctr"/>
        <c:lblOffset val="100"/>
        <c:noMultiLvlLbl val="0"/>
      </c:catAx>
      <c:valAx>
        <c:axId val="3820421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2043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Ogółem wg. danych zbiorczych dla wszystkich LGD</a:t>
            </a:r>
          </a:p>
          <a:p>
            <a:pPr algn="l">
              <a:defRPr/>
            </a:pPr>
            <a:r>
              <a:rPr lang="pl-PL" sz="1862" b="1" i="0" u="none" strike="noStrike" baseline="0" dirty="0" smtClean="0">
                <a:effectLst/>
              </a:rPr>
              <a:t>(stan na koniec sierpnia br.) 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7100959715212141E-2"/>
          <c:y val="0.20314224345443099"/>
          <c:w val="0.88328523741150189"/>
          <c:h val="0.68252027552494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697059914111744E-2"/>
                  <c:y val="0.525479391178757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697059914111771E-2"/>
                  <c:y val="0.35239843721068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0185408372346867E-2"/>
                  <c:y val="0.374432840795467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651706303612775E-2"/>
                  <c:y val="0.409176758137984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28403220082905E-2"/>
                  <c:y val="6.819612635633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58316680237592E-2"/>
                  <c:y val="2.1407991704625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0275998400552883E-2"/>
                  <c:y val="1.646113394807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327849179439618E-2"/>
                  <c:y val="6.3846609635965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Arkusz1!$A$2:$A$9</c:f>
              <c:strCache>
                <c:ptCount val="8"/>
                <c:pt idx="0">
                  <c:v>Liczba miejsc pracy</c:v>
                </c:pt>
                <c:pt idx="1">
                  <c:v>Liczba wpartych obiektów infrastruktury turystycznej i rekreacyjnej</c:v>
                </c:pt>
                <c:pt idx="2">
                  <c:v>Liczba wydarzeń / imprez</c:v>
                </c:pt>
                <c:pt idx="3">
                  <c:v>Liczba wspartych Grantobiorców</c:v>
                </c:pt>
                <c:pt idx="4">
                  <c:v>Km ścieżek rowerowych</c:v>
                </c:pt>
                <c:pt idx="5">
                  <c:v>Liczba utworzonych miejsc noclegowe</c:v>
                </c:pt>
                <c:pt idx="6">
                  <c:v>Liczba zabytków poddanych renowacji</c:v>
                </c:pt>
                <c:pt idx="7">
                  <c:v>Liczba wspartych inkubatorów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 formatCode="#,##0.00">
                  <c:v>1292.5</c:v>
                </c:pt>
                <c:pt idx="1">
                  <c:v>860</c:v>
                </c:pt>
                <c:pt idx="2">
                  <c:v>912</c:v>
                </c:pt>
                <c:pt idx="3" formatCode="#,##0">
                  <c:v>1024</c:v>
                </c:pt>
                <c:pt idx="4">
                  <c:v>114</c:v>
                </c:pt>
                <c:pt idx="5">
                  <c:v>33</c:v>
                </c:pt>
                <c:pt idx="6">
                  <c:v>29</c:v>
                </c:pt>
                <c:pt idx="7">
                  <c:v>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51160"/>
        <c:axId val="382044888"/>
      </c:barChart>
      <c:catAx>
        <c:axId val="382051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44888"/>
        <c:crosses val="autoZero"/>
        <c:auto val="1"/>
        <c:lblAlgn val="ctr"/>
        <c:lblOffset val="100"/>
        <c:noMultiLvlLbl val="0"/>
      </c:catAx>
      <c:valAx>
        <c:axId val="3820448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382051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Wypłacone środki w ramach LSR - </a:t>
            </a:r>
            <a:r>
              <a:rPr lang="pl-PL" sz="1862" b="0" i="0" u="none" strike="noStrike" baseline="0" dirty="0" smtClean="0">
                <a:effectLst/>
              </a:rPr>
              <a:t>45 587 106,49 €</a:t>
            </a:r>
            <a:r>
              <a:rPr lang="pl-PL" sz="1862" b="0" i="0" u="none" strike="noStrike" baseline="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 wypłaconych środków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301923789996156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60181498820835E-2"/>
                  <c:y val="0.213994741325037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60181498820835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031763465569E-2"/>
                  <c:y val="0.265729733733288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031763465569E-2"/>
                  <c:y val="0.192830426248935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4628838708498E-2"/>
                  <c:y val="0.1857756545569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848E-2"/>
                  <c:y val="0.197533607376958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70580484024981E-2"/>
                  <c:y val="0.239862237529163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858928942260049E-2"/>
                  <c:y val="0.1834240639928896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71833040585849E-2"/>
                  <c:y val="0.289245639373402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60181498820914E-2"/>
                  <c:y val="0.291597229937414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814827888321942E-2"/>
                  <c:y val="0.286894048809391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3232291.64</c:v>
                </c:pt>
                <c:pt idx="1">
                  <c:v>1983647.9700000002</c:v>
                </c:pt>
                <c:pt idx="2">
                  <c:v>3746357.1299999994</c:v>
                </c:pt>
                <c:pt idx="3">
                  <c:v>2480891.15</c:v>
                </c:pt>
                <c:pt idx="4">
                  <c:v>1770190.3199999998</c:v>
                </c:pt>
                <c:pt idx="5">
                  <c:v>1700612.55</c:v>
                </c:pt>
                <c:pt idx="6">
                  <c:v>1829345.8900000001</c:v>
                </c:pt>
                <c:pt idx="7">
                  <c:v>3423183.55</c:v>
                </c:pt>
                <c:pt idx="8">
                  <c:v>2226926.4700000002</c:v>
                </c:pt>
                <c:pt idx="9">
                  <c:v>1690654</c:v>
                </c:pt>
                <c:pt idx="10">
                  <c:v>2688692.19</c:v>
                </c:pt>
                <c:pt idx="11">
                  <c:v>3182832.09</c:v>
                </c:pt>
                <c:pt idx="12">
                  <c:v>3250697.71</c:v>
                </c:pt>
                <c:pt idx="13">
                  <c:v>2724315.13</c:v>
                </c:pt>
                <c:pt idx="14">
                  <c:v>2664595.4499999997</c:v>
                </c:pt>
                <c:pt idx="15">
                  <c:v>3751037.9499999997</c:v>
                </c:pt>
                <c:pt idx="16">
                  <c:v>3240835.3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48024"/>
        <c:axId val="382046064"/>
      </c:barChart>
      <c:catAx>
        <c:axId val="382048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46064"/>
        <c:crosses val="autoZero"/>
        <c:auto val="1"/>
        <c:lblAlgn val="ctr"/>
        <c:lblOffset val="100"/>
        <c:noMultiLvlLbl val="0"/>
      </c:catAx>
      <c:valAx>
        <c:axId val="3820460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82048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Poziom wypłaty</a:t>
            </a:r>
            <a:r>
              <a:rPr lang="pl-PL" baseline="0" dirty="0" smtClean="0"/>
              <a:t> środków w ramach LSR – 81,21%</a:t>
            </a:r>
            <a:r>
              <a:rPr lang="pl-PL" sz="1862" b="0" i="0" u="none" strike="noStrike" baseline="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Procent wypłaty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860181498820821E-2"/>
                  <c:y val="0.331574269525608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60181498820835E-2"/>
                  <c:y val="0.3644965374217679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60181498820835E-2"/>
                  <c:y val="0.3715513091138021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031763465569E-2"/>
                  <c:y val="0.3245194978335740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031763465569E-2"/>
                  <c:y val="0.310409954449505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462883870849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848E-2"/>
                  <c:y val="0.338629041217642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338629041217642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928838192849646E-2"/>
                  <c:y val="0.3409806317816538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6417186651084714E-2"/>
                  <c:y val="0.3433322223456652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71833040585849E-2"/>
                  <c:y val="0.317464726141539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35273858460171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1833040585849E-2"/>
                  <c:y val="0.357441765729733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60181498820914E-2"/>
                  <c:y val="0.2986520016294484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814827888321942E-2"/>
                  <c:y val="0.357441765729733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303176346556788E-2"/>
                  <c:y val="0.352738584601710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2914120653260858E-2"/>
                  <c:y val="0.338629041217642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0.00%</c:formatCode>
                <c:ptCount val="17"/>
                <c:pt idx="0">
                  <c:v>0.79464148234466925</c:v>
                </c:pt>
                <c:pt idx="1">
                  <c:v>0.87017370152658369</c:v>
                </c:pt>
                <c:pt idx="2">
                  <c:v>0.88572434753210016</c:v>
                </c:pt>
                <c:pt idx="3">
                  <c:v>0.77810153400305482</c:v>
                </c:pt>
                <c:pt idx="4">
                  <c:v>0.74125313585457919</c:v>
                </c:pt>
                <c:pt idx="5">
                  <c:v>0.76411934390283909</c:v>
                </c:pt>
                <c:pt idx="6">
                  <c:v>0.81204650739537287</c:v>
                </c:pt>
                <c:pt idx="7">
                  <c:v>0.81233495214172735</c:v>
                </c:pt>
                <c:pt idx="8">
                  <c:v>0.81539244849163905</c:v>
                </c:pt>
                <c:pt idx="9">
                  <c:v>0.82324750199645502</c:v>
                </c:pt>
                <c:pt idx="10">
                  <c:v>0.76092118795405084</c:v>
                </c:pt>
                <c:pt idx="11">
                  <c:v>0.84322479365335878</c:v>
                </c:pt>
                <c:pt idx="12">
                  <c:v>0.85628840715808829</c:v>
                </c:pt>
                <c:pt idx="13">
                  <c:v>0.71363854092992796</c:v>
                </c:pt>
                <c:pt idx="14">
                  <c:v>0.85168123108197513</c:v>
                </c:pt>
                <c:pt idx="15">
                  <c:v>0.84177048416303735</c:v>
                </c:pt>
                <c:pt idx="16">
                  <c:v>0.81035468884399187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45672"/>
        <c:axId val="382046848"/>
      </c:barChart>
      <c:catAx>
        <c:axId val="382045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46848"/>
        <c:crosses val="autoZero"/>
        <c:auto val="1"/>
        <c:lblAlgn val="ctr"/>
        <c:lblOffset val="100"/>
        <c:noMultiLvlLbl val="0"/>
      </c:catAx>
      <c:valAx>
        <c:axId val="38204684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82045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1" i="0" u="none" strike="noStrike" baseline="0" dirty="0" smtClean="0">
                <a:effectLst/>
              </a:rPr>
              <a:t>Inne kwestie związane z wdrażaniem LEADER 2014-2020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7100959715212141E-2"/>
          <c:y val="0.20314224345443099"/>
          <c:w val="0.88328523741150189"/>
          <c:h val="0.682520275524941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440725995283227E-2"/>
                  <c:y val="0.5231278006147465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3998983704107892E-2"/>
                  <c:y val="0.2983118542384180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655724141293255E-2"/>
                  <c:y val="0.343862163463318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8000236260668643E-2"/>
                  <c:y val="0.329222678961596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28403220082905E-2"/>
                  <c:y val="6.8196126356330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4.158316680237592E-2"/>
                  <c:y val="2.14079917046254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4.0275998400552883E-2"/>
                  <c:y val="1.6461133948079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1.0327849179439618E-2"/>
                  <c:y val="6.3846609635965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Arkusz1!$A$2:$A$5</c:f>
              <c:strCache>
                <c:ptCount val="4"/>
                <c:pt idx="0">
                  <c:v>Liczba rozpatrzonych protestów</c:v>
                </c:pt>
                <c:pt idx="1">
                  <c:v>Liczba rozwiązanych umów</c:v>
                </c:pt>
                <c:pt idx="2">
                  <c:v>Liczba wycofanych wniosków/ rezygnacji</c:v>
                </c:pt>
                <c:pt idx="3">
                  <c:v>Liczba odmów / pozostawień bez rozpatrzenia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142</c:v>
                </c:pt>
                <c:pt idx="1">
                  <c:v>90</c:v>
                </c:pt>
                <c:pt idx="2">
                  <c:v>100</c:v>
                </c:pt>
                <c:pt idx="3" formatCode="#,##0">
                  <c:v>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47632"/>
        <c:axId val="382048416"/>
      </c:barChart>
      <c:catAx>
        <c:axId val="382047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48416"/>
        <c:crosses val="autoZero"/>
        <c:auto val="1"/>
        <c:lblAlgn val="ctr"/>
        <c:lblOffset val="100"/>
        <c:noMultiLvlLbl val="0"/>
      </c:catAx>
      <c:valAx>
        <c:axId val="382048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82047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 smtClean="0">
                <a:effectLst/>
              </a:rPr>
              <a:t>Europejski Fundusz Rolny na rzecz Rozwoju Obszarów Wiejskich - 35 562 500,00 €</a:t>
            </a:r>
            <a:r>
              <a:rPr lang="pl-PL" sz="1862" b="0" i="0" u="none" strike="noStrike" baseline="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c:rich>
      </c:tx>
      <c:layout>
        <c:manualLayout>
          <c:xMode val="edge"/>
          <c:yMode val="edge"/>
          <c:x val="0.17063223636192321"/>
          <c:y val="7.05477169203421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430967117108882"/>
          <c:y val="9.9672258637929126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 wypłaconych środków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5226873526022E-2"/>
                  <c:y val="0.30570677332148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325226873526009E-2"/>
                  <c:y val="0.19753360737695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371833040585766E-2"/>
                  <c:y val="0.32687108839758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68221721262101E-2"/>
                  <c:y val="0.303355182757471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68221721262101E-2"/>
                  <c:y val="0.19518201681294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769591470614899E-2"/>
                  <c:y val="0.2304558752731177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848E-2"/>
                  <c:y val="0.197533607376958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2234636845320045E-2"/>
                  <c:y val="0.19753360737695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9393883567554848E-2"/>
                  <c:y val="0.1857756545569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882232025789916E-2"/>
                  <c:y val="0.19518201681294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348529957055872E-2"/>
                  <c:y val="0.268081324297300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30570677332148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836878415291051E-2"/>
                  <c:y val="0.305706773321482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325226873526116E-2"/>
                  <c:y val="0.268081324297300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2279873263027144E-2"/>
                  <c:y val="0.268081324297300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326479430086766E-2"/>
                  <c:y val="0.32687108839758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890817569730992E-2"/>
                  <c:y val="0.268081324297300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2462500</c:v>
                </c:pt>
                <c:pt idx="1">
                  <c:v>1562500</c:v>
                </c:pt>
                <c:pt idx="2">
                  <c:v>2762500</c:v>
                </c:pt>
                <c:pt idx="3">
                  <c:v>2462500</c:v>
                </c:pt>
                <c:pt idx="4">
                  <c:v>1562500</c:v>
                </c:pt>
                <c:pt idx="5">
                  <c:v>1862500</c:v>
                </c:pt>
                <c:pt idx="6">
                  <c:v>1562500</c:v>
                </c:pt>
                <c:pt idx="7">
                  <c:v>1562500</c:v>
                </c:pt>
                <c:pt idx="8">
                  <c:v>1562500</c:v>
                </c:pt>
                <c:pt idx="9">
                  <c:v>1562500</c:v>
                </c:pt>
                <c:pt idx="10">
                  <c:v>2162500</c:v>
                </c:pt>
                <c:pt idx="11">
                  <c:v>2462500</c:v>
                </c:pt>
                <c:pt idx="12">
                  <c:v>2462500</c:v>
                </c:pt>
                <c:pt idx="13">
                  <c:v>2162500</c:v>
                </c:pt>
                <c:pt idx="14">
                  <c:v>2162500</c:v>
                </c:pt>
                <c:pt idx="15">
                  <c:v>3062500</c:v>
                </c:pt>
                <c:pt idx="16">
                  <c:v>2162500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50376"/>
        <c:axId val="382052728"/>
      </c:barChart>
      <c:catAx>
        <c:axId val="382050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52728"/>
        <c:crosses val="autoZero"/>
        <c:auto val="1"/>
        <c:lblAlgn val="ctr"/>
        <c:lblOffset val="100"/>
        <c:noMultiLvlLbl val="0"/>
      </c:catAx>
      <c:valAx>
        <c:axId val="382052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82050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 smtClean="0">
                <a:effectLst/>
              </a:rPr>
              <a:t>Europejski Fundusz </a:t>
            </a:r>
            <a:r>
              <a:rPr lang="pl-PL" sz="1862" b="0" i="0" u="none" strike="noStrike" baseline="0" dirty="0" smtClean="0">
                <a:effectLst/>
              </a:rPr>
              <a:t>Rozwoju Regionalnego </a:t>
            </a:r>
            <a:br>
              <a:rPr lang="pl-PL" sz="1862" b="0" i="0" u="none" strike="noStrike" baseline="0" dirty="0" smtClean="0">
                <a:effectLst/>
              </a:rPr>
            </a:br>
            <a:r>
              <a:rPr lang="pl-PL" sz="1862" b="0" i="0" u="none" strike="noStrike" baseline="0" dirty="0" smtClean="0">
                <a:effectLst/>
              </a:rPr>
              <a:t>- 3 000 000,00 €</a:t>
            </a:r>
            <a:r>
              <a:rPr lang="pl-PL" sz="1862" b="0" i="0" u="none" strike="noStrike" baseline="0" dirty="0" smtClean="0"/>
              <a:t> 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c:rich>
      </c:tx>
      <c:layout>
        <c:manualLayout>
          <c:xMode val="edge"/>
          <c:yMode val="edge"/>
          <c:x val="0.17063223636192321"/>
          <c:y val="7.05477169203421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430967117108882"/>
          <c:y val="9.9672258637929126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 wypłaconych środków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5226873526022E-2"/>
                  <c:y val="0.317464726141539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325226873526009E-2"/>
                  <c:y val="0.20223678850498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25226873526036E-2"/>
                  <c:y val="0.338629041217642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68221721262101E-2"/>
                  <c:y val="0.317464726141539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68221721262101E-2"/>
                  <c:y val="0.20223678850498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7769591470614899E-2"/>
                  <c:y val="0.2398622375291634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950771527026767E-2"/>
                  <c:y val="0.20223678850498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25E-2"/>
                  <c:y val="0.124634299892604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5347277400495118E-2"/>
                  <c:y val="0.20223678850498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882232025789916E-2"/>
                  <c:y val="0.202236788504980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348529957055872E-2"/>
                  <c:y val="0.277487686553345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317464726141539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836878415291051E-2"/>
                  <c:y val="0.3174647261415398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325226873526116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2279873263027144E-2"/>
                  <c:y val="0.124634299892604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326479430086766E-2"/>
                  <c:y val="0.3386290412176424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890817569730992E-2"/>
                  <c:y val="0.277487686553345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223114</c:v>
                </c:pt>
                <c:pt idx="1">
                  <c:v>141086</c:v>
                </c:pt>
                <c:pt idx="2">
                  <c:v>250457</c:v>
                </c:pt>
                <c:pt idx="3">
                  <c:v>223114</c:v>
                </c:pt>
                <c:pt idx="4">
                  <c:v>141086</c:v>
                </c:pt>
                <c:pt idx="5">
                  <c:v>168429</c:v>
                </c:pt>
                <c:pt idx="6">
                  <c:v>141086</c:v>
                </c:pt>
                <c:pt idx="7">
                  <c:v>86400</c:v>
                </c:pt>
                <c:pt idx="8">
                  <c:v>141086</c:v>
                </c:pt>
                <c:pt idx="9">
                  <c:v>141086</c:v>
                </c:pt>
                <c:pt idx="10">
                  <c:v>195771</c:v>
                </c:pt>
                <c:pt idx="11">
                  <c:v>223114</c:v>
                </c:pt>
                <c:pt idx="12">
                  <c:v>223114</c:v>
                </c:pt>
                <c:pt idx="13">
                  <c:v>141086</c:v>
                </c:pt>
                <c:pt idx="14">
                  <c:v>86400</c:v>
                </c:pt>
                <c:pt idx="15">
                  <c:v>277800</c:v>
                </c:pt>
                <c:pt idx="16">
                  <c:v>195771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4320936"/>
        <c:axId val="324321720"/>
      </c:barChart>
      <c:catAx>
        <c:axId val="324320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24321720"/>
        <c:crosses val="autoZero"/>
        <c:auto val="1"/>
        <c:lblAlgn val="ctr"/>
        <c:lblOffset val="100"/>
        <c:noMultiLvlLbl val="0"/>
      </c:catAx>
      <c:valAx>
        <c:axId val="3243217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24320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Aktualny budżet LSR </a:t>
            </a:r>
            <a:r>
              <a:rPr lang="pl-PL" sz="1862" b="0" i="0" u="none" strike="noStrike" baseline="0" dirty="0" smtClean="0">
                <a:effectLst/>
              </a:rPr>
              <a:t>56 136 384,10 €</a:t>
            </a:r>
            <a:r>
              <a:rPr lang="pl-PL" sz="1862" b="0" i="0" u="none" strike="noStrike" baseline="0" dirty="0" smtClean="0"/>
              <a:t>  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Aktualny budżet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7183304058573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60181498820835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60181498820835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031763465569E-2"/>
                  <c:y val="0.284542458245380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031763465569E-2"/>
                  <c:y val="0.21634633188904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4628838708498E-2"/>
                  <c:y val="0.190478835684923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956E-2"/>
                  <c:y val="0.204588379068992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9257939928849967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70580484024981E-2"/>
                  <c:y val="0.242213828093174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858928942260049E-2"/>
                  <c:y val="0.1763692923008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38589289422600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60181498820914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814827888321942E-2"/>
                  <c:y val="0.282190867681368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4067610</c:v>
                </c:pt>
                <c:pt idx="1">
                  <c:v>2279600</c:v>
                </c:pt>
                <c:pt idx="2">
                  <c:v>4229710</c:v>
                </c:pt>
                <c:pt idx="3">
                  <c:v>3188390</c:v>
                </c:pt>
                <c:pt idx="4">
                  <c:v>2388105</c:v>
                </c:pt>
                <c:pt idx="5">
                  <c:v>2225585</c:v>
                </c:pt>
                <c:pt idx="6">
                  <c:v>2252760</c:v>
                </c:pt>
                <c:pt idx="7">
                  <c:v>4214005</c:v>
                </c:pt>
                <c:pt idx="8">
                  <c:v>2731110</c:v>
                </c:pt>
                <c:pt idx="9">
                  <c:v>2053640</c:v>
                </c:pt>
                <c:pt idx="10">
                  <c:v>3533470</c:v>
                </c:pt>
                <c:pt idx="11">
                  <c:v>3774595</c:v>
                </c:pt>
                <c:pt idx="12">
                  <c:v>3796265</c:v>
                </c:pt>
                <c:pt idx="13">
                  <c:v>3817500</c:v>
                </c:pt>
                <c:pt idx="14">
                  <c:v>3128630</c:v>
                </c:pt>
                <c:pt idx="15">
                  <c:v>4456129.0999999996</c:v>
                </c:pt>
                <c:pt idx="16">
                  <c:v>3999280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6160"/>
        <c:axId val="380171456"/>
      </c:barChart>
      <c:catAx>
        <c:axId val="3801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171456"/>
        <c:crosses val="autoZero"/>
        <c:auto val="1"/>
        <c:lblAlgn val="ctr"/>
        <c:lblOffset val="100"/>
        <c:noMultiLvlLbl val="0"/>
      </c:catAx>
      <c:valAx>
        <c:axId val="380171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801761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 smtClean="0">
                <a:effectLst/>
              </a:rPr>
              <a:t>EFRROW + EFRR - 38 562 500,00 €</a:t>
            </a:r>
            <a:r>
              <a:rPr lang="pl-PL" sz="1862" b="0" i="0" u="none" strike="noStrike" baseline="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c:rich>
      </c:tx>
      <c:layout>
        <c:manualLayout>
          <c:xMode val="edge"/>
          <c:yMode val="edge"/>
          <c:x val="0.26290984077249741"/>
          <c:y val="9.40636225604562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430967117108882"/>
          <c:y val="9.9672258637929126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 wypłaconych środków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2325226873526022E-2"/>
                  <c:y val="0.291597229937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325226873526009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325226873526036E-2"/>
                  <c:y val="0.326871088397585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3768221721262101E-2"/>
                  <c:y val="0.291597229937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3768221721262101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5211333761790234E-2"/>
                  <c:y val="0.221049513017072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1.7950771527026767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25E-2"/>
                  <c:y val="0.178720882864866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835625858730183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882232025789916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348529957055872E-2"/>
                  <c:y val="0.25632337147724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291597229937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836878415291051E-2"/>
                  <c:y val="0.291597229937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325226873526116E-2"/>
                  <c:y val="0.249268599785209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2279873263027144E-2"/>
                  <c:y val="0.242213828093174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326479430086766E-2"/>
                  <c:y val="0.329222678961596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890817569730992E-2"/>
                  <c:y val="0.25632337147724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#\ ##0.00\ [$€-1]</c:formatCode>
                <c:ptCount val="17"/>
                <c:pt idx="0">
                  <c:v>2685614</c:v>
                </c:pt>
                <c:pt idx="1">
                  <c:v>1703586</c:v>
                </c:pt>
                <c:pt idx="2">
                  <c:v>3012957</c:v>
                </c:pt>
                <c:pt idx="3">
                  <c:v>2685614</c:v>
                </c:pt>
                <c:pt idx="4">
                  <c:v>1703586</c:v>
                </c:pt>
                <c:pt idx="5">
                  <c:v>2030929</c:v>
                </c:pt>
                <c:pt idx="6">
                  <c:v>1703586</c:v>
                </c:pt>
                <c:pt idx="7">
                  <c:v>1648900</c:v>
                </c:pt>
                <c:pt idx="8">
                  <c:v>1703586</c:v>
                </c:pt>
                <c:pt idx="9">
                  <c:v>1703586</c:v>
                </c:pt>
                <c:pt idx="10">
                  <c:v>2358271</c:v>
                </c:pt>
                <c:pt idx="11">
                  <c:v>2685614</c:v>
                </c:pt>
                <c:pt idx="12">
                  <c:v>2685614</c:v>
                </c:pt>
                <c:pt idx="13">
                  <c:v>2303586</c:v>
                </c:pt>
                <c:pt idx="14">
                  <c:v>2248900</c:v>
                </c:pt>
                <c:pt idx="15">
                  <c:v>3340300</c:v>
                </c:pt>
                <c:pt idx="16">
                  <c:v>2358271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2040968"/>
        <c:axId val="382041360"/>
      </c:barChart>
      <c:catAx>
        <c:axId val="382040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2041360"/>
        <c:crosses val="autoZero"/>
        <c:auto val="1"/>
        <c:lblAlgn val="ctr"/>
        <c:lblOffset val="100"/>
        <c:noMultiLvlLbl val="0"/>
      </c:catAx>
      <c:valAx>
        <c:axId val="382041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820409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862" b="0" i="0" u="none" strike="noStrike" baseline="0" dirty="0" smtClean="0">
                <a:effectLst/>
              </a:rPr>
              <a:t>Planowane rodzaje przedsięwzięć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c:rich>
      </c:tx>
      <c:layout>
        <c:manualLayout>
          <c:xMode val="edge"/>
          <c:yMode val="edge"/>
          <c:x val="0.26290984077249741"/>
          <c:y val="9.406362256045625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0430967117108882"/>
          <c:y val="9.9672258637929126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 wypłaconych środków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2743666081171491E-2"/>
                  <c:y val="0.1763692923008554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697059914111771E-2"/>
                  <c:y val="0.312761545013516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2.58674962041254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0140054761847947E-2"/>
                  <c:y val="0.1011183942524904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418666092890757E-2"/>
                  <c:y val="0.1857756545569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0094818344140963E-2"/>
                  <c:y val="0.110524756508536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878764994231771E-2"/>
                  <c:y val="4.46802207162166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25E-2"/>
                  <c:y val="0.178720882864866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6835625858730183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0882232025789916E-2"/>
                  <c:y val="0.18812724512091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9348529957055872E-2"/>
                  <c:y val="0.25632337147724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291597229937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2.0836878415291051E-2"/>
                  <c:y val="0.2915972299374143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2.2325226873526116E-2"/>
                  <c:y val="0.249268599785209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2.2279873263027144E-2"/>
                  <c:y val="0.2422138280931747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6326479430086766E-2"/>
                  <c:y val="0.3292226789615968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5890817569730992E-2"/>
                  <c:y val="0.256323371477243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Działalność gospodarcza (konkursy)</c:v>
                </c:pt>
                <c:pt idx="1">
                  <c:v>Infrastruktura (konkursy)</c:v>
                </c:pt>
                <c:pt idx="2">
                  <c:v>Pozarolnicze funkcje gospodarstw (konkursy)</c:v>
                </c:pt>
                <c:pt idx="3">
                  <c:v>EFRR (granty)</c:v>
                </c:pt>
                <c:pt idx="4">
                  <c:v>Projekty grantowe</c:v>
                </c:pt>
                <c:pt idx="5">
                  <c:v>Operacje własne</c:v>
                </c:pt>
                <c:pt idx="6">
                  <c:v>Smart Villages</c:v>
                </c:pt>
              </c:strCache>
            </c:strRef>
          </c:cat>
          <c:val>
            <c:numRef>
              <c:f>Arkusz1!$B$2:$B$8</c:f>
              <c:numCache>
                <c:formatCode>#\ ##0.00\ [$€-1]</c:formatCode>
                <c:ptCount val="7"/>
                <c:pt idx="0">
                  <c:v>5590719</c:v>
                </c:pt>
                <c:pt idx="1">
                  <c:v>11938612</c:v>
                </c:pt>
                <c:pt idx="2">
                  <c:v>666000</c:v>
                </c:pt>
                <c:pt idx="3">
                  <c:v>3089723</c:v>
                </c:pt>
                <c:pt idx="4">
                  <c:v>5886528</c:v>
                </c:pt>
                <c:pt idx="5">
                  <c:v>3360581</c:v>
                </c:pt>
                <c:pt idx="6">
                  <c:v>1226760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7158400"/>
        <c:axId val="387158008"/>
      </c:barChart>
      <c:catAx>
        <c:axId val="3871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7158008"/>
        <c:crosses val="autoZero"/>
        <c:auto val="1"/>
        <c:lblAlgn val="ctr"/>
        <c:lblOffset val="100"/>
        <c:noMultiLvlLbl val="0"/>
      </c:catAx>
      <c:valAx>
        <c:axId val="38715800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[$€-1]" sourceLinked="1"/>
        <c:majorTickMark val="none"/>
        <c:minorTickMark val="none"/>
        <c:tickLblPos val="nextTo"/>
        <c:crossAx val="38715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Procentowy poziom zwiększenia budżetu LSR - </a:t>
            </a:r>
            <a:r>
              <a:rPr lang="pl-PL" sz="1862" b="0" i="0" u="none" strike="noStrike" baseline="0" dirty="0" smtClean="0">
                <a:effectLst/>
              </a:rPr>
              <a:t>55,24%</a:t>
            </a:r>
            <a:r>
              <a:rPr lang="pl-PL" sz="1862" b="0" i="0" u="none" strike="noStrike" baseline="0" dirty="0" smtClean="0"/>
              <a:t> </a:t>
            </a:r>
            <a:endParaRPr lang="pl-PL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0.11026311086207814"/>
          <c:y val="9.4969077509906324E-2"/>
          <c:w val="0.87286678291784003"/>
          <c:h val="0.421493722919675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Procentowy poziom zwiększenia LSR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37183304058573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860181498820835E-2"/>
                  <c:y val="0.3151131355775283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7860181498820835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3031763465569E-2"/>
                  <c:y val="0.2092915601970151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93031763465569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2.074628838708498E-2"/>
                  <c:y val="0.2445654186571862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0927468443496848E-2"/>
                  <c:y val="0.305706773321482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Arkusz1!$A$2:$A$18</c:f>
              <c:strCache>
                <c:ptCount val="17"/>
                <c:pt idx="0">
                  <c:v>Królewskie Ponidzie</c:v>
                </c:pt>
                <c:pt idx="1">
                  <c:v>Lokalna Grupa Działania - Dorzecze Wisły</c:v>
                </c:pt>
                <c:pt idx="2">
                  <c:v>Lokalna Grupa Działania "Białe Ługi"</c:v>
                </c:pt>
                <c:pt idx="3">
                  <c:v>Lokalna Grupa Działania "Dorzecze Bobrzy"</c:v>
                </c:pt>
                <c:pt idx="4">
                  <c:v>Lokalna Grupa Działania "Nad Czarną i Pilicą"</c:v>
                </c:pt>
                <c:pt idx="5">
                  <c:v>Lokalna Grupa Działania "Perły Czarnej Nidy"</c:v>
                </c:pt>
                <c:pt idx="6">
                  <c:v>Lokalna Grupa Działania "Perły Ponidzia"</c:v>
                </c:pt>
                <c:pt idx="7">
                  <c:v>Lokalna Grupa Działania "Region Włoszczowski"</c:v>
                </c:pt>
                <c:pt idx="8">
                  <c:v>Lokalna Grupa Działania PONIDZIE</c:v>
                </c:pt>
                <c:pt idx="9">
                  <c:v>Lokalna Grupa Działania Powiatu Opatowskiego</c:v>
                </c:pt>
                <c:pt idx="10">
                  <c:v>Lokalna Grupa Działania Ziemi Sandomierskiej</c:v>
                </c:pt>
                <c:pt idx="11">
                  <c:v>Stowarzyszenie "Lokalna Grupa Działania - U ŹRÓDEŁ"</c:v>
                </c:pt>
                <c:pt idx="12">
                  <c:v>Stowarzyszenie "Lokalna Grupa Działania - Wokół Łysej Góry"</c:v>
                </c:pt>
                <c:pt idx="13">
                  <c:v>Stowarzyszenie Lokalna Grupa Działania "Krzemienny Krąg"</c:v>
                </c:pt>
                <c:pt idx="14">
                  <c:v>Stowarzyszenie Lokalna Grupa Działania "Razem na Piaskowcu"</c:v>
                </c:pt>
                <c:pt idx="15">
                  <c:v>Stowarzyszenie Lokalna Grupa Działania "Ziemia Jędrzejowska - GRYF"</c:v>
                </c:pt>
                <c:pt idx="16">
                  <c:v>Stowarzyszenie Rozwoju Wsi Świętokrzyskiej</c:v>
                </c:pt>
              </c:strCache>
            </c:strRef>
          </c:cat>
          <c:val>
            <c:numRef>
              <c:f>Arkusz1!$B$2:$B$18</c:f>
              <c:numCache>
                <c:formatCode>0.00%</c:formatCode>
                <c:ptCount val="17"/>
                <c:pt idx="0">
                  <c:v>0.60981893737013948</c:v>
                </c:pt>
                <c:pt idx="1">
                  <c:v>0.59552055993000874</c:v>
                </c:pt>
                <c:pt idx="2">
                  <c:v>0.58586867882082772</c:v>
                </c:pt>
                <c:pt idx="3">
                  <c:v>0.41564657564657564</c:v>
                </c:pt>
                <c:pt idx="4">
                  <c:v>0.58349274761707415</c:v>
                </c:pt>
                <c:pt idx="5">
                  <c:v>0.4757297969332781</c:v>
                </c:pt>
                <c:pt idx="6">
                  <c:v>0.57673490813648298</c:v>
                </c:pt>
                <c:pt idx="7">
                  <c:v>0.57998031588320753</c:v>
                </c:pt>
                <c:pt idx="8">
                  <c:v>0.60346983707617785</c:v>
                </c:pt>
                <c:pt idx="9">
                  <c:v>0.43736832895888011</c:v>
                </c:pt>
                <c:pt idx="10">
                  <c:v>0.5688622488622489</c:v>
                </c:pt>
                <c:pt idx="11">
                  <c:v>0.41522988236396868</c:v>
                </c:pt>
                <c:pt idx="12">
                  <c:v>0.59683053788316942</c:v>
                </c:pt>
                <c:pt idx="13">
                  <c:v>0.52547452547452544</c:v>
                </c:pt>
                <c:pt idx="14">
                  <c:v>0.58191379092402984</c:v>
                </c:pt>
                <c:pt idx="15">
                  <c:v>0.61363326343418478</c:v>
                </c:pt>
                <c:pt idx="16">
                  <c:v>0.59811388611388616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2632"/>
        <c:axId val="380170672"/>
      </c:barChart>
      <c:catAx>
        <c:axId val="380172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170672"/>
        <c:crosses val="autoZero"/>
        <c:auto val="1"/>
        <c:lblAlgn val="ctr"/>
        <c:lblOffset val="100"/>
        <c:noMultiLvlLbl val="0"/>
      </c:catAx>
      <c:valAx>
        <c:axId val="3801706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80172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 smtClean="0"/>
              <a:t>„</a:t>
            </a:r>
            <a:r>
              <a:rPr lang="pl-PL" b="1" dirty="0" smtClean="0"/>
              <a:t>Królewskie </a:t>
            </a:r>
            <a:r>
              <a:rPr lang="pl-PL" b="1" dirty="0" err="1" smtClean="0"/>
              <a:t>Ponidzie</a:t>
            </a:r>
            <a:r>
              <a:rPr lang="pl-PL" dirty="0" smtClean="0"/>
              <a:t>”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15 108 284,83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00888790134429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720362997641614E-2"/>
                  <c:y val="0.112876347072547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720362997641614E-2"/>
                  <c:y val="0.388012443061882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279873263027144E-2"/>
                  <c:y val="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28403220082905E-2"/>
                  <c:y val="0.162259748916786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583166802376031E-2"/>
                  <c:y val="0.216346331889049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1764346858787951E-2"/>
                  <c:y val="4.2328630152205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5390000</c:v>
                </c:pt>
                <c:pt idx="1">
                  <c:v>1163632</c:v>
                </c:pt>
                <c:pt idx="2">
                  <c:v>4170992</c:v>
                </c:pt>
                <c:pt idx="3">
                  <c:v>0</c:v>
                </c:pt>
                <c:pt idx="4">
                  <c:v>1696874</c:v>
                </c:pt>
                <c:pt idx="5">
                  <c:v>2286969.83</c:v>
                </c:pt>
                <c:pt idx="6">
                  <c:v>399817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5376"/>
        <c:axId val="380176552"/>
      </c:barChart>
      <c:catAx>
        <c:axId val="3801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80176552"/>
        <c:crosses val="autoZero"/>
        <c:auto val="1"/>
        <c:lblAlgn val="ctr"/>
        <c:lblOffset val="100"/>
        <c:noMultiLvlLbl val="0"/>
      </c:catAx>
      <c:valAx>
        <c:axId val="3801765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175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Lokalna Grupa Działania - Dorzecze Wisły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9 327 960,37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>
        <c:manualLayout>
          <c:xMode val="edge"/>
          <c:yMode val="edge"/>
          <c:x val="0.21161385256302981"/>
          <c:y val="1.41095433840684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008887901344295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1293374810206272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50453747052017E-2"/>
                  <c:y val="0.148150205532718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1.88127245120912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1628403220082905E-2"/>
                  <c:y val="0.1622597489167869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174017701736843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5269531702302E-2"/>
                  <c:y val="2.8219086768136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4045000</c:v>
                </c:pt>
                <c:pt idx="1">
                  <c:v>1101412</c:v>
                </c:pt>
                <c:pt idx="2">
                  <c:v>1229051</c:v>
                </c:pt>
                <c:pt idx="3">
                  <c:v>100000</c:v>
                </c:pt>
                <c:pt idx="4">
                  <c:v>1181754</c:v>
                </c:pt>
                <c:pt idx="5">
                  <c:v>1445806.37</c:v>
                </c:pt>
                <c:pt idx="6">
                  <c:v>224937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80170280"/>
        <c:axId val="323411960"/>
      </c:barChart>
      <c:catAx>
        <c:axId val="380170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23411960"/>
        <c:crosses val="autoZero"/>
        <c:auto val="1"/>
        <c:lblAlgn val="ctr"/>
        <c:lblOffset val="100"/>
        <c:noMultiLvlLbl val="0"/>
      </c:catAx>
      <c:valAx>
        <c:axId val="3234119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80170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Lokalna Grupa Działania „Białe Ługi”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18 168 865,68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479724475058326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291597229937414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4650453747052017E-2"/>
                  <c:y val="0.5055919712624523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7.7602488612376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4605100136553041E-2"/>
                  <c:y val="0.185775654556901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2704329148613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25269531702302E-2"/>
                  <c:y val="0.159908158352775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4400000</c:v>
                </c:pt>
                <c:pt idx="1">
                  <c:v>2713318</c:v>
                </c:pt>
                <c:pt idx="2">
                  <c:v>4668830</c:v>
                </c:pt>
                <c:pt idx="3">
                  <c:v>647449</c:v>
                </c:pt>
                <c:pt idx="4">
                  <c:v>1727864.94</c:v>
                </c:pt>
                <c:pt idx="5">
                  <c:v>2509283.7400000002</c:v>
                </c:pt>
                <c:pt idx="6">
                  <c:v>1502120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23404512"/>
        <c:axId val="323405296"/>
      </c:barChart>
      <c:catAx>
        <c:axId val="32340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23405296"/>
        <c:crosses val="autoZero"/>
        <c:auto val="1"/>
        <c:lblAlgn val="ctr"/>
        <c:lblOffset val="100"/>
        <c:noMultiLvlLbl val="0"/>
      </c:catAx>
      <c:valAx>
        <c:axId val="323405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2340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Lokalna Grupa Działania "Dorzecze Bobrzy„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12 178 479,12 zł</a:t>
            </a:r>
            <a:r>
              <a:rPr lang="pl-PL" sz="1862" b="1" i="0" u="none" strike="noStrike" baseline="0" dirty="0" smtClean="0"/>
              <a:t> 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0.510295152390475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3903640336258933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216631300225900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6.3492945228307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2704329148613117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5.1734992408250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4230000</c:v>
                </c:pt>
                <c:pt idx="1">
                  <c:v>3242001</c:v>
                </c:pt>
                <c:pt idx="2">
                  <c:v>1792341</c:v>
                </c:pt>
                <c:pt idx="3">
                  <c:v>0</c:v>
                </c:pt>
                <c:pt idx="4">
                  <c:v>456347</c:v>
                </c:pt>
                <c:pt idx="5">
                  <c:v>2097796.12</c:v>
                </c:pt>
                <c:pt idx="6">
                  <c:v>359994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70424"/>
        <c:axId val="378775912"/>
      </c:barChart>
      <c:catAx>
        <c:axId val="378770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78775912"/>
        <c:crosses val="autoZero"/>
        <c:auto val="1"/>
        <c:lblAlgn val="ctr"/>
        <c:lblOffset val="100"/>
        <c:noMultiLvlLbl val="0"/>
      </c:catAx>
      <c:valAx>
        <c:axId val="3787759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78770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/>
              <a:t>Lokalna Grupa Działania "Nad Czarną i Pilicą„</a:t>
            </a:r>
          </a:p>
          <a:p>
            <a:pPr algn="l">
              <a:defRPr/>
            </a:pPr>
            <a:r>
              <a:rPr lang="pl-PL" dirty="0" smtClean="0"/>
              <a:t>Wartość kontraktacji ogółem </a:t>
            </a:r>
            <a:r>
              <a:rPr lang="pl-PL" sz="1862" b="1" i="0" u="none" strike="noStrike" baseline="0" dirty="0" smtClean="0">
                <a:effectLst/>
              </a:rPr>
              <a:t>9 862 684,09 zł</a:t>
            </a:r>
            <a:r>
              <a:rPr lang="pl-PL" sz="1862" b="1" i="0" u="none" strike="noStrike" baseline="0" dirty="0" smtClean="0"/>
              <a:t> </a:t>
            </a:r>
            <a:endParaRPr lang="pl-PL" b="1" dirty="0" smtClean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5.5194172049331601E-2"/>
          <c:y val="0.18432951894233973"/>
          <c:w val="0.88328523741150189"/>
          <c:h val="0.546128022812280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Wartość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7208711455876682E-2"/>
                  <c:y val="9.51383179646705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7208711455876682E-2"/>
                  <c:y val="0.472669703366292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08711455876682E-2"/>
                  <c:y val="0.367133096322630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7163357845377706E-2"/>
                  <c:y val="1.175795282005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163357845377706E-2"/>
                  <c:y val="5.40865829722623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3071515260611093E-2"/>
                  <c:y val="0.195182016812946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3.5810953025847685E-2"/>
                  <c:y val="3.5273858460171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074628838708498E-2"/>
                  <c:y val="0.296300411065437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2.2370580484024981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2.3858928942260049E-2"/>
                  <c:y val="0.206939969633003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371833040585849E-2"/>
                  <c:y val="0.3033551827574713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7905535109319779E-2"/>
                  <c:y val="0.2092915601970151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1.6371833040585849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layout>
                <c:manualLayout>
                  <c:x val="-1.7860181498820914E-2"/>
                  <c:y val="0.2751360959893345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1.7814827888321942E-2"/>
                  <c:y val="0.308058363885494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9303176346556788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2.1425772195025682E-2"/>
                  <c:y val="0.3198163167055512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Arkusz1!$A$2:$A$8</c:f>
              <c:strCache>
                <c:ptCount val="7"/>
                <c:pt idx="0">
                  <c:v>Premie</c:v>
                </c:pt>
                <c:pt idx="1">
                  <c:v>Rozwój</c:v>
                </c:pt>
                <c:pt idx="2">
                  <c:v>Inne</c:v>
                </c:pt>
                <c:pt idx="3">
                  <c:v>Własne</c:v>
                </c:pt>
                <c:pt idx="4">
                  <c:v>Granty</c:v>
                </c:pt>
                <c:pt idx="5">
                  <c:v>Zarządzanie</c:v>
                </c:pt>
                <c:pt idx="6">
                  <c:v>Współpraca</c:v>
                </c:pt>
              </c:strCache>
            </c:strRef>
          </c:cat>
          <c:val>
            <c:numRef>
              <c:f>Arkusz1!$B$2:$B$8</c:f>
              <c:numCache>
                <c:formatCode>#\ ##0.00\ "zł"</c:formatCode>
                <c:ptCount val="7"/>
                <c:pt idx="0">
                  <c:v>675000</c:v>
                </c:pt>
                <c:pt idx="1">
                  <c:v>3917240</c:v>
                </c:pt>
                <c:pt idx="2">
                  <c:v>3105051</c:v>
                </c:pt>
                <c:pt idx="3">
                  <c:v>50000</c:v>
                </c:pt>
                <c:pt idx="4">
                  <c:v>364987</c:v>
                </c:pt>
                <c:pt idx="5">
                  <c:v>1513483.09</c:v>
                </c:pt>
                <c:pt idx="6">
                  <c:v>236923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8776304"/>
        <c:axId val="378775128"/>
      </c:barChart>
      <c:catAx>
        <c:axId val="37877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pl-PL"/>
          </a:p>
        </c:txPr>
        <c:crossAx val="378775128"/>
        <c:crosses val="autoZero"/>
        <c:auto val="1"/>
        <c:lblAlgn val="ctr"/>
        <c:lblOffset val="100"/>
        <c:noMultiLvlLbl val="0"/>
      </c:catAx>
      <c:valAx>
        <c:axId val="3787751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\ ##0.00\ &quot;zł&quot;" sourceLinked="1"/>
        <c:majorTickMark val="none"/>
        <c:minorTickMark val="none"/>
        <c:tickLblPos val="nextTo"/>
        <c:crossAx val="378776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C343EAC-ED66-4E31-86FF-713202AA9F04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E6436905-204E-4BE8-A027-980370DEB3D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9875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1099" y="2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6C4F105D-500A-4C1E-AD48-D90BE16A558F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606" y="4714877"/>
            <a:ext cx="5438464" cy="44688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1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1099" y="9429750"/>
            <a:ext cx="294495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9E88C8EF-9FD2-44B3-B863-1B775028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9857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911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50CC1E-5B61-4B7E-B01B-336649133A87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70BE03-8137-40B7-B4C3-59EEE04283CD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0868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7F0046-A155-4927-B72C-01B2004813C7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87034E-339C-4FE5-A99B-ACCD1CFBB43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416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Kasia z wysypką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7" descr="Leader 07-1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0513" y="5224463"/>
            <a:ext cx="94297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8" descr="MRiRW[1]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3663" y="5259388"/>
            <a:ext cx="9874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E:\Moje obrazy\Logotypy\Europe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5259388"/>
            <a:ext cx="13255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2844" y="1357298"/>
            <a:ext cx="8858312" cy="2286016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57290" y="5715016"/>
            <a:ext cx="6400800" cy="60959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 smtClean="0"/>
              <a:t>Kliknij, aby edytować styl wzorca podtytułu</a:t>
            </a:r>
            <a:endParaRPr lang="pl-PL" dirty="0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quarter" idx="13"/>
          </p:nvPr>
        </p:nvSpPr>
        <p:spPr>
          <a:xfrm>
            <a:off x="142844" y="3786190"/>
            <a:ext cx="8858312" cy="1000132"/>
          </a:xfrm>
        </p:spPr>
        <p:txBody>
          <a:bodyPr/>
          <a:lstStyle>
            <a:lvl1pPr algn="ctr">
              <a:buNone/>
              <a:defRPr sz="2000"/>
            </a:lvl1pPr>
            <a:lvl5pPr>
              <a:buNone/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B30A78-E5E0-432A-A125-09A09E9CD3A9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10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4B182-A512-4CFE-B7FA-88676D72484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iec/Podzięk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85852" y="5572140"/>
            <a:ext cx="7534620" cy="785818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12" name="Symbol zastępczy obrazu 11"/>
          <p:cNvSpPr>
            <a:spLocks noGrp="1"/>
          </p:cNvSpPr>
          <p:nvPr>
            <p:ph type="pic" sz="quarter" idx="13"/>
          </p:nvPr>
        </p:nvSpPr>
        <p:spPr>
          <a:xfrm>
            <a:off x="1428728" y="285728"/>
            <a:ext cx="7429552" cy="5072098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5EBAF-63FA-4226-A9CB-400CB51A1D1F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9550D-2CBB-4C93-B703-D10B784E773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772400" cy="707886"/>
          </a:xfrm>
        </p:spPr>
        <p:txBody>
          <a:bodyPr anchor="b">
            <a:normAutofit/>
          </a:bodyPr>
          <a:lstStyle>
            <a:lvl1pPr algn="ctr">
              <a:defRPr sz="4000" b="1" cap="all">
                <a:solidFill>
                  <a:srgbClr val="0070C0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214414" y="1857364"/>
            <a:ext cx="7772400" cy="857256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obrazu 9"/>
          <p:cNvSpPr>
            <a:spLocks noGrp="1"/>
          </p:cNvSpPr>
          <p:nvPr>
            <p:ph type="pic" sz="quarter" idx="13"/>
          </p:nvPr>
        </p:nvSpPr>
        <p:spPr>
          <a:xfrm>
            <a:off x="1214414" y="2786058"/>
            <a:ext cx="7786742" cy="3571900"/>
          </a:xfrm>
        </p:spPr>
        <p:txBody>
          <a:bodyPr/>
          <a:lstStyle/>
          <a:p>
            <a:pPr lvl="0"/>
            <a:endParaRPr lang="pl-PL" noProof="0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9284-A911-43BD-8F67-37E812E91A48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A362C-6F43-4313-90FF-0C2718F1AF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85852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43504" y="1571612"/>
            <a:ext cx="3714776" cy="4786346"/>
          </a:xfrm>
          <a:ln w="25400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5133-3EB0-40A4-9218-45D0852EBE10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6B68F-352E-4AEC-87C7-831C72F133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1214414" y="71414"/>
            <a:ext cx="7858180" cy="134622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5DCBA-0EFE-479F-9040-12ECA7641ABC}" type="datetimeFigureOut">
              <a:rPr lang="pl-PL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184D3-374F-41B6-901D-F486214CC7D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B6AAC4-C988-4139-BA49-63CE92B8F485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2A1AA-4719-4106-B266-0998100D3F5E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794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581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A15133-3EB0-40A4-9218-45D0852EBE10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A6B68F-352E-4AEC-87C7-831C72F13390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8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931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392B09-74A7-47EA-821C-9C0C4C0589CC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59E863-25C4-4D78-8490-35B078F57818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417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2965DCBA-0EFE-479F-9040-12ECA7641ABC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5184D3-374F-41B6-901D-F486214CC7D4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  <p:pic>
        <p:nvPicPr>
          <p:cNvPr id="7" name="Obraz 6" descr="Leader baner.jpg"/>
          <p:cNvPicPr>
            <a:picLocks noChangeAspect="1"/>
          </p:cNvPicPr>
          <p:nvPr userDrawn="1"/>
        </p:nvPicPr>
        <p:blipFill>
          <a:blip r:embed="rId2" cstate="print"/>
          <a:srcRect r="1657"/>
          <a:stretch>
            <a:fillRect/>
          </a:stretch>
        </p:blipFill>
        <p:spPr bwMode="auto">
          <a:xfrm>
            <a:off x="0" y="0"/>
            <a:ext cx="114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239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43A79E-810F-4F56-9F1C-80303CE3184C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4E100D-2B49-444E-B401-C053A8D0F0E7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570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53EFCB-6C6A-4B8C-8B19-2101C4722830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693B2-BF85-4863-B949-264EF9E4EA83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7884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BCD74C-6A4F-4A2C-8173-1E260840316A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8F4E26-6D2E-4C4E-9903-CFDD9A28B24F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003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E34021A2-64C3-4960-A329-3E5BE1F4B0A9}" type="datetimeFigureOut">
              <a:rPr lang="pl-PL" smtClean="0"/>
              <a:pPr>
                <a:defRPr/>
              </a:pPr>
              <a:t>13.12.2023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14D18D3-CE40-479C-98F2-BB182C5B85B2}" type="slidenum">
              <a:rPr lang="pl-PL" smtClean="0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122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67" r:id="rId1"/>
    <p:sldLayoutId id="2147485668" r:id="rId2"/>
    <p:sldLayoutId id="2147485669" r:id="rId3"/>
    <p:sldLayoutId id="2147485670" r:id="rId4"/>
    <p:sldLayoutId id="2147485671" r:id="rId5"/>
    <p:sldLayoutId id="2147485672" r:id="rId6"/>
    <p:sldLayoutId id="2147485673" r:id="rId7"/>
    <p:sldLayoutId id="2147485674" r:id="rId8"/>
    <p:sldLayoutId id="2147485675" r:id="rId9"/>
    <p:sldLayoutId id="2147485676" r:id="rId10"/>
    <p:sldLayoutId id="2147485677" r:id="rId11"/>
    <p:sldLayoutId id="2147485301" r:id="rId12"/>
    <p:sldLayoutId id="2147485302" r:id="rId13"/>
    <p:sldLayoutId id="2147485305" r:id="rId14"/>
    <p:sldLayoutId id="2147485306" r:id="rId15"/>
    <p:sldLayoutId id="214748530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png"/><Relationship Id="rId10" Type="http://schemas.openxmlformats.org/officeDocument/2006/relationships/image" Target="../media/image18.jpeg"/><Relationship Id="rId4" Type="http://schemas.openxmlformats.org/officeDocument/2006/relationships/image" Target="../media/image12.gif"/><Relationship Id="rId9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9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4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14.xlsx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0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5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16.xlsx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6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18.xlsx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2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7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20.xls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8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22.xlsx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4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9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24.xlsx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0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26.xlsx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6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1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28.xlsx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2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30.xlsx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3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32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4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34.xlsx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5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36.xls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1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36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38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5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6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7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2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chart" Target="../charts/chart28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chart" Target="../charts/chart29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chart" Target="../charts/chart30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2.gif"/><Relationship Id="rId7" Type="http://schemas.openxmlformats.org/officeDocument/2006/relationships/chart" Target="../charts/chart31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3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openxmlformats.org/officeDocument/2006/relationships/chart" Target="../charts/chart4.xml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0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6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1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8.xlsx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2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10.xlsx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11.gif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3.emf"/><Relationship Id="rId4" Type="http://schemas.openxmlformats.org/officeDocument/2006/relationships/image" Target="../media/image12.gif"/><Relationship Id="rId9" Type="http://schemas.openxmlformats.org/officeDocument/2006/relationships/package" Target="../embeddings/Microsoft_Excel_Worksheet12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100" b="1" i="1" dirty="0" smtClean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Świętokrzyskie Biuro rozwoju regionalnego -</a:t>
            </a:r>
            <a:br>
              <a:rPr lang="pl-PL" sz="3100" b="1" i="1" dirty="0" smtClean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100" b="1" i="1" dirty="0" smtClean="0">
                <a:solidFill>
                  <a:srgbClr val="9B3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Biuro Programów Rozwoju Obszarów Wiejskich </a:t>
            </a:r>
            <a:endParaRPr lang="pl-PL" sz="3100" b="1" i="1" dirty="0">
              <a:solidFill>
                <a:srgbClr val="9B393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ymbol zastępczy zawartości 4"/>
          <p:cNvSpPr txBox="1">
            <a:spLocks noGrp="1"/>
          </p:cNvSpPr>
          <p:nvPr>
            <p:ph type="body"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r>
              <a:rPr lang="pl-PL" sz="1800" b="0" dirty="0" smtClean="0"/>
              <a:t>					</a:t>
            </a:r>
            <a:r>
              <a:rPr lang="pl-PL" sz="1800" b="0" dirty="0" smtClean="0">
                <a:solidFill>
                  <a:schemeClr val="tx2"/>
                </a:solidFill>
              </a:rPr>
              <a:t>Kielce 15 grudnia 2023r.</a:t>
            </a:r>
          </a:p>
          <a:p>
            <a:pPr marL="0" indent="0" algn="just">
              <a:buFontTx/>
              <a:buNone/>
            </a:pPr>
            <a:endParaRPr lang="pl-PL" sz="1800" b="0" dirty="0"/>
          </a:p>
        </p:txBody>
      </p:sp>
      <p:grpSp>
        <p:nvGrpSpPr>
          <p:cNvPr id="7" name="Grupa 6"/>
          <p:cNvGrpSpPr/>
          <p:nvPr/>
        </p:nvGrpSpPr>
        <p:grpSpPr>
          <a:xfrm>
            <a:off x="1259632" y="5521685"/>
            <a:ext cx="6371363" cy="1131924"/>
            <a:chOff x="3946072" y="5445968"/>
            <a:chExt cx="6371363" cy="1131924"/>
          </a:xfrm>
        </p:grpSpPr>
        <p:pic>
          <p:nvPicPr>
            <p:cNvPr id="8" name="Obraz 5" descr="Logo ŚBR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452" y="5520617"/>
              <a:ext cx="977900" cy="71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az 1" descr="herb-kolo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81" y="5571231"/>
              <a:ext cx="622300" cy="723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2" descr="PROW-2014-2020-logo-kolor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6323" y="5445968"/>
              <a:ext cx="1281112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3" descr="http://www.sporol.warmia.mazury.pl/images_menus_big/463/55ffef16c9874/UE-logo-pionowe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6072" y="5520617"/>
              <a:ext cx="1354138" cy="10572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Prostokąt 2"/>
          <p:cNvSpPr/>
          <p:nvPr/>
        </p:nvSpPr>
        <p:spPr>
          <a:xfrm>
            <a:off x="627564" y="301966"/>
            <a:ext cx="80648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pl-PL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Rozwoju Obszarów Wiejskich </a:t>
            </a: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2014-2020</a:t>
            </a:r>
          </a:p>
          <a:p>
            <a:pPr marL="0" indent="0" algn="just">
              <a:buFontTx/>
              <a:buNone/>
            </a:pPr>
            <a:endParaRPr lang="pl-PL" dirty="0">
              <a:solidFill>
                <a:schemeClr val="tx2"/>
              </a:solidFill>
            </a:endParaRPr>
          </a:p>
          <a:p>
            <a:pPr marL="0" indent="0" algn="ctr">
              <a:buFontTx/>
              <a:buNone/>
            </a:pPr>
            <a:r>
              <a:rPr lang="pl-PL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PODSUMOWANIE LEADER</a:t>
            </a:r>
            <a:endParaRPr lang="pl-PL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8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664998764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91562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261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1337055275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1313056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77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654862457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51827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69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701786971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18658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8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701715943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17313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750512568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905619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011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346810809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0059854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72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440019343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356212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50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4064879457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046677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511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942555961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792975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880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Budżet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233167901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834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016893230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758365"/>
              </p:ext>
            </p:extLst>
          </p:nvPr>
        </p:nvGraphicFramePr>
        <p:xfrm>
          <a:off x="814285" y="5439542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285" y="5439542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90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1152669173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5380372"/>
              </p:ext>
            </p:extLst>
          </p:nvPr>
        </p:nvGraphicFramePr>
        <p:xfrm>
          <a:off x="814285" y="5439542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285" y="5439542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23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903845932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101109"/>
              </p:ext>
            </p:extLst>
          </p:nvPr>
        </p:nvGraphicFramePr>
        <p:xfrm>
          <a:off x="814285" y="5439542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3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14285" y="5439542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32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247642799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2153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6661800"/>
              </p:ext>
            </p:extLst>
          </p:nvPr>
        </p:nvGraphicFramePr>
        <p:xfrm>
          <a:off x="467544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6451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Efekty wdrażania 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024687416"/>
              </p:ext>
            </p:extLst>
          </p:nvPr>
        </p:nvGraphicFramePr>
        <p:xfrm>
          <a:off x="467544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34150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Poziom wykonania </a:t>
            </a:r>
            <a:r>
              <a:rPr lang="pl-PL" dirty="0" err="1" smtClean="0"/>
              <a:t>lsr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929398415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3406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Poziom wykonania </a:t>
            </a:r>
            <a:r>
              <a:rPr lang="pl-PL" dirty="0" err="1" smtClean="0"/>
              <a:t>lsr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1259000082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2399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Sprawy różne 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350018298"/>
              </p:ext>
            </p:extLst>
          </p:nvPr>
        </p:nvGraphicFramePr>
        <p:xfrm>
          <a:off x="467544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6087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35802"/>
            <a:ext cx="7772400" cy="1609344"/>
          </a:xfrm>
        </p:spPr>
        <p:txBody>
          <a:bodyPr/>
          <a:lstStyle/>
          <a:p>
            <a:r>
              <a:rPr lang="pl-PL" dirty="0" smtClean="0"/>
              <a:t>SPRAWY BIEŻĄCE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1" dirty="0"/>
              <a:t>61</a:t>
            </a:r>
            <a:r>
              <a:rPr lang="pl-PL" dirty="0"/>
              <a:t> wniosków o przyznanie </a:t>
            </a:r>
            <a:r>
              <a:rPr lang="pl-PL" dirty="0" smtClean="0"/>
              <a:t>pomocy pozostaje aktualnie w trakcie oceny przez ŚBRR</a:t>
            </a:r>
          </a:p>
          <a:p>
            <a:endParaRPr lang="pl-PL" dirty="0" smtClean="0"/>
          </a:p>
          <a:p>
            <a:r>
              <a:rPr lang="pl-PL" b="1" dirty="0" smtClean="0"/>
              <a:t>3</a:t>
            </a:r>
            <a:r>
              <a:rPr lang="pl-PL" dirty="0" smtClean="0"/>
              <a:t> nabory konkursowe pozostają w trakcie realizacji przez LGD.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 smtClean="0"/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2406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Budżet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1171131839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9197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>
            <a:normAutofit/>
          </a:bodyPr>
          <a:lstStyle/>
          <a:p>
            <a:r>
              <a:rPr lang="pl-PL" b="1" smtClean="0"/>
              <a:t/>
            </a:r>
            <a:br>
              <a:rPr lang="pl-PL" b="1" smtClean="0"/>
            </a:br>
            <a:r>
              <a:rPr lang="pl-PL" sz="2700" b="1" smtClean="0"/>
              <a:t>Nowa Perspektywa Finansowa</a:t>
            </a: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153038567"/>
              </p:ext>
            </p:extLst>
          </p:nvPr>
        </p:nvGraphicFramePr>
        <p:xfrm>
          <a:off x="305526" y="144650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9BC3240C-8C2A-4026-AA0F-E87E229CC5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8" y="51917"/>
            <a:ext cx="575945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>
            <a:norm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/>
              <a:t>Nowa Perspektywa Finansowa</a:t>
            </a: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292793746"/>
              </p:ext>
            </p:extLst>
          </p:nvPr>
        </p:nvGraphicFramePr>
        <p:xfrm>
          <a:off x="305526" y="144650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9BC3240C-8C2A-4026-AA0F-E87E229CC5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8" y="51917"/>
            <a:ext cx="575945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34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>
            <a:norm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/>
              <a:t>Nowa Perspektywa Finansowa</a:t>
            </a: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216419121"/>
              </p:ext>
            </p:extLst>
          </p:nvPr>
        </p:nvGraphicFramePr>
        <p:xfrm>
          <a:off x="305526" y="144650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9BC3240C-8C2A-4026-AA0F-E87E229CC5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8" y="51917"/>
            <a:ext cx="575945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5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>
            <a:normAutofit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2700" b="1" dirty="0"/>
              <a:t>Nowa Perspektywa Finansowa</a:t>
            </a:r>
            <a:endParaRPr lang="pl-PL" sz="2700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557836870"/>
              </p:ext>
            </p:extLst>
          </p:nvPr>
        </p:nvGraphicFramePr>
        <p:xfrm>
          <a:off x="305526" y="144650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5" name="Obraz 4">
            <a:extLst>
              <a:ext uri="{FF2B5EF4-FFF2-40B4-BE49-F238E27FC236}">
                <a16:creationId xmlns:lc="http://schemas.openxmlformats.org/drawingml/2006/lockedCanvas" xmlns="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aink="http://schemas.microsoft.com/office/drawing/2016/ink" xmlns:am3d="http://schemas.microsoft.com/office/drawing/2017/model3d" xmlns:o="urn:schemas-microsoft-com:office:office" xmlns:oel="http://schemas.microsoft.com/office/2019/extlst" xmlns:v="urn:schemas-microsoft-com:vml" xmlns:w10="urn:schemas-microsoft-com:office:word" xmlns:w="http://schemas.openxmlformats.org/wordprocessingml/2006/main" xmlns:w16cex="http://schemas.microsoft.com/office/word/2018/wordml/cex" xmlns:w16cid="http://schemas.microsoft.com/office/word/2016/wordml/cid" xmlns:w16="http://schemas.microsoft.com/office/word/2018/wordml" xmlns:w16sdtdh="http://schemas.microsoft.com/office/word/2020/wordml/sdtdatahash" xmlns:w16se="http://schemas.microsoft.com/office/word/2015/wordml/symex" xmlns:a16="http://schemas.microsoft.com/office/drawing/2014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9BC3240C-8C2A-4026-AA0F-E87E229CC521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38" y="51917"/>
            <a:ext cx="5759450" cy="67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2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Dziękujemy</a:t>
            </a:r>
            <a:r>
              <a:rPr lang="pl-PL" dirty="0" smtClean="0"/>
              <a:t> </a:t>
            </a:r>
            <a:r>
              <a:rPr lang="pl-PL" b="1" dirty="0" smtClean="0"/>
              <a:t>za</a:t>
            </a:r>
            <a:r>
              <a:rPr lang="pl-PL" dirty="0" smtClean="0"/>
              <a:t> </a:t>
            </a:r>
            <a:r>
              <a:rPr lang="pl-PL" b="1" dirty="0" smtClean="0"/>
              <a:t>uwagę</a:t>
            </a:r>
          </a:p>
        </p:txBody>
      </p:sp>
      <p:pic>
        <p:nvPicPr>
          <p:cNvPr id="33795" name="Picture 3" descr="Poznań-Licheń-Inowrocław_22-2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1133" y="2120900"/>
            <a:ext cx="5401733" cy="4051300"/>
          </a:xfrm>
        </p:spPr>
      </p:pic>
    </p:spTree>
    <p:extLst>
      <p:ext uri="{BB962C8B-B14F-4D97-AF65-F5344CB8AC3E}">
        <p14:creationId xmlns:p14="http://schemas.microsoft.com/office/powerpoint/2010/main" val="298320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Budżet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4063231365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1307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Budżet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420081231"/>
              </p:ext>
            </p:extLst>
          </p:nvPr>
        </p:nvGraphicFramePr>
        <p:xfrm>
          <a:off x="431540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30454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182973416"/>
              </p:ext>
            </p:extLst>
          </p:nvPr>
        </p:nvGraphicFramePr>
        <p:xfrm>
          <a:off x="305526" y="1124744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441141"/>
              </p:ext>
            </p:extLst>
          </p:nvPr>
        </p:nvGraphicFramePr>
        <p:xfrm>
          <a:off x="755650" y="5516563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650" y="5516563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6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389124917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044904"/>
              </p:ext>
            </p:extLst>
          </p:nvPr>
        </p:nvGraphicFramePr>
        <p:xfrm>
          <a:off x="755650" y="5516563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650" y="5516563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878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3768063614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823945"/>
              </p:ext>
            </p:extLst>
          </p:nvPr>
        </p:nvGraphicFramePr>
        <p:xfrm>
          <a:off x="755650" y="5516563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55650" y="5516563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39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5814"/>
            <a:ext cx="7772400" cy="1401280"/>
          </a:xfrm>
        </p:spPr>
        <p:txBody>
          <a:bodyPr/>
          <a:lstStyle/>
          <a:p>
            <a:r>
              <a:rPr lang="pl-PL" dirty="0" smtClean="0"/>
              <a:t>KONTRAKTACJA</a:t>
            </a:r>
            <a:endParaRPr lang="pl-PL" dirty="0"/>
          </a:p>
        </p:txBody>
      </p:sp>
      <p:sp>
        <p:nvSpPr>
          <p:cNvPr id="6" name="Symbol zastępczy zawartości 4"/>
          <p:cNvSpPr txBox="1">
            <a:spLocks noGrp="1"/>
          </p:cNvSpPr>
          <p:nvPr>
            <p:ph idx="1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7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  <a:tabLst>
                <a:tab pos="355600" algn="l"/>
              </a:tabLst>
            </a:pPr>
            <a:endParaRPr lang="pl-PL" sz="1200" b="0" dirty="0" smtClean="0"/>
          </a:p>
          <a:p>
            <a:pPr algn="just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marL="0" indent="0" algn="just">
              <a:buNone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dirty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 smtClean="0"/>
          </a:p>
          <a:p>
            <a:pPr algn="just">
              <a:buFont typeface="Arial" panose="020B0604020202020204" pitchFamily="34" charset="0"/>
              <a:buChar char="•"/>
            </a:pPr>
            <a:endParaRPr lang="pl-PL" sz="1800" b="0" dirty="0">
              <a:solidFill>
                <a:srgbClr val="FF0000"/>
              </a:solidFill>
            </a:endParaRPr>
          </a:p>
        </p:txBody>
      </p:sp>
      <p:graphicFrame>
        <p:nvGraphicFramePr>
          <p:cNvPr id="48" name="Wykres 47"/>
          <p:cNvGraphicFramePr/>
          <p:nvPr>
            <p:extLst>
              <p:ext uri="{D42A27DB-BD31-4B8C-83A1-F6EECF244321}">
                <p14:modId xmlns:p14="http://schemas.microsoft.com/office/powerpoint/2010/main" val="810292955"/>
              </p:ext>
            </p:extLst>
          </p:nvPr>
        </p:nvGraphicFramePr>
        <p:xfrm>
          <a:off x="395536" y="1196752"/>
          <a:ext cx="853294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Obi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621403"/>
              </p:ext>
            </p:extLst>
          </p:nvPr>
        </p:nvGraphicFramePr>
        <p:xfrm>
          <a:off x="806340" y="5652118"/>
          <a:ext cx="7488758" cy="732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Worksheet" r:id="rId9" imgW="5419689" imgH="609543" progId="Excel.Sheet.12">
                  <p:embed/>
                </p:oleObj>
              </mc:Choice>
              <mc:Fallback>
                <p:oleObj name="Worksheet" r:id="rId9" imgW="5419689" imgH="609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6340" y="5652118"/>
                        <a:ext cx="7488758" cy="732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0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Zielonożółty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TM03090434[[fn=Drewniana czcionka]]</Template>
  <TotalTime>11094</TotalTime>
  <Words>740</Words>
  <Application>Microsoft Office PowerPoint</Application>
  <PresentationFormat>Pokaz na ekranie (4:3)</PresentationFormat>
  <Paragraphs>593</Paragraphs>
  <Slides>34</Slides>
  <Notes>0</Notes>
  <HiddenSlides>0</HiddenSlides>
  <MMClips>0</MMClips>
  <ScaleCrop>false</ScaleCrop>
  <HeadingPairs>
    <vt:vector size="8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42" baseType="lpstr">
      <vt:lpstr>Arial</vt:lpstr>
      <vt:lpstr>Calibri</vt:lpstr>
      <vt:lpstr>Rockwell</vt:lpstr>
      <vt:lpstr>Rockwell Condensed</vt:lpstr>
      <vt:lpstr>Times New Roman</vt:lpstr>
      <vt:lpstr>Wingdings</vt:lpstr>
      <vt:lpstr>Drewniana czcionka</vt:lpstr>
      <vt:lpstr>Worksheet</vt:lpstr>
      <vt:lpstr>Świętokrzyskie Biuro rozwoju regionalnego - Biuro Programów Rozwoju Obszarów Wiejskich </vt:lpstr>
      <vt:lpstr>Budżet</vt:lpstr>
      <vt:lpstr>Budżet</vt:lpstr>
      <vt:lpstr>Budżet</vt:lpstr>
      <vt:lpstr>Budżet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KONTRAKTACJA</vt:lpstr>
      <vt:lpstr>Efekty wdrażania </vt:lpstr>
      <vt:lpstr>Poziom wykonania lsr</vt:lpstr>
      <vt:lpstr>Poziom wykonania lsr</vt:lpstr>
      <vt:lpstr>Sprawy różne </vt:lpstr>
      <vt:lpstr>SPRAWY BIEŻĄCE</vt:lpstr>
      <vt:lpstr> Nowa Perspektywa Finansowa</vt:lpstr>
      <vt:lpstr> Nowa Perspektywa Finansowa</vt:lpstr>
      <vt:lpstr> Nowa Perspektywa Finansowa</vt:lpstr>
      <vt:lpstr> Nowa Perspektywa Finansowa</vt:lpstr>
      <vt:lpstr>Dziękujemy za uwagę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Podejście Leader</dc:title>
  <dc:creator>ltom</dc:creator>
  <cp:lastModifiedBy>Paweł Kopacz</cp:lastModifiedBy>
  <cp:revision>1080</cp:revision>
  <cp:lastPrinted>2019-03-19T10:16:25Z</cp:lastPrinted>
  <dcterms:created xsi:type="dcterms:W3CDTF">2009-06-02T12:46:28Z</dcterms:created>
  <dcterms:modified xsi:type="dcterms:W3CDTF">2023-12-13T11:42:46Z</dcterms:modified>
</cp:coreProperties>
</file>