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666" r:id="rId1"/>
    <p:sldMasterId id="2147485678" r:id="rId2"/>
  </p:sldMasterIdLst>
  <p:notesMasterIdLst>
    <p:notesMasterId r:id="rId14"/>
  </p:notesMasterIdLst>
  <p:handoutMasterIdLst>
    <p:handoutMasterId r:id="rId15"/>
  </p:handoutMasterIdLst>
  <p:sldIdLst>
    <p:sldId id="530" r:id="rId3"/>
    <p:sldId id="634" r:id="rId4"/>
    <p:sldId id="718" r:id="rId5"/>
    <p:sldId id="717" r:id="rId6"/>
    <p:sldId id="719" r:id="rId7"/>
    <p:sldId id="720" r:id="rId8"/>
    <p:sldId id="721" r:id="rId9"/>
    <p:sldId id="722" r:id="rId10"/>
    <p:sldId id="723" r:id="rId11"/>
    <p:sldId id="724" r:id="rId12"/>
    <p:sldId id="725" r:id="rId13"/>
  </p:sldIdLst>
  <p:sldSz cx="9144000" cy="6858000" type="screen4x3"/>
  <p:notesSz cx="6797675" cy="9928225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3937"/>
    <a:srgbClr val="000099"/>
    <a:srgbClr val="FF0000"/>
    <a:srgbClr val="C053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684" autoAdjust="0"/>
    <p:restoredTop sz="86381" autoAdjust="0"/>
  </p:normalViewPr>
  <p:slideViewPr>
    <p:cSldViewPr>
      <p:cViewPr varScale="1">
        <p:scale>
          <a:sx n="78" d="100"/>
          <a:sy n="78" d="100"/>
        </p:scale>
        <p:origin x="105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dirty="0" smtClean="0"/>
              <a:t>Łączny budżet LSR – </a:t>
            </a:r>
            <a:r>
              <a:rPr lang="pl-PL" b="1" dirty="0" smtClean="0"/>
              <a:t>40 062 500 </a:t>
            </a:r>
            <a:r>
              <a:rPr lang="pl-PL" sz="1862" b="0" i="0" u="none" strike="noStrike" baseline="0" dirty="0" smtClean="0">
                <a:effectLst/>
              </a:rPr>
              <a:t>€</a:t>
            </a:r>
            <a:r>
              <a:rPr lang="pl-PL" sz="1862" b="0" i="0" u="none" strike="noStrike" baseline="0" dirty="0" smtClean="0"/>
              <a:t> </a:t>
            </a:r>
            <a:r>
              <a:rPr lang="pl-PL" baseline="0" dirty="0" smtClean="0"/>
              <a:t>  </a:t>
            </a:r>
            <a:endParaRPr lang="pl-PL" dirty="0"/>
          </a:p>
        </c:rich>
      </c:tx>
      <c:layout>
        <c:manualLayout>
          <c:xMode val="edge"/>
          <c:yMode val="edge"/>
          <c:x val="0.24852114415791587"/>
          <c:y val="9.4063622560456254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0.11026311086207814"/>
          <c:y val="9.4969077509906324E-2"/>
          <c:w val="0.87286678291784003"/>
          <c:h val="0.421493722919675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ŁĄCZNY BUDŻET LSR 40 062 500 EURO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6371833040585738E-2"/>
                  <c:y val="0.2751360959893344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7860181498820835E-2"/>
                  <c:y val="0.1693145206088212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7860181498820835E-2"/>
                  <c:y val="0.3057067733214827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93031763465569E-2"/>
                  <c:y val="0.2727845054253230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93031763465569E-2"/>
                  <c:y val="0.1693145206088212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2.074628838708498E-2"/>
                  <c:y val="0.2045883790689923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2.0927468443496848E-2"/>
                  <c:y val="0.1669629300448098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1.9257939928849967E-2"/>
                  <c:y val="0.2657297337332887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2.2370580484024981E-2"/>
                  <c:y val="0.1716661111728326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1.4928838192849646E-2"/>
                  <c:y val="0.1716661111728326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1.6371833040585849E-2"/>
                  <c:y val="0.2398622375291634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1.6417186651084714E-2"/>
                  <c:y val="0.3080583638854941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1.6371833040585849E-2"/>
                  <c:y val="0.2751360959893344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-1.7860181498820914E-2"/>
                  <c:y val="0.2351590564011406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-1.7814827888321942E-2"/>
                  <c:y val="0.2304558752731178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 val="-1.9303176346556788E-2"/>
                  <c:y val="0.3198163167055512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 val="-2.1425772195025682E-2"/>
                  <c:y val="0.2539717809132318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b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Arkusz1!$A$2:$A$18</c:f>
              <c:strCache>
                <c:ptCount val="17"/>
                <c:pt idx="0">
                  <c:v>Królewskie Ponidzie</c:v>
                </c:pt>
                <c:pt idx="1">
                  <c:v>Lokalna Grupa Działania - Dorzecze Wisły</c:v>
                </c:pt>
                <c:pt idx="2">
                  <c:v>Lokalna Grupa Działania "Białe Ługi"</c:v>
                </c:pt>
                <c:pt idx="3">
                  <c:v>Lokalna Grupa Działania "Dorzecze Bobrzy"</c:v>
                </c:pt>
                <c:pt idx="4">
                  <c:v>Lokalna Grupa Działania "Nad Czarną i Pilicą"</c:v>
                </c:pt>
                <c:pt idx="5">
                  <c:v>Lokalna Grupa Działania "Perły Czarnej Nidy"</c:v>
                </c:pt>
                <c:pt idx="6">
                  <c:v>Lokalna Grupa Działania "Perły Ponidzia"</c:v>
                </c:pt>
                <c:pt idx="7">
                  <c:v>Lokalna Grupa Działania "Region Włoszczowski"</c:v>
                </c:pt>
                <c:pt idx="8">
                  <c:v>Lokalna Grupa Działania PONIDZIE</c:v>
                </c:pt>
                <c:pt idx="9">
                  <c:v>Lokalna Grupa Działania Powiatu Opatowskiego</c:v>
                </c:pt>
                <c:pt idx="10">
                  <c:v>Lokalna Grupa Działania Ziemi Sandomierskiej</c:v>
                </c:pt>
                <c:pt idx="11">
                  <c:v>Stowarzyszenie "Lokalna Grupa Działania - U ŹRÓDEŁ"</c:v>
                </c:pt>
                <c:pt idx="12">
                  <c:v>Stowarzyszenie "Lokalna Grupa Działania - Wokół Łysej Góry"</c:v>
                </c:pt>
                <c:pt idx="13">
                  <c:v>Stowarzyszenie Lokalna Grupa Działania "Krzemienny Krąg"</c:v>
                </c:pt>
                <c:pt idx="14">
                  <c:v>Stowarzyszenie Lokalna Grupa Działania "Razem na Piaskowcu"</c:v>
                </c:pt>
                <c:pt idx="15">
                  <c:v>Stowarzyszenie Lokalna Grupa Działania "Ziemia Jędrzejowska - GRYF"</c:v>
                </c:pt>
                <c:pt idx="16">
                  <c:v>Stowarzyszenie Rozwoju Wsi Świętokrzyskiej</c:v>
                </c:pt>
              </c:strCache>
            </c:strRef>
          </c:cat>
          <c:val>
            <c:numRef>
              <c:f>Arkusz1!$B$2:$B$18</c:f>
              <c:numCache>
                <c:formatCode>#\ ##0.00\ [$€-1]</c:formatCode>
                <c:ptCount val="17"/>
                <c:pt idx="0">
                  <c:v>2685614</c:v>
                </c:pt>
                <c:pt idx="1">
                  <c:v>1703586</c:v>
                </c:pt>
                <c:pt idx="2">
                  <c:v>3012957</c:v>
                </c:pt>
                <c:pt idx="3">
                  <c:v>2685614</c:v>
                </c:pt>
                <c:pt idx="4">
                  <c:v>1703586</c:v>
                </c:pt>
                <c:pt idx="5">
                  <c:v>2030929</c:v>
                </c:pt>
                <c:pt idx="6">
                  <c:v>1648900</c:v>
                </c:pt>
                <c:pt idx="7">
                  <c:v>2603586</c:v>
                </c:pt>
                <c:pt idx="8">
                  <c:v>1703586</c:v>
                </c:pt>
                <c:pt idx="9">
                  <c:v>1703586</c:v>
                </c:pt>
                <c:pt idx="10">
                  <c:v>2358271</c:v>
                </c:pt>
                <c:pt idx="11">
                  <c:v>3285614</c:v>
                </c:pt>
                <c:pt idx="12">
                  <c:v>2685614</c:v>
                </c:pt>
                <c:pt idx="13">
                  <c:v>2303586</c:v>
                </c:pt>
                <c:pt idx="14">
                  <c:v>2248900</c:v>
                </c:pt>
                <c:pt idx="15">
                  <c:v>3340300</c:v>
                </c:pt>
                <c:pt idx="16">
                  <c:v>2358271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97287872"/>
        <c:axId val="297292968"/>
      </c:barChart>
      <c:catAx>
        <c:axId val="297287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pl-PL"/>
          </a:p>
        </c:txPr>
        <c:crossAx val="297292968"/>
        <c:crosses val="autoZero"/>
        <c:auto val="1"/>
        <c:lblAlgn val="ctr"/>
        <c:lblOffset val="100"/>
        <c:noMultiLvlLbl val="0"/>
      </c:catAx>
      <c:valAx>
        <c:axId val="29729296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0\ [$€-1]" sourceLinked="1"/>
        <c:majorTickMark val="none"/>
        <c:minorTickMark val="none"/>
        <c:tickLblPos val="nextTo"/>
        <c:crossAx val="297287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dirty="0" smtClean="0"/>
              <a:t>Łączna kwota </a:t>
            </a:r>
            <a:r>
              <a:rPr lang="pl-PL" sz="1862" b="1" i="0" u="none" strike="noStrike" baseline="0" dirty="0" smtClean="0">
                <a:effectLst/>
              </a:rPr>
              <a:t>7 062 500,00</a:t>
            </a:r>
            <a:r>
              <a:rPr lang="pl-PL" sz="1862" b="0" i="0" u="none" strike="noStrike" baseline="0" dirty="0" smtClean="0">
                <a:effectLst/>
              </a:rPr>
              <a:t> euro. </a:t>
            </a:r>
            <a:r>
              <a:rPr lang="pl-PL" dirty="0" smtClean="0"/>
              <a:t> </a:t>
            </a:r>
            <a:endParaRPr lang="pl-PL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0.11026311086207814"/>
          <c:y val="9.4969077509906324E-2"/>
          <c:w val="0.87286678291784003"/>
          <c:h val="0.421493722919675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Wielkość kontaktacji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5301923789996156E-2"/>
                  <c:y val="0.3057067733214827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3813575331761073E-2"/>
                  <c:y val="0.2045883790689923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2325226873526009E-2"/>
                  <c:y val="0.3198163167055512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9303176346556955E-2"/>
                  <c:y val="0.315113135577528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7814827888321831E-2"/>
                  <c:y val="0.2116431507610265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2.3722985303555169E-2"/>
                  <c:y val="0.244565418657186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2.0927468443496956E-2"/>
                  <c:y val="0.2045883790689923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1.9257939928849912E-2"/>
                  <c:y val="0.3057067733214827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2.2370580484025036E-2"/>
                  <c:y val="0.2069399696330037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2.3858928942260049E-2"/>
                  <c:y val="0.1998851979409694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2.3813575331761073E-2"/>
                  <c:y val="0.2704329148613117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1.9393883567554848E-2"/>
                  <c:y val="0.3080583638854941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1.6371833040585738E-2"/>
                  <c:y val="0.3080583638854941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-2.2325226873526009E-2"/>
                  <c:y val="0.2704329148613117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-2.0791524804792075E-2"/>
                  <c:y val="0.2704329148613117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 val="-1.93031763465569E-2"/>
                  <c:y val="0.3104099544495055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 val="-2.4402469111495816E-2"/>
                  <c:y val="0.2704329148613117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b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Arkusz1!$A$2:$A$19</c:f>
              <c:strCache>
                <c:ptCount val="17"/>
                <c:pt idx="0">
                  <c:v>Królewskie Ponidzie</c:v>
                </c:pt>
                <c:pt idx="1">
                  <c:v>Lokalna Grupa Działania - Dorzecze Wisły</c:v>
                </c:pt>
                <c:pt idx="2">
                  <c:v>Lokalna Grupa Działania "Białe Ługi"</c:v>
                </c:pt>
                <c:pt idx="3">
                  <c:v>Lokalna Grupa Działania "Dorzecze Bobrzy"</c:v>
                </c:pt>
                <c:pt idx="4">
                  <c:v>Lokalna Grupa Działania "Nad Czarną i Pilicą"</c:v>
                </c:pt>
                <c:pt idx="5">
                  <c:v>Lokalna Grupa Działania "Perły Czarnej Nidy"</c:v>
                </c:pt>
                <c:pt idx="6">
                  <c:v>Lokalna Grupa Działania "Perły Ponidzia"</c:v>
                </c:pt>
                <c:pt idx="7">
                  <c:v>Lokalna Grupa Działania "Region Włoszczowski"</c:v>
                </c:pt>
                <c:pt idx="8">
                  <c:v>Lokalna Grupa Działania PONIDZIE</c:v>
                </c:pt>
                <c:pt idx="9">
                  <c:v>Lokalna Grupa Działania Powiatu Opatowskiego</c:v>
                </c:pt>
                <c:pt idx="10">
                  <c:v>Lokalna Grupa Działania Ziemi Sandomierskiej</c:v>
                </c:pt>
                <c:pt idx="11">
                  <c:v>Stowarzyszenie "Lokalna Grupa Działania - U ŹRÓDEŁ"</c:v>
                </c:pt>
                <c:pt idx="12">
                  <c:v>Stowarzyszenie "Lokalna Grupa Działania - Wokół Łysej Góry"</c:v>
                </c:pt>
                <c:pt idx="13">
                  <c:v>Stowarzyszenie Lokalna Grupa Działania "Krzemienny Krąg"</c:v>
                </c:pt>
                <c:pt idx="14">
                  <c:v>Stowarzyszenie Lokalna Grupa Działania "Razem na Piaskowcu"</c:v>
                </c:pt>
                <c:pt idx="15">
                  <c:v>Stowarzyszenie Lokalna Grupa Działania "Ziemia Jędrzejowska - GRYF"</c:v>
                </c:pt>
                <c:pt idx="16">
                  <c:v>Stowarzyszenie Rozwoju Wsi Świętokrzyskiej</c:v>
                </c:pt>
              </c:strCache>
            </c:strRef>
          </c:cat>
          <c:val>
            <c:numRef>
              <c:f>Arkusz1!$B$2:$B$19</c:f>
              <c:numCache>
                <c:formatCode>#\ ##0.00\ [$€-1]</c:formatCode>
                <c:ptCount val="18"/>
                <c:pt idx="0">
                  <c:v>462500</c:v>
                </c:pt>
                <c:pt idx="1">
                  <c:v>312500</c:v>
                </c:pt>
                <c:pt idx="2">
                  <c:v>512500</c:v>
                </c:pt>
                <c:pt idx="3">
                  <c:v>462500</c:v>
                </c:pt>
                <c:pt idx="4">
                  <c:v>312500</c:v>
                </c:pt>
                <c:pt idx="5">
                  <c:v>362500</c:v>
                </c:pt>
                <c:pt idx="6">
                  <c:v>312500</c:v>
                </c:pt>
                <c:pt idx="7">
                  <c:v>462500</c:v>
                </c:pt>
                <c:pt idx="8">
                  <c:v>312500</c:v>
                </c:pt>
                <c:pt idx="9">
                  <c:v>312500</c:v>
                </c:pt>
                <c:pt idx="10">
                  <c:v>412500</c:v>
                </c:pt>
                <c:pt idx="11">
                  <c:v>562500</c:v>
                </c:pt>
                <c:pt idx="12">
                  <c:v>462500</c:v>
                </c:pt>
                <c:pt idx="13">
                  <c:v>412500</c:v>
                </c:pt>
                <c:pt idx="14">
                  <c:v>412500</c:v>
                </c:pt>
                <c:pt idx="15">
                  <c:v>562500</c:v>
                </c:pt>
                <c:pt idx="16">
                  <c:v>412500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97291008"/>
        <c:axId val="297291792"/>
      </c:barChart>
      <c:catAx>
        <c:axId val="297291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pl-PL"/>
          </a:p>
        </c:txPr>
        <c:crossAx val="297291792"/>
        <c:crosses val="autoZero"/>
        <c:auto val="1"/>
        <c:lblAlgn val="ctr"/>
        <c:lblOffset val="100"/>
        <c:noMultiLvlLbl val="0"/>
      </c:catAx>
      <c:valAx>
        <c:axId val="29729179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0\ [$€-1]" sourceLinked="1"/>
        <c:majorTickMark val="none"/>
        <c:minorTickMark val="none"/>
        <c:tickLblPos val="nextTo"/>
        <c:crossAx val="297291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1099" y="2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4C343EAC-ED66-4E31-86FF-713202AA9F04}" type="datetimeFigureOut">
              <a:rPr lang="pl-PL"/>
              <a:pPr>
                <a:defRPr/>
              </a:pPr>
              <a:t>18.12.2024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1" y="9429750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1099" y="9429750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E6436905-204E-4BE8-A027-980370DEB3D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398754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1099" y="2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6C4F105D-500A-4C1E-AD48-D90BE16A558F}" type="datetimeFigureOut">
              <a:rPr lang="pl-PL"/>
              <a:pPr>
                <a:defRPr/>
              </a:pPr>
              <a:t>18.12.2024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606" y="4714877"/>
            <a:ext cx="5438464" cy="44688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1" y="9429750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1099" y="9429750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9E88C8EF-9FD2-44B3-B863-1B77502882A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398572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4021A2-64C3-4960-A329-3E5BE1F4B0A9}" type="datetimeFigureOut">
              <a:rPr lang="pl-PL" smtClean="0"/>
              <a:pPr>
                <a:defRPr/>
              </a:pPr>
              <a:t>18.12.2024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pPr>
              <a:defRPr/>
            </a:pPr>
            <a:fld id="{514D18D3-CE40-479C-98F2-BB182C5B85B2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39114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50CC1E-5B61-4B7E-B01B-336649133A87}" type="datetimeFigureOut">
              <a:rPr lang="pl-PL" smtClean="0"/>
              <a:pPr>
                <a:defRPr/>
              </a:pPr>
              <a:t>18.12.2024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70BE03-8137-40B7-B4C3-59EEE04283CD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0868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7F0046-A155-4927-B72C-01B2004813C7}" type="datetimeFigureOut">
              <a:rPr lang="pl-PL" smtClean="0"/>
              <a:pPr>
                <a:defRPr/>
              </a:pPr>
              <a:t>18.12.2024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87034E-339C-4FE5-A99B-ACCD1CFBB432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241623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6" descr="Kasia z wysypką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7" descr="Leader 07-1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00513" y="5224463"/>
            <a:ext cx="942975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az 8" descr="MRiRW[1]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3663" y="5259388"/>
            <a:ext cx="987425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E:\Moje obrazy\Logotypy\Europe.jp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350" y="5259388"/>
            <a:ext cx="13255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42844" y="1357298"/>
            <a:ext cx="8858312" cy="2286016"/>
          </a:xfrm>
        </p:spPr>
        <p:txBody>
          <a:bodyPr>
            <a:normAutofit/>
          </a:bodyPr>
          <a:lstStyle>
            <a:lvl1pPr>
              <a:defRPr sz="4800" b="1"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57290" y="5715016"/>
            <a:ext cx="6400800" cy="60959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00206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Kliknij, aby edytować styl wzorca podtytułu</a:t>
            </a:r>
            <a:endParaRPr lang="pl-PL" dirty="0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sz="quarter" idx="13"/>
          </p:nvPr>
        </p:nvSpPr>
        <p:spPr>
          <a:xfrm>
            <a:off x="142844" y="3786190"/>
            <a:ext cx="8858312" cy="1000132"/>
          </a:xfrm>
        </p:spPr>
        <p:txBody>
          <a:bodyPr/>
          <a:lstStyle>
            <a:lvl1pPr algn="ctr">
              <a:buNone/>
              <a:defRPr sz="2000"/>
            </a:lvl1pPr>
            <a:lvl5pPr>
              <a:buNone/>
              <a:defRPr/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9" name="Symbol zastępczy daty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30A78-E5E0-432A-A125-09A09E9CD3A9}" type="datetimeFigureOut">
              <a:rPr lang="pl-PL"/>
              <a:pPr>
                <a:defRPr/>
              </a:pPr>
              <a:t>18.12.2024</a:t>
            </a:fld>
            <a:endParaRPr lang="pl-PL"/>
          </a:p>
        </p:txBody>
      </p:sp>
      <p:sp>
        <p:nvSpPr>
          <p:cNvPr id="10" name="Symbol zastępczy stop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1" name="Symbol zastępczy numeru slajdu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4B182-A512-4CFE-B7FA-88676D72484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iec/Podziękowan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6" descr="Leader baner.jpg"/>
          <p:cNvPicPr>
            <a:picLocks noChangeAspect="1"/>
          </p:cNvPicPr>
          <p:nvPr userDrawn="1"/>
        </p:nvPicPr>
        <p:blipFill>
          <a:blip r:embed="rId2" cstate="print"/>
          <a:srcRect r="1657"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285852" y="5572140"/>
            <a:ext cx="7534620" cy="785818"/>
          </a:xfrm>
        </p:spPr>
        <p:txBody>
          <a:bodyPr>
            <a:normAutofit/>
          </a:bodyPr>
          <a:lstStyle>
            <a:lvl1pPr>
              <a:defRPr sz="4800" b="1"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12" name="Symbol zastępczy obrazu 11"/>
          <p:cNvSpPr>
            <a:spLocks noGrp="1"/>
          </p:cNvSpPr>
          <p:nvPr>
            <p:ph type="pic" sz="quarter" idx="13"/>
          </p:nvPr>
        </p:nvSpPr>
        <p:spPr>
          <a:xfrm>
            <a:off x="1428728" y="285728"/>
            <a:ext cx="7429552" cy="5072098"/>
          </a:xfrm>
        </p:spPr>
        <p:txBody>
          <a:bodyPr/>
          <a:lstStyle/>
          <a:p>
            <a:pPr lvl="0"/>
            <a:endParaRPr lang="pl-PL" noProof="0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5EBAF-63FA-4226-A9CB-400CB51A1D1F}" type="datetimeFigureOut">
              <a:rPr lang="pl-PL"/>
              <a:pPr>
                <a:defRPr/>
              </a:pPr>
              <a:t>18.12.2024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9550D-2CBB-4C93-B703-D10B784E773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6" descr="Leader baner.jpg"/>
          <p:cNvPicPr>
            <a:picLocks noChangeAspect="1"/>
          </p:cNvPicPr>
          <p:nvPr userDrawn="1"/>
        </p:nvPicPr>
        <p:blipFill>
          <a:blip r:embed="rId2" cstate="print"/>
          <a:srcRect r="1657"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4414" y="142852"/>
            <a:ext cx="7772400" cy="707886"/>
          </a:xfrm>
        </p:spPr>
        <p:txBody>
          <a:bodyPr anchor="b">
            <a:normAutofit/>
          </a:bodyPr>
          <a:lstStyle>
            <a:lvl1pPr algn="ctr">
              <a:defRPr sz="4000" b="1" cap="all">
                <a:solidFill>
                  <a:srgbClr val="0070C0"/>
                </a:solidFill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214414" y="1857364"/>
            <a:ext cx="7772400" cy="857256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10" name="Symbol zastępczy obrazu 9"/>
          <p:cNvSpPr>
            <a:spLocks noGrp="1"/>
          </p:cNvSpPr>
          <p:nvPr>
            <p:ph type="pic" sz="quarter" idx="13"/>
          </p:nvPr>
        </p:nvSpPr>
        <p:spPr>
          <a:xfrm>
            <a:off x="1214414" y="2786058"/>
            <a:ext cx="7786742" cy="3571900"/>
          </a:xfrm>
        </p:spPr>
        <p:txBody>
          <a:bodyPr/>
          <a:lstStyle/>
          <a:p>
            <a:pPr lvl="0"/>
            <a:endParaRPr lang="pl-PL" noProof="0" dirty="0"/>
          </a:p>
        </p:txBody>
      </p:sp>
      <p:sp>
        <p:nvSpPr>
          <p:cNvPr id="6" name="Symbol zastępczy daty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5A9284-A911-43BD-8F67-37E812E91A48}" type="datetimeFigureOut">
              <a:rPr lang="pl-PL"/>
              <a:pPr>
                <a:defRPr/>
              </a:pPr>
              <a:t>18.12.2024</a:t>
            </a:fld>
            <a:endParaRPr lang="pl-PL"/>
          </a:p>
        </p:txBody>
      </p:sp>
      <p:sp>
        <p:nvSpPr>
          <p:cNvPr id="7" name="Symbol zastępczy stop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Symbol zastępczy numeru slajdu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A362C-6F43-4313-90FF-0C2718F1AF4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6" descr="Leader baner.jpg"/>
          <p:cNvPicPr>
            <a:picLocks noChangeAspect="1"/>
          </p:cNvPicPr>
          <p:nvPr userDrawn="1"/>
        </p:nvPicPr>
        <p:blipFill>
          <a:blip r:embed="rId2" cstate="print"/>
          <a:srcRect r="1657"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285852" y="1571612"/>
            <a:ext cx="3714776" cy="4786346"/>
          </a:xfrm>
          <a:ln w="25400">
            <a:solidFill>
              <a:schemeClr val="accent1"/>
            </a:solidFill>
          </a:ln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143504" y="1571612"/>
            <a:ext cx="3714776" cy="4786346"/>
          </a:xfrm>
          <a:ln w="25400">
            <a:solidFill>
              <a:schemeClr val="accent1"/>
            </a:solidFill>
          </a:ln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9" name="Tytuł 1"/>
          <p:cNvSpPr>
            <a:spLocks noGrp="1"/>
          </p:cNvSpPr>
          <p:nvPr>
            <p:ph type="title"/>
          </p:nvPr>
        </p:nvSpPr>
        <p:spPr>
          <a:xfrm>
            <a:off x="1214414" y="71414"/>
            <a:ext cx="7858180" cy="1346224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6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15133-3EB0-40A4-9218-45D0852EBE10}" type="datetimeFigureOut">
              <a:rPr lang="pl-PL"/>
              <a:pPr>
                <a:defRPr/>
              </a:pPr>
              <a:t>18.12.2024</a:t>
            </a:fld>
            <a:endParaRPr lang="pl-PL"/>
          </a:p>
        </p:txBody>
      </p:sp>
      <p:sp>
        <p:nvSpPr>
          <p:cNvPr id="7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6B68F-352E-4AEC-87C7-831C72F1339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6" descr="Leader baner.jpg"/>
          <p:cNvPicPr>
            <a:picLocks noChangeAspect="1"/>
          </p:cNvPicPr>
          <p:nvPr userDrawn="1"/>
        </p:nvPicPr>
        <p:blipFill>
          <a:blip r:embed="rId2" cstate="print"/>
          <a:srcRect r="1657"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ytuł 1"/>
          <p:cNvSpPr>
            <a:spLocks noGrp="1"/>
          </p:cNvSpPr>
          <p:nvPr>
            <p:ph type="title"/>
          </p:nvPr>
        </p:nvSpPr>
        <p:spPr>
          <a:xfrm>
            <a:off x="1214414" y="71414"/>
            <a:ext cx="7858180" cy="1346224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5DCBA-0EFE-479F-9040-12ECA7641ABC}" type="datetimeFigureOut">
              <a:rPr lang="pl-PL"/>
              <a:pPr>
                <a:defRPr/>
              </a:pPr>
              <a:t>18.12.2024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184D3-374F-41B6-901D-F486214CC7D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4021A2-64C3-4960-A329-3E5BE1F4B0A9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18.12.2024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pPr>
              <a:defRPr/>
            </a:pPr>
            <a:fld id="{514D18D3-CE40-479C-98F2-BB182C5B85B2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493322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B6AAC4-C988-4139-BA49-63CE92B8F485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18.12.2024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F2A1AA-4719-4106-B266-0998100D3F5E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941619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4021A2-64C3-4960-A329-3E5BE1F4B0A9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18.12.2024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514D18D3-CE40-479C-98F2-BB182C5B85B2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6873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B6AAC4-C988-4139-BA49-63CE92B8F485}" type="datetimeFigureOut">
              <a:rPr lang="pl-PL" smtClean="0"/>
              <a:pPr>
                <a:defRPr/>
              </a:pPr>
              <a:t>18.12.2024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F2A1AA-4719-4106-B266-0998100D3F5E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79474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A15133-3EB0-40A4-9218-45D0852EBE10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18.12.2024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A6A6B68F-352E-4AEC-87C7-831C72F13390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pic>
        <p:nvPicPr>
          <p:cNvPr id="11" name="Obraz 6" descr="Leader baner.jpg"/>
          <p:cNvPicPr>
            <a:picLocks noChangeAspect="1"/>
          </p:cNvPicPr>
          <p:nvPr userDrawn="1"/>
        </p:nvPicPr>
        <p:blipFill>
          <a:blip r:embed="rId2" cstate="print"/>
          <a:srcRect r="1657"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423560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392B09-74A7-47EA-821C-9C0C4C0589CC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18.12.2024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5459E863-25C4-4D78-8490-35B078F57818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728849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65DCBA-0EFE-479F-9040-12ECA7641ABC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18.12.2024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5184D3-374F-41B6-901D-F486214CC7D4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pic>
        <p:nvPicPr>
          <p:cNvPr id="7" name="Obraz 6" descr="Leader baner.jpg"/>
          <p:cNvPicPr>
            <a:picLocks noChangeAspect="1"/>
          </p:cNvPicPr>
          <p:nvPr userDrawn="1"/>
        </p:nvPicPr>
        <p:blipFill>
          <a:blip r:embed="rId2" cstate="print"/>
          <a:srcRect r="1657"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961370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43A79E-810F-4F56-9F1C-80303CE3184C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18.12.2024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4E100D-2B49-444E-B401-C053A8D0F0E7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107009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53EFCB-6C6A-4B8C-8B19-2101C4722830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18.12.2024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B693B2-BF85-4863-B949-264EF9E4EA83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02900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BCD74C-6A4F-4A2C-8173-1E260840316A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18.12.2024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498F4E26-6D2E-4C4E-9903-CFDD9A28B24F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362241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4021A2-64C3-4960-A329-3E5BE1F4B0A9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18.12.2024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514D18D3-CE40-479C-98F2-BB182C5B85B2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417789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4021A2-64C3-4960-A329-3E5BE1F4B0A9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18.12.2024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514D18D3-CE40-479C-98F2-BB182C5B85B2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126136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4021A2-64C3-4960-A329-3E5BE1F4B0A9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18.12.2024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514D18D3-CE40-479C-98F2-BB182C5B85B2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758735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4021A2-64C3-4960-A329-3E5BE1F4B0A9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18.12.2024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514D18D3-CE40-479C-98F2-BB182C5B85B2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38202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E34021A2-64C3-4960-A329-3E5BE1F4B0A9}" type="datetimeFigureOut">
              <a:rPr lang="pl-PL" smtClean="0"/>
              <a:pPr>
                <a:defRPr/>
              </a:pPr>
              <a:t>18.12.2024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514D18D3-CE40-479C-98F2-BB182C5B85B2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758139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4021A2-64C3-4960-A329-3E5BE1F4B0A9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18.12.2024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514D18D3-CE40-479C-98F2-BB182C5B85B2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114826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50CC1E-5B61-4B7E-B01B-336649133A87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18.12.2024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70BE03-8137-40B7-B4C3-59EEE04283CD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001685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7F0046-A155-4927-B72C-01B2004813C7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18.12.2024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87034E-339C-4FE5-A99B-ACCD1CFBB432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256628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6" descr="Kasia z wysypką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7" descr="Leader 07-1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00513" y="5224463"/>
            <a:ext cx="942975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az 8" descr="MRiRW[1]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3663" y="5259388"/>
            <a:ext cx="987425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E:\Moje obrazy\Logotypy\Europe.jp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350" y="5259388"/>
            <a:ext cx="13255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42844" y="1357298"/>
            <a:ext cx="8858312" cy="2286016"/>
          </a:xfrm>
        </p:spPr>
        <p:txBody>
          <a:bodyPr>
            <a:normAutofit/>
          </a:bodyPr>
          <a:lstStyle>
            <a:lvl1pPr>
              <a:defRPr sz="4800" b="1"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57290" y="5715016"/>
            <a:ext cx="6400800" cy="60959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00206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Kliknij, aby edytować styl wzorca podtytułu</a:t>
            </a:r>
            <a:endParaRPr lang="pl-PL" dirty="0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sz="quarter" idx="13"/>
          </p:nvPr>
        </p:nvSpPr>
        <p:spPr>
          <a:xfrm>
            <a:off x="142844" y="3786190"/>
            <a:ext cx="8858312" cy="1000132"/>
          </a:xfrm>
        </p:spPr>
        <p:txBody>
          <a:bodyPr/>
          <a:lstStyle>
            <a:lvl1pPr algn="ctr">
              <a:buNone/>
              <a:defRPr sz="2000"/>
            </a:lvl1pPr>
            <a:lvl5pPr>
              <a:buNone/>
              <a:defRPr/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9" name="Symbol zastępczy daty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30A78-E5E0-432A-A125-09A09E9CD3A9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18.12.2024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ymbol zastępczy stop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ymbol zastępczy numeru slajdu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4B182-A512-4CFE-B7FA-88676D72484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867806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iec/Podziękowan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6" descr="Leader baner.jpg"/>
          <p:cNvPicPr>
            <a:picLocks noChangeAspect="1"/>
          </p:cNvPicPr>
          <p:nvPr userDrawn="1"/>
        </p:nvPicPr>
        <p:blipFill>
          <a:blip r:embed="rId2" cstate="print"/>
          <a:srcRect r="1657"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285852" y="5572140"/>
            <a:ext cx="7534620" cy="785818"/>
          </a:xfrm>
        </p:spPr>
        <p:txBody>
          <a:bodyPr>
            <a:normAutofit/>
          </a:bodyPr>
          <a:lstStyle>
            <a:lvl1pPr>
              <a:defRPr sz="4800" b="1"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12" name="Symbol zastępczy obrazu 11"/>
          <p:cNvSpPr>
            <a:spLocks noGrp="1"/>
          </p:cNvSpPr>
          <p:nvPr>
            <p:ph type="pic" sz="quarter" idx="13"/>
          </p:nvPr>
        </p:nvSpPr>
        <p:spPr>
          <a:xfrm>
            <a:off x="1428728" y="285728"/>
            <a:ext cx="7429552" cy="5072098"/>
          </a:xfrm>
        </p:spPr>
        <p:txBody>
          <a:bodyPr/>
          <a:lstStyle/>
          <a:p>
            <a:pPr lvl="0"/>
            <a:endParaRPr lang="pl-PL" noProof="0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5EBAF-63FA-4226-A9CB-400CB51A1D1F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18.12.2024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9550D-2CBB-4C93-B703-D10B784E773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515573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6" descr="Leader baner.jpg"/>
          <p:cNvPicPr>
            <a:picLocks noChangeAspect="1"/>
          </p:cNvPicPr>
          <p:nvPr userDrawn="1"/>
        </p:nvPicPr>
        <p:blipFill>
          <a:blip r:embed="rId2" cstate="print"/>
          <a:srcRect r="1657"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4414" y="142852"/>
            <a:ext cx="7772400" cy="707886"/>
          </a:xfrm>
        </p:spPr>
        <p:txBody>
          <a:bodyPr anchor="b">
            <a:normAutofit/>
          </a:bodyPr>
          <a:lstStyle>
            <a:lvl1pPr algn="ctr">
              <a:defRPr sz="4000" b="1" cap="all">
                <a:solidFill>
                  <a:srgbClr val="0070C0"/>
                </a:solidFill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214414" y="1857364"/>
            <a:ext cx="7772400" cy="857256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10" name="Symbol zastępczy obrazu 9"/>
          <p:cNvSpPr>
            <a:spLocks noGrp="1"/>
          </p:cNvSpPr>
          <p:nvPr>
            <p:ph type="pic" sz="quarter" idx="13"/>
          </p:nvPr>
        </p:nvSpPr>
        <p:spPr>
          <a:xfrm>
            <a:off x="1214414" y="2786058"/>
            <a:ext cx="7786742" cy="3571900"/>
          </a:xfrm>
        </p:spPr>
        <p:txBody>
          <a:bodyPr/>
          <a:lstStyle/>
          <a:p>
            <a:pPr lvl="0"/>
            <a:endParaRPr lang="pl-PL" noProof="0" dirty="0"/>
          </a:p>
        </p:txBody>
      </p:sp>
      <p:sp>
        <p:nvSpPr>
          <p:cNvPr id="6" name="Symbol zastępczy daty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5A9284-A911-43BD-8F67-37E812E91A48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18.12.2024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stop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numeru slajdu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A362C-6F43-4313-90FF-0C2718F1AF4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527011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6" descr="Leader baner.jpg"/>
          <p:cNvPicPr>
            <a:picLocks noChangeAspect="1"/>
          </p:cNvPicPr>
          <p:nvPr userDrawn="1"/>
        </p:nvPicPr>
        <p:blipFill>
          <a:blip r:embed="rId2" cstate="print"/>
          <a:srcRect r="1657"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285852" y="1571612"/>
            <a:ext cx="3714776" cy="4786346"/>
          </a:xfrm>
          <a:ln w="25400">
            <a:solidFill>
              <a:schemeClr val="accent1"/>
            </a:solidFill>
          </a:ln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143504" y="1571612"/>
            <a:ext cx="3714776" cy="4786346"/>
          </a:xfrm>
          <a:ln w="25400">
            <a:solidFill>
              <a:schemeClr val="accent1"/>
            </a:solidFill>
          </a:ln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9" name="Tytuł 1"/>
          <p:cNvSpPr>
            <a:spLocks noGrp="1"/>
          </p:cNvSpPr>
          <p:nvPr>
            <p:ph type="title"/>
          </p:nvPr>
        </p:nvSpPr>
        <p:spPr>
          <a:xfrm>
            <a:off x="1214414" y="71414"/>
            <a:ext cx="7858180" cy="1346224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6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15133-3EB0-40A4-9218-45D0852EBE10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18.12.2024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6B68F-352E-4AEC-87C7-831C72F1339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791825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6" descr="Leader baner.jpg"/>
          <p:cNvPicPr>
            <a:picLocks noChangeAspect="1"/>
          </p:cNvPicPr>
          <p:nvPr userDrawn="1"/>
        </p:nvPicPr>
        <p:blipFill>
          <a:blip r:embed="rId2" cstate="print"/>
          <a:srcRect r="1657"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ytuł 1"/>
          <p:cNvSpPr>
            <a:spLocks noGrp="1"/>
          </p:cNvSpPr>
          <p:nvPr>
            <p:ph type="title"/>
          </p:nvPr>
        </p:nvSpPr>
        <p:spPr>
          <a:xfrm>
            <a:off x="1214414" y="71414"/>
            <a:ext cx="7858180" cy="1346224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5DCBA-0EFE-479F-9040-12ECA7641ABC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18.12.2024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184D3-374F-41B6-901D-F486214CC7D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78756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A15133-3EB0-40A4-9218-45D0852EBE10}" type="datetimeFigureOut">
              <a:rPr lang="pl-PL" smtClean="0"/>
              <a:pPr>
                <a:defRPr/>
              </a:pPr>
              <a:t>18.12.2024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6B68F-352E-4AEC-87C7-831C72F13390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pic>
        <p:nvPicPr>
          <p:cNvPr id="8" name="Obraz 6" descr="Leader baner.jpg"/>
          <p:cNvPicPr>
            <a:picLocks noChangeAspect="1"/>
          </p:cNvPicPr>
          <p:nvPr userDrawn="1"/>
        </p:nvPicPr>
        <p:blipFill>
          <a:blip r:embed="rId2" cstate="print"/>
          <a:srcRect r="1657"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80931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392B09-74A7-47EA-821C-9C0C4C0589CC}" type="datetimeFigureOut">
              <a:rPr lang="pl-PL" smtClean="0"/>
              <a:pPr>
                <a:defRPr/>
              </a:pPr>
              <a:t>18.12.2024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59E863-25C4-4D78-8490-35B078F57818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44171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2965DCBA-0EFE-479F-9040-12ECA7641ABC}" type="datetimeFigureOut">
              <a:rPr lang="pl-PL" smtClean="0"/>
              <a:pPr>
                <a:defRPr/>
              </a:pPr>
              <a:t>18.12.2024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5184D3-374F-41B6-901D-F486214CC7D4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pic>
        <p:nvPicPr>
          <p:cNvPr id="7" name="Obraz 6" descr="Leader baner.jpg"/>
          <p:cNvPicPr>
            <a:picLocks noChangeAspect="1"/>
          </p:cNvPicPr>
          <p:nvPr userDrawn="1"/>
        </p:nvPicPr>
        <p:blipFill>
          <a:blip r:embed="rId2" cstate="print"/>
          <a:srcRect r="1657"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42392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43A79E-810F-4F56-9F1C-80303CE3184C}" type="datetimeFigureOut">
              <a:rPr lang="pl-PL" smtClean="0"/>
              <a:pPr>
                <a:defRPr/>
              </a:pPr>
              <a:t>18.12.2024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4E100D-2B49-444E-B401-C053A8D0F0E7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3570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53EFCB-6C6A-4B8C-8B19-2101C4722830}" type="datetimeFigureOut">
              <a:rPr lang="pl-PL" smtClean="0"/>
              <a:pPr>
                <a:defRPr/>
              </a:pPr>
              <a:t>18.12.2024</a:t>
            </a:fld>
            <a:endParaRPr lang="pl-PL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B693B2-BF85-4863-B949-264EF9E4EA83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07884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BCD74C-6A4F-4A2C-8173-1E260840316A}" type="datetimeFigureOut">
              <a:rPr lang="pl-PL" smtClean="0"/>
              <a:pPr>
                <a:defRPr/>
              </a:pPr>
              <a:t>18.12.2024</a:t>
            </a:fld>
            <a:endParaRPr lang="pl-PL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8F4E26-6D2E-4C4E-9903-CFDD9A28B24F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30030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microsoft.com/office/2007/relationships/hdphoto" Target="../media/hdphoto1.wdp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37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slideLayout" Target="../slideLayouts/slideLayout36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8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9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E34021A2-64C3-4960-A329-3E5BE1F4B0A9}" type="datetimeFigureOut">
              <a:rPr lang="pl-PL" smtClean="0"/>
              <a:pPr>
                <a:defRPr/>
              </a:pPr>
              <a:t>18.12.2024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514D18D3-CE40-479C-98F2-BB182C5B85B2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71223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67" r:id="rId1"/>
    <p:sldLayoutId id="2147485668" r:id="rId2"/>
    <p:sldLayoutId id="2147485669" r:id="rId3"/>
    <p:sldLayoutId id="2147485670" r:id="rId4"/>
    <p:sldLayoutId id="2147485671" r:id="rId5"/>
    <p:sldLayoutId id="2147485672" r:id="rId6"/>
    <p:sldLayoutId id="2147485673" r:id="rId7"/>
    <p:sldLayoutId id="2147485674" r:id="rId8"/>
    <p:sldLayoutId id="2147485675" r:id="rId9"/>
    <p:sldLayoutId id="2147485676" r:id="rId10"/>
    <p:sldLayoutId id="2147485677" r:id="rId11"/>
    <p:sldLayoutId id="2147485301" r:id="rId12"/>
    <p:sldLayoutId id="2147485302" r:id="rId13"/>
    <p:sldLayoutId id="2147485305" r:id="rId14"/>
    <p:sldLayoutId id="2147485306" r:id="rId15"/>
    <p:sldLayoutId id="2147485307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34021A2-64C3-4960-A329-3E5BE1F4B0A9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18.12.2024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514D18D3-CE40-479C-98F2-BB182C5B85B2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89680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79" r:id="rId1"/>
    <p:sldLayoutId id="2147485680" r:id="rId2"/>
    <p:sldLayoutId id="2147485681" r:id="rId3"/>
    <p:sldLayoutId id="2147485682" r:id="rId4"/>
    <p:sldLayoutId id="2147485683" r:id="rId5"/>
    <p:sldLayoutId id="2147485684" r:id="rId6"/>
    <p:sldLayoutId id="2147485685" r:id="rId7"/>
    <p:sldLayoutId id="2147485686" r:id="rId8"/>
    <p:sldLayoutId id="2147485687" r:id="rId9"/>
    <p:sldLayoutId id="2147485688" r:id="rId10"/>
    <p:sldLayoutId id="2147485689" r:id="rId11"/>
    <p:sldLayoutId id="2147485690" r:id="rId12"/>
    <p:sldLayoutId id="2147485691" r:id="rId13"/>
    <p:sldLayoutId id="2147485692" r:id="rId14"/>
    <p:sldLayoutId id="2147485693" r:id="rId15"/>
    <p:sldLayoutId id="2147485694" r:id="rId16"/>
    <p:sldLayoutId id="2147485695" r:id="rId17"/>
    <p:sldLayoutId id="2147485696" r:id="rId18"/>
    <p:sldLayoutId id="2147485697" r:id="rId19"/>
    <p:sldLayoutId id="2147485698" r:id="rId20"/>
    <p:sldLayoutId id="2147485699" r:id="rId21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gif"/><Relationship Id="rId7" Type="http://schemas.openxmlformats.org/officeDocument/2006/relationships/image" Target="../media/image15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jpeg"/><Relationship Id="rId4" Type="http://schemas.openxmlformats.org/officeDocument/2006/relationships/image" Target="../media/image12.png"/><Relationship Id="rId9" Type="http://schemas.openxmlformats.org/officeDocument/2006/relationships/image" Target="../media/image1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7" Type="http://schemas.openxmlformats.org/officeDocument/2006/relationships/chart" Target="../charts/chart1.xml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7" Type="http://schemas.openxmlformats.org/officeDocument/2006/relationships/chart" Target="../charts/chart2.xml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290415" y="2915256"/>
            <a:ext cx="7772400" cy="1609344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100" b="1" i="1" dirty="0" smtClean="0">
                <a:solidFill>
                  <a:srgbClr val="9B39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Świętokrzyskie Biuro rozwoju regionalnego -</a:t>
            </a:r>
            <a:br>
              <a:rPr lang="pl-PL" sz="3100" b="1" i="1" dirty="0" smtClean="0">
                <a:solidFill>
                  <a:srgbClr val="9B39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3100" b="1" i="1" dirty="0" smtClean="0">
                <a:solidFill>
                  <a:srgbClr val="9B39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Biuro Programów Rozwoju Obszarów Wiejskich </a:t>
            </a:r>
            <a:endParaRPr lang="pl-PL" sz="3100" b="1" i="1" dirty="0">
              <a:solidFill>
                <a:srgbClr val="9B393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ymbol zastępczy zawartości 4"/>
          <p:cNvSpPr txBox="1">
            <a:spLocks noGrp="1"/>
          </p:cNvSpPr>
          <p:nvPr>
            <p:ph type="body" idx="4294967295"/>
          </p:nvPr>
        </p:nvSpPr>
        <p:spPr bwMode="auto">
          <a:xfrm>
            <a:off x="2354263" y="5019675"/>
            <a:ext cx="678973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Tx/>
              <a:buNone/>
              <a:tabLst>
                <a:tab pos="355600" algn="l"/>
              </a:tabLst>
            </a:pPr>
            <a:r>
              <a:rPr lang="pl-PL" sz="1800" b="0" dirty="0" smtClean="0"/>
              <a:t>					</a:t>
            </a:r>
            <a:r>
              <a:rPr lang="pl-PL" sz="1800" b="0" dirty="0" smtClean="0">
                <a:solidFill>
                  <a:schemeClr val="tx2"/>
                </a:solidFill>
              </a:rPr>
              <a:t>Kielce 17 grudnia 2024r.</a:t>
            </a:r>
          </a:p>
          <a:p>
            <a:pPr marL="0" indent="0" algn="just">
              <a:buFontTx/>
              <a:buNone/>
            </a:pPr>
            <a:endParaRPr lang="pl-PL" sz="1800" b="0" dirty="0"/>
          </a:p>
        </p:txBody>
      </p:sp>
      <p:grpSp>
        <p:nvGrpSpPr>
          <p:cNvPr id="7" name="Grupa 6"/>
          <p:cNvGrpSpPr/>
          <p:nvPr/>
        </p:nvGrpSpPr>
        <p:grpSpPr>
          <a:xfrm>
            <a:off x="1819749" y="5373215"/>
            <a:ext cx="6696745" cy="1131925"/>
            <a:chOff x="3946072" y="5445967"/>
            <a:chExt cx="6371364" cy="1131925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/>
        </p:grpSpPr>
        <p:pic>
          <p:nvPicPr>
            <p:cNvPr id="8" name="Obraz 5" descr="Logo ŚBRR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0841" y="5520616"/>
              <a:ext cx="1283512" cy="933463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 w="0" h="0"/>
              <a:bevelB w="0" h="0"/>
            </a:sp3d>
            <a:extLst/>
          </p:spPr>
        </p:pic>
        <p:pic>
          <p:nvPicPr>
            <p:cNvPr id="9" name="Obraz 1" descr="herb-kolor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8753" y="5571230"/>
              <a:ext cx="825728" cy="960541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 w="0" h="0"/>
              <a:bevelB w="0" h="0"/>
            </a:sp3d>
            <a:extLst/>
          </p:spPr>
        </p:pic>
        <p:pic>
          <p:nvPicPr>
            <p:cNvPr id="10" name="Obraz 2" descr="PROW-2014-2020-logo-kolor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30715" y="5445967"/>
              <a:ext cx="1586721" cy="1038153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 w="0" h="0"/>
              <a:bevelB w="0" h="0"/>
            </a:sp3d>
            <a:extLst/>
          </p:spPr>
        </p:pic>
        <p:pic>
          <p:nvPicPr>
            <p:cNvPr id="11" name="Obraz 3" descr="http://www.sporol.warmia.mazury.pl/images_menus_big/463/55ffef16c9874/UE-logo-pionowe.jp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6072" y="5520617"/>
              <a:ext cx="1354138" cy="1057275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 w="0" h="0"/>
              <a:bevelB w="0" h="0"/>
            </a:sp3d>
            <a:extLst/>
          </p:spPr>
        </p:pic>
      </p:grpSp>
      <p:sp>
        <p:nvSpPr>
          <p:cNvPr id="3" name="Prostokąt 2"/>
          <p:cNvSpPr/>
          <p:nvPr/>
        </p:nvSpPr>
        <p:spPr>
          <a:xfrm>
            <a:off x="1259632" y="392594"/>
            <a:ext cx="77048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FontTx/>
              <a:buNone/>
            </a:pPr>
            <a:r>
              <a:rPr lang="pl-PL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WDRAŻANIE LOKALNYCH STRATEGII ROZOJU KIEROWANYCH PRZEZ SPOŁECZNOŚĆ - </a:t>
            </a:r>
            <a:br>
              <a:rPr lang="pl-PL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PODSUMOWANIE ROKU</a:t>
            </a:r>
            <a:endParaRPr lang="pl-PL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58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85814"/>
            <a:ext cx="7772400" cy="1614994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>Uruchamianie naborów w ramach komponentu „wdrażanie </a:t>
            </a:r>
            <a:r>
              <a:rPr lang="pl-PL" dirty="0" err="1" smtClean="0"/>
              <a:t>lsr</a:t>
            </a:r>
            <a:r>
              <a:rPr lang="pl-PL" dirty="0" smtClean="0"/>
              <a:t>”</a:t>
            </a:r>
            <a:endParaRPr lang="pl-PL" dirty="0"/>
          </a:p>
        </p:txBody>
      </p:sp>
      <p:sp>
        <p:nvSpPr>
          <p:cNvPr id="6" name="Symbol zastępczy zawartości 4"/>
          <p:cNvSpPr txBox="1">
            <a:spLocks noGrp="1"/>
          </p:cNvSpPr>
          <p:nvPr>
            <p:ph idx="1"/>
          </p:nvPr>
        </p:nvSpPr>
        <p:spPr bwMode="auto">
          <a:xfrm>
            <a:off x="395536" y="2420888"/>
            <a:ext cx="8352928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  <a:buFont typeface="Wingdings" panose="05000000000000000000" pitchFamily="2" charset="2"/>
              <a:buChar char="Ø"/>
            </a:pPr>
            <a:endParaRPr lang="pl-PL" sz="1800" dirty="0" smtClean="0"/>
          </a:p>
          <a:p>
            <a:pPr algn="just">
              <a:lnSpc>
                <a:spcPct val="110000"/>
              </a:lnSpc>
              <a:buFont typeface="Wingdings" panose="05000000000000000000" pitchFamily="2" charset="2"/>
              <a:buChar char="Ø"/>
            </a:pPr>
            <a:endParaRPr lang="pl-PL" sz="1800" dirty="0"/>
          </a:p>
          <a:p>
            <a:pPr algn="just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pl-PL" sz="1800" dirty="0" smtClean="0"/>
              <a:t>Kolejne nabory są w fazie uzgadniania z pracownikami ŚBRR, a także z pracownikami Agencji Restrukturyzacji i Modernizacji Rolnictwa odpowiedzialnej za funkcjonowanie systemu informatycznego.  </a:t>
            </a:r>
          </a:p>
          <a:p>
            <a:pPr marL="0" indent="0" algn="just">
              <a:lnSpc>
                <a:spcPct val="110000"/>
              </a:lnSpc>
              <a:buNone/>
            </a:pPr>
            <a:endParaRPr lang="pl-PL" sz="1800" dirty="0" smtClean="0"/>
          </a:p>
        </p:txBody>
      </p:sp>
    </p:spTree>
    <p:extLst>
      <p:ext uri="{BB962C8B-B14F-4D97-AF65-F5344CB8AC3E}">
        <p14:creationId xmlns:p14="http://schemas.microsoft.com/office/powerpoint/2010/main" val="250265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ytuł 1"/>
          <p:cNvSpPr>
            <a:spLocks noGrp="1"/>
          </p:cNvSpPr>
          <p:nvPr>
            <p:ph type="title"/>
          </p:nvPr>
        </p:nvSpPr>
        <p:spPr>
          <a:xfrm>
            <a:off x="1187624" y="1556792"/>
            <a:ext cx="7858180" cy="1346224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DZIĘKUJĘ ZA UWAGĘ</a:t>
            </a:r>
            <a:br>
              <a:rPr lang="pl-PL" sz="4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4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4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b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Świętokrzyskie Biuro Rozwoju Regionalnego </a:t>
            </a:r>
            <a:br>
              <a:rPr lang="pl-PL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Biuro Programów Rozwoju Obszarów Wiejskich</a:t>
            </a:r>
            <a:br>
              <a:rPr lang="pl-PL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tel. (41) 248-14-01</a:t>
            </a:r>
            <a:endParaRPr lang="pl-PL" sz="2000" b="0" dirty="0" smtClean="0"/>
          </a:p>
        </p:txBody>
      </p:sp>
      <p:pic>
        <p:nvPicPr>
          <p:cNvPr id="5" name="Symbol zastępczy zawartości 4" descr="C:\Users\pawkop\Desktop\herb_umws_pl.png"/>
          <p:cNvPicPr>
            <a:picLocks noGrp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924" y="5381228"/>
            <a:ext cx="2735262" cy="72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az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464" y="5229200"/>
            <a:ext cx="3197050" cy="875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Obraz 2" descr="PROW-2014-2020-logo-kol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924" y="41883"/>
            <a:ext cx="1549380" cy="87048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 w="0" h="0"/>
            <a:bevelB w="0" h="0"/>
          </a:sp3d>
          <a:extLst/>
        </p:spPr>
      </p:pic>
      <p:pic>
        <p:nvPicPr>
          <p:cNvPr id="13" name="Obraz 3" descr="http://www.sporol.warmia.mazury.pl/images_menus_big/463/55ffef16c9874/UE-logo-pionow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95472"/>
            <a:ext cx="1423293" cy="105727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 w="0" h="0"/>
            <a:bevelB w="0" h="0"/>
          </a:sp3d>
          <a:extLst/>
        </p:spPr>
      </p:pic>
    </p:spTree>
    <p:extLst>
      <p:ext uri="{BB962C8B-B14F-4D97-AF65-F5344CB8AC3E}">
        <p14:creationId xmlns:p14="http://schemas.microsoft.com/office/powerpoint/2010/main" val="293838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85814"/>
            <a:ext cx="7772400" cy="1401280"/>
          </a:xfrm>
        </p:spPr>
        <p:txBody>
          <a:bodyPr/>
          <a:lstStyle/>
          <a:p>
            <a:pPr algn="ctr"/>
            <a:r>
              <a:rPr lang="pl-PL" dirty="0" smtClean="0"/>
              <a:t>Podpisanie umów ramowych </a:t>
            </a:r>
            <a:endParaRPr lang="pl-PL" dirty="0"/>
          </a:p>
        </p:txBody>
      </p:sp>
      <p:sp>
        <p:nvSpPr>
          <p:cNvPr id="6" name="Symbol zastępczy zawartości 4"/>
          <p:cNvSpPr txBox="1">
            <a:spLocks noGrp="1"/>
          </p:cNvSpPr>
          <p:nvPr>
            <p:ph idx="1"/>
          </p:nvPr>
        </p:nvSpPr>
        <p:spPr bwMode="auto">
          <a:xfrm>
            <a:off x="685800" y="1556792"/>
            <a:ext cx="7772400" cy="4615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Tx/>
              <a:buNone/>
              <a:tabLst>
                <a:tab pos="355600" algn="l"/>
              </a:tabLst>
            </a:pPr>
            <a:endParaRPr lang="pl-PL" sz="1200" b="0" dirty="0" smtClean="0"/>
          </a:p>
          <a:p>
            <a:pPr algn="just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pl-PL" sz="1800" dirty="0" smtClean="0"/>
              <a:t>W dniach </a:t>
            </a:r>
            <a:r>
              <a:rPr lang="pl-PL" sz="1800" b="1" dirty="0" smtClean="0"/>
              <a:t>9-10 stycznia br. </a:t>
            </a:r>
            <a:r>
              <a:rPr lang="pl-PL" sz="1800" dirty="0" smtClean="0"/>
              <a:t>podpisane zostały umowy o </a:t>
            </a:r>
            <a:r>
              <a:rPr lang="pl-PL" sz="1800" dirty="0"/>
              <a:t>warunkach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i </a:t>
            </a:r>
            <a:r>
              <a:rPr lang="pl-PL" sz="1800" dirty="0"/>
              <a:t>sposobie realizacji strategii rozwoju lokalnego kierowanego przez </a:t>
            </a:r>
            <a:r>
              <a:rPr lang="pl-PL" sz="1800" dirty="0" smtClean="0"/>
              <a:t>społeczność z </a:t>
            </a:r>
            <a:r>
              <a:rPr lang="pl-PL" sz="1800" b="1" dirty="0" smtClean="0"/>
              <a:t>17 Lokalnymi Grupami Działania </a:t>
            </a:r>
            <a:r>
              <a:rPr lang="pl-PL" sz="1800" dirty="0" smtClean="0"/>
              <a:t>wybranymi do realizacji Lokalnych Strategii Rozwoju w konkursie ogłoszonym przez Zarząd Województwa Świętokrzyskiego. </a:t>
            </a:r>
          </a:p>
          <a:p>
            <a:pPr marL="0" indent="0" algn="just">
              <a:lnSpc>
                <a:spcPct val="110000"/>
              </a:lnSpc>
              <a:buNone/>
            </a:pPr>
            <a:endParaRPr lang="pl-PL" sz="1800" dirty="0" smtClean="0"/>
          </a:p>
          <a:p>
            <a:pPr algn="just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pl-PL" sz="1800" dirty="0" smtClean="0"/>
              <a:t>Na realizację strategii przeznaczona została kwota </a:t>
            </a:r>
            <a:r>
              <a:rPr lang="pl-PL" sz="1800" b="1" dirty="0" smtClean="0"/>
              <a:t>38 862 500 </a:t>
            </a:r>
            <a:r>
              <a:rPr lang="pl-PL" sz="1800" b="1" dirty="0"/>
              <a:t>euro</a:t>
            </a:r>
            <a:r>
              <a:rPr lang="pl-PL" sz="1800" dirty="0"/>
              <a:t> z czego </a:t>
            </a:r>
            <a:r>
              <a:rPr lang="pl-PL" sz="1800" b="1" dirty="0"/>
              <a:t>35 862 500 euro</a:t>
            </a:r>
            <a:r>
              <a:rPr lang="pl-PL" sz="1800" dirty="0"/>
              <a:t> </a:t>
            </a:r>
            <a:r>
              <a:rPr lang="pl-PL" sz="1800" dirty="0" smtClean="0"/>
              <a:t>pochodziło</a:t>
            </a:r>
            <a:r>
              <a:rPr lang="pl-PL" sz="1800" i="1" dirty="0"/>
              <a:t> </a:t>
            </a:r>
            <a:r>
              <a:rPr lang="pl-PL" sz="1800" dirty="0"/>
              <a:t>ze środków </a:t>
            </a:r>
            <a:r>
              <a:rPr lang="pl-PL" sz="1800" dirty="0" smtClean="0"/>
              <a:t>Europejskiego </a:t>
            </a:r>
            <a:r>
              <a:rPr lang="pl-PL" sz="1800" dirty="0"/>
              <a:t>Funduszu Rolnego na rzecz Rozwoju Obszarów Wiejskich w ramach Planu Strategicznego dla Wspólnej Polityki Rolnej na lata 2023-2027 i </a:t>
            </a:r>
            <a:r>
              <a:rPr lang="pl-PL" sz="1800" b="1" dirty="0"/>
              <a:t>3 000 000 euro </a:t>
            </a:r>
            <a:r>
              <a:rPr lang="pl-PL" sz="1800" dirty="0"/>
              <a:t>ze środków Europejskiego Funduszu Rozwoju Regionalnego w ramach Programu „Fundusze Europejskie dla Świętokrzyskiego 2021-2027</a:t>
            </a:r>
            <a:endParaRPr lang="pl-PL" sz="1800" dirty="0" smtClean="0"/>
          </a:p>
          <a:p>
            <a:pPr algn="just">
              <a:lnSpc>
                <a:spcPct val="300000"/>
              </a:lnSpc>
              <a:buFont typeface="Wingdings" panose="05000000000000000000" pitchFamily="2" charset="2"/>
              <a:buChar char="Ø"/>
            </a:pPr>
            <a:endParaRPr lang="pl-PL" sz="1800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pl-PL" sz="1800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pl-PL" sz="1800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pl-PL" sz="1800" dirty="0"/>
          </a:p>
          <a:p>
            <a:pPr algn="just">
              <a:buFont typeface="Arial" panose="020B0604020202020204" pitchFamily="34" charset="0"/>
              <a:buChar char="•"/>
            </a:pPr>
            <a:endParaRPr lang="pl-PL" sz="1800" b="0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pl-PL" sz="1800" b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42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85814"/>
            <a:ext cx="7772400" cy="1401280"/>
          </a:xfrm>
        </p:spPr>
        <p:txBody>
          <a:bodyPr/>
          <a:lstStyle/>
          <a:p>
            <a:pPr algn="ctr"/>
            <a:r>
              <a:rPr lang="pl-PL" dirty="0" smtClean="0"/>
              <a:t>Podpisanie umów ramowych </a:t>
            </a:r>
            <a:endParaRPr lang="pl-PL" dirty="0"/>
          </a:p>
        </p:txBody>
      </p:sp>
      <p:sp>
        <p:nvSpPr>
          <p:cNvPr id="6" name="Symbol zastępczy zawartości 4"/>
          <p:cNvSpPr txBox="1">
            <a:spLocks noGrp="1"/>
          </p:cNvSpPr>
          <p:nvPr>
            <p:ph idx="1"/>
          </p:nvPr>
        </p:nvSpPr>
        <p:spPr bwMode="auto">
          <a:xfrm>
            <a:off x="685800" y="1556792"/>
            <a:ext cx="7772400" cy="4615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Tx/>
              <a:buNone/>
              <a:tabLst>
                <a:tab pos="355600" algn="l"/>
              </a:tabLst>
            </a:pPr>
            <a:endParaRPr lang="pl-PL" sz="1200" b="0" dirty="0" smtClean="0"/>
          </a:p>
          <a:p>
            <a:pPr algn="just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pl-PL" sz="1800" dirty="0" smtClean="0"/>
              <a:t>W kwietniu br. podpisane zostały aneksy do umów ramowych z </a:t>
            </a:r>
            <a:r>
              <a:rPr lang="pl-PL" sz="1800" b="1" dirty="0" smtClean="0"/>
              <a:t>dwoma</a:t>
            </a:r>
            <a:r>
              <a:rPr lang="pl-PL" sz="1800" dirty="0" smtClean="0"/>
              <a:t> Lokalnymi Grupami Działania rozszerzające </a:t>
            </a:r>
            <a:r>
              <a:rPr lang="pl-PL" sz="1800" dirty="0"/>
              <a:t>obszar </a:t>
            </a:r>
            <a:r>
              <a:rPr lang="pl-PL" sz="1800" dirty="0" smtClean="0"/>
              <a:t>ich działania o łączenie </a:t>
            </a:r>
            <a:r>
              <a:rPr lang="pl-PL" sz="1800" b="1" dirty="0" smtClean="0"/>
              <a:t>8 gmin </a:t>
            </a:r>
            <a:r>
              <a:rPr lang="pl-PL" sz="1800" dirty="0" smtClean="0"/>
              <a:t>z terenu województwa łódzkiego. </a:t>
            </a:r>
          </a:p>
          <a:p>
            <a:pPr marL="0" indent="0" algn="just">
              <a:lnSpc>
                <a:spcPct val="110000"/>
              </a:lnSpc>
              <a:buNone/>
            </a:pPr>
            <a:endParaRPr lang="pl-PL" sz="1800" dirty="0" smtClean="0"/>
          </a:p>
          <a:p>
            <a:pPr algn="just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pl-PL" sz="1800" dirty="0" smtClean="0"/>
              <a:t>W wyniku włączenia gmin z terenu województwa łódzkiego wartość środków przeznaczona na realizację strategii wzrosła do wysokości </a:t>
            </a:r>
            <a:r>
              <a:rPr lang="pl-PL" sz="1800" b="1" dirty="0" smtClean="0"/>
              <a:t>40 062 500 </a:t>
            </a:r>
            <a:r>
              <a:rPr lang="pl-PL" sz="1800" b="1" dirty="0"/>
              <a:t>euro</a:t>
            </a:r>
            <a:r>
              <a:rPr lang="pl-PL" sz="1800" dirty="0"/>
              <a:t> z czego </a:t>
            </a:r>
            <a:r>
              <a:rPr lang="pl-PL" sz="1800" b="1" dirty="0" smtClean="0"/>
              <a:t>37 062</a:t>
            </a:r>
            <a:r>
              <a:rPr lang="pl-PL" sz="1800" b="1" dirty="0"/>
              <a:t> 500 euro</a:t>
            </a:r>
            <a:r>
              <a:rPr lang="pl-PL" sz="1800" dirty="0"/>
              <a:t> </a:t>
            </a:r>
            <a:r>
              <a:rPr lang="pl-PL" sz="1800" dirty="0" smtClean="0"/>
              <a:t>pochodzi</a:t>
            </a:r>
            <a:r>
              <a:rPr lang="pl-PL" sz="1800" i="1" dirty="0"/>
              <a:t> </a:t>
            </a:r>
            <a:r>
              <a:rPr lang="pl-PL" sz="1800" dirty="0"/>
              <a:t>ze środków </a:t>
            </a:r>
            <a:r>
              <a:rPr lang="pl-PL" sz="1800" dirty="0" smtClean="0"/>
              <a:t>Europejskiego </a:t>
            </a:r>
            <a:r>
              <a:rPr lang="pl-PL" sz="1800" dirty="0"/>
              <a:t>Funduszu Rolnego na rzecz Rozwoju Obszarów Wiejskich w ramach Planu Strategicznego dla Wspólnej Polityki Rolnej na lata 2023-2027 i </a:t>
            </a:r>
            <a:r>
              <a:rPr lang="pl-PL" sz="1800" b="1" dirty="0"/>
              <a:t>3 000 000 euro </a:t>
            </a:r>
            <a:r>
              <a:rPr lang="pl-PL" sz="1800" dirty="0"/>
              <a:t>ze środków Europejskiego Funduszu Rozwoju Regionalnego w ramach Programu „Fundusze Europejskie dla Świętokrzyskiego 2021-2027</a:t>
            </a:r>
            <a:endParaRPr lang="pl-PL" sz="1800" dirty="0" smtClean="0"/>
          </a:p>
          <a:p>
            <a:pPr algn="just">
              <a:lnSpc>
                <a:spcPct val="300000"/>
              </a:lnSpc>
              <a:buFont typeface="Wingdings" panose="05000000000000000000" pitchFamily="2" charset="2"/>
              <a:buChar char="Ø"/>
            </a:pPr>
            <a:endParaRPr lang="pl-PL" sz="1800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pl-PL" sz="1800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pl-PL" sz="1800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pl-PL" sz="1800" dirty="0"/>
          </a:p>
          <a:p>
            <a:pPr algn="just">
              <a:buFont typeface="Arial" panose="020B0604020202020204" pitchFamily="34" charset="0"/>
              <a:buChar char="•"/>
            </a:pPr>
            <a:endParaRPr lang="pl-PL" sz="1800" b="0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pl-PL" sz="1800" b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36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85814"/>
            <a:ext cx="7772400" cy="1401280"/>
          </a:xfrm>
        </p:spPr>
        <p:txBody>
          <a:bodyPr/>
          <a:lstStyle/>
          <a:p>
            <a:r>
              <a:rPr lang="pl-PL" dirty="0" smtClean="0"/>
              <a:t>Budżet</a:t>
            </a:r>
            <a:endParaRPr lang="pl-PL" dirty="0"/>
          </a:p>
        </p:txBody>
      </p:sp>
      <p:sp>
        <p:nvSpPr>
          <p:cNvPr id="6" name="Symbol zastępczy zawartości 4"/>
          <p:cNvSpPr txBox="1">
            <a:spLocks noGrp="1"/>
          </p:cNvSpPr>
          <p:nvPr>
            <p:ph idx="1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Tx/>
              <a:buNone/>
              <a:tabLst>
                <a:tab pos="355600" algn="l"/>
              </a:tabLst>
            </a:pPr>
            <a:endParaRPr lang="pl-PL" sz="1200" b="0" dirty="0" smtClean="0"/>
          </a:p>
          <a:p>
            <a:pPr algn="just">
              <a:lnSpc>
                <a:spcPct val="300000"/>
              </a:lnSpc>
              <a:buFont typeface="Arial" panose="020B0604020202020204" pitchFamily="34" charset="0"/>
              <a:buChar char="•"/>
            </a:pPr>
            <a:endParaRPr lang="pl-PL" sz="1800" dirty="0" smtClean="0"/>
          </a:p>
          <a:p>
            <a:pPr marL="0" indent="0" algn="just">
              <a:buNone/>
            </a:pPr>
            <a:endParaRPr lang="pl-PL" sz="1800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pl-PL" sz="1800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pl-PL" sz="1800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pl-PL" sz="1800" dirty="0"/>
          </a:p>
          <a:p>
            <a:pPr algn="just">
              <a:buFont typeface="Arial" panose="020B0604020202020204" pitchFamily="34" charset="0"/>
              <a:buChar char="•"/>
            </a:pPr>
            <a:endParaRPr lang="pl-PL" sz="1800" b="0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pl-PL" sz="1800" b="0" dirty="0">
              <a:solidFill>
                <a:srgbClr val="FF0000"/>
              </a:solidFill>
            </a:endParaRPr>
          </a:p>
        </p:txBody>
      </p:sp>
      <p:graphicFrame>
        <p:nvGraphicFramePr>
          <p:cNvPr id="48" name="Wykres 47"/>
          <p:cNvGraphicFramePr/>
          <p:nvPr>
            <p:extLst>
              <p:ext uri="{D42A27DB-BD31-4B8C-83A1-F6EECF244321}">
                <p14:modId xmlns:p14="http://schemas.microsoft.com/office/powerpoint/2010/main" val="4186167780"/>
              </p:ext>
            </p:extLst>
          </p:nvPr>
        </p:nvGraphicFramePr>
        <p:xfrm>
          <a:off x="431540" y="1124744"/>
          <a:ext cx="8532948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47336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85814"/>
            <a:ext cx="7772400" cy="1614994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>Nabór w ramach komponentu „Zarządzanie LSR”</a:t>
            </a:r>
            <a:endParaRPr lang="pl-PL" dirty="0"/>
          </a:p>
        </p:txBody>
      </p:sp>
      <p:sp>
        <p:nvSpPr>
          <p:cNvPr id="6" name="Symbol zastępczy zawartości 4"/>
          <p:cNvSpPr txBox="1">
            <a:spLocks noGrp="1"/>
          </p:cNvSpPr>
          <p:nvPr>
            <p:ph idx="1"/>
          </p:nvPr>
        </p:nvSpPr>
        <p:spPr bwMode="auto">
          <a:xfrm>
            <a:off x="685800" y="1772816"/>
            <a:ext cx="7774632" cy="4399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Tx/>
              <a:buNone/>
              <a:tabLst>
                <a:tab pos="355600" algn="l"/>
              </a:tabLst>
            </a:pPr>
            <a:endParaRPr lang="pl-PL" sz="1200" b="0" dirty="0" smtClean="0"/>
          </a:p>
          <a:p>
            <a:endParaRPr lang="pl-PL" sz="1800" dirty="0"/>
          </a:p>
          <a:p>
            <a:pPr algn="just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pl-PL" sz="1800" dirty="0" smtClean="0"/>
              <a:t>W następstwie dokonania wyboru Lokalnych Strategii Rozwoju, </a:t>
            </a:r>
            <a:br>
              <a:rPr lang="pl-PL" sz="1800" dirty="0" smtClean="0"/>
            </a:br>
            <a:r>
              <a:rPr lang="pl-PL" sz="1800" dirty="0" smtClean="0"/>
              <a:t>w dniach </a:t>
            </a:r>
            <a:r>
              <a:rPr lang="pl-PL" sz="1800" b="1" dirty="0" smtClean="0"/>
              <a:t>22 kwietnia - 7 czerwca br</a:t>
            </a:r>
            <a:r>
              <a:rPr lang="pl-PL" sz="1800" dirty="0" smtClean="0"/>
              <a:t>. przeprowadzony został nabór wniosków w ramach komponentu Zarządzanie LSR.</a:t>
            </a:r>
          </a:p>
          <a:p>
            <a:pPr algn="just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pl-PL" sz="1800" dirty="0" smtClean="0"/>
              <a:t>Cały proces </a:t>
            </a:r>
            <a:r>
              <a:rPr lang="pl-PL" sz="1800" dirty="0"/>
              <a:t>obsługi naboru prowadzony był za pomocą systemu teleinformatycznego Agencji Restrukturyzacji i Modernizacji Rolnictwa tj. Centralnego Systemu Obsługi Beneficjenta (</a:t>
            </a:r>
            <a:r>
              <a:rPr lang="pl-PL" sz="1800" b="1" dirty="0"/>
              <a:t>CSOB</a:t>
            </a:r>
            <a:r>
              <a:rPr lang="pl-PL" sz="1800" dirty="0"/>
              <a:t>).</a:t>
            </a:r>
          </a:p>
          <a:p>
            <a:pPr algn="just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pl-PL" sz="1800" dirty="0" smtClean="0"/>
              <a:t>W </a:t>
            </a:r>
            <a:r>
              <a:rPr lang="pl-PL" sz="1800" dirty="0"/>
              <a:t>wyniku rozstrzygnięcia naboru </a:t>
            </a:r>
            <a:r>
              <a:rPr lang="pl-PL" sz="1800" b="1" dirty="0"/>
              <a:t>17 Lokalnych Grup Działania </a:t>
            </a:r>
            <a:r>
              <a:rPr lang="pl-PL" sz="1800" b="1" dirty="0" smtClean="0"/>
              <a:t/>
            </a:r>
            <a:br>
              <a:rPr lang="pl-PL" sz="1800" b="1" dirty="0" smtClean="0"/>
            </a:br>
            <a:r>
              <a:rPr lang="pl-PL" sz="1800" dirty="0" smtClean="0"/>
              <a:t>z </a:t>
            </a:r>
            <a:r>
              <a:rPr lang="pl-PL" sz="1800" dirty="0"/>
              <a:t>terenu Województwa Świętokrzyskiego uzyskało wsparcie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w </a:t>
            </a:r>
            <a:r>
              <a:rPr lang="pl-PL" sz="1800" dirty="0"/>
              <a:t>wysokości </a:t>
            </a:r>
            <a:r>
              <a:rPr lang="pl-PL" sz="1800" b="1" dirty="0"/>
              <a:t>7 062 500 </a:t>
            </a:r>
            <a:r>
              <a:rPr lang="pl-PL" sz="1800" dirty="0"/>
              <a:t>euro kontraktując tym samym </a:t>
            </a:r>
            <a:r>
              <a:rPr lang="pl-PL" sz="1800" b="1" dirty="0"/>
              <a:t>100% </a:t>
            </a:r>
            <a:r>
              <a:rPr lang="pl-PL" sz="1800" dirty="0"/>
              <a:t>limitu środków przeznaczonych na ten </a:t>
            </a:r>
            <a:r>
              <a:rPr lang="pl-PL" sz="1800" dirty="0" smtClean="0"/>
              <a:t>cel.</a:t>
            </a:r>
          </a:p>
          <a:p>
            <a:pPr algn="just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pl-PL" sz="1800" dirty="0" smtClean="0"/>
              <a:t>Wręczenie Listów Gratulacyjnych odbyło się </a:t>
            </a:r>
            <a:r>
              <a:rPr lang="pl-PL" sz="1800" b="1" dirty="0" smtClean="0"/>
              <a:t>30 lipca br. </a:t>
            </a:r>
            <a:r>
              <a:rPr lang="pl-PL" sz="1800" dirty="0" smtClean="0"/>
              <a:t>w budynku </a:t>
            </a:r>
            <a:r>
              <a:rPr lang="pl-PL" sz="1800" dirty="0"/>
              <a:t>Wojewódzkiej </a:t>
            </a:r>
            <a:r>
              <a:rPr lang="pl-PL" sz="1800" dirty="0" smtClean="0"/>
              <a:t>Biblioteki </a:t>
            </a:r>
            <a:r>
              <a:rPr lang="pl-PL" sz="1800" dirty="0"/>
              <a:t>Publicznej w </a:t>
            </a:r>
            <a:r>
              <a:rPr lang="pl-PL" sz="1800" dirty="0" smtClean="0"/>
              <a:t>Kielcach. </a:t>
            </a:r>
            <a:endParaRPr lang="pl-PL" sz="1800" dirty="0"/>
          </a:p>
          <a:p>
            <a:pPr algn="just">
              <a:lnSpc>
                <a:spcPct val="300000"/>
              </a:lnSpc>
              <a:buFont typeface="Wingdings" panose="05000000000000000000" pitchFamily="2" charset="2"/>
              <a:buChar char="Ø"/>
            </a:pPr>
            <a:endParaRPr lang="pl-PL" sz="1800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pl-PL" sz="1800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pl-PL" sz="1800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pl-PL" sz="1800" dirty="0"/>
          </a:p>
          <a:p>
            <a:pPr algn="just">
              <a:buFont typeface="Arial" panose="020B0604020202020204" pitchFamily="34" charset="0"/>
              <a:buChar char="•"/>
            </a:pPr>
            <a:endParaRPr lang="pl-PL" sz="1800" b="0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pl-PL" sz="1800" b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7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85814"/>
            <a:ext cx="7772400" cy="1614994"/>
          </a:xfrm>
        </p:spPr>
        <p:txBody>
          <a:bodyPr>
            <a:normAutofit/>
          </a:bodyPr>
          <a:lstStyle/>
          <a:p>
            <a:pPr algn="ctr"/>
            <a:r>
              <a:rPr lang="pl-PL" dirty="0" smtClean="0"/>
              <a:t>Udzielone wsparcie</a:t>
            </a:r>
            <a:endParaRPr lang="pl-PL" dirty="0"/>
          </a:p>
        </p:txBody>
      </p:sp>
      <p:sp>
        <p:nvSpPr>
          <p:cNvPr id="6" name="Symbol zastępczy zawartości 4"/>
          <p:cNvSpPr txBox="1">
            <a:spLocks noGrp="1"/>
          </p:cNvSpPr>
          <p:nvPr>
            <p:ph idx="1"/>
          </p:nvPr>
        </p:nvSpPr>
        <p:spPr bwMode="auto">
          <a:xfrm>
            <a:off x="685800" y="1772816"/>
            <a:ext cx="7774632" cy="4399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Tx/>
              <a:buNone/>
              <a:tabLst>
                <a:tab pos="355600" algn="l"/>
              </a:tabLst>
            </a:pPr>
            <a:endParaRPr lang="pl-PL" sz="1200" b="0" dirty="0" smtClean="0"/>
          </a:p>
          <a:p>
            <a:endParaRPr lang="pl-PL" sz="1800" dirty="0"/>
          </a:p>
          <a:p>
            <a:pPr algn="just">
              <a:lnSpc>
                <a:spcPct val="300000"/>
              </a:lnSpc>
              <a:buFont typeface="Wingdings" panose="05000000000000000000" pitchFamily="2" charset="2"/>
              <a:buChar char="Ø"/>
            </a:pPr>
            <a:endParaRPr lang="pl-PL" sz="1800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pl-PL" sz="1800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pl-PL" sz="1800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pl-PL" sz="1800" dirty="0"/>
          </a:p>
          <a:p>
            <a:pPr algn="just">
              <a:buFont typeface="Arial" panose="020B0604020202020204" pitchFamily="34" charset="0"/>
              <a:buChar char="•"/>
            </a:pPr>
            <a:endParaRPr lang="pl-PL" sz="1800" b="0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pl-PL" sz="1800" b="0" dirty="0">
              <a:solidFill>
                <a:srgbClr val="FF0000"/>
              </a:solidFill>
            </a:endParaRPr>
          </a:p>
        </p:txBody>
      </p:sp>
      <p:graphicFrame>
        <p:nvGraphicFramePr>
          <p:cNvPr id="4" name="Wykres 3"/>
          <p:cNvGraphicFramePr/>
          <p:nvPr>
            <p:extLst>
              <p:ext uri="{D42A27DB-BD31-4B8C-83A1-F6EECF244321}">
                <p14:modId xmlns:p14="http://schemas.microsoft.com/office/powerpoint/2010/main" val="4203683890"/>
              </p:ext>
            </p:extLst>
          </p:nvPr>
        </p:nvGraphicFramePr>
        <p:xfrm>
          <a:off x="159278" y="1772815"/>
          <a:ext cx="8661194" cy="4949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79341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85814"/>
            <a:ext cx="7772400" cy="1614994"/>
          </a:xfrm>
        </p:spPr>
        <p:txBody>
          <a:bodyPr>
            <a:normAutofit/>
          </a:bodyPr>
          <a:lstStyle/>
          <a:p>
            <a:pPr algn="ctr"/>
            <a:r>
              <a:rPr lang="pl-PL" dirty="0" smtClean="0"/>
              <a:t>Zaliczki</a:t>
            </a:r>
            <a:endParaRPr lang="pl-PL" dirty="0"/>
          </a:p>
        </p:txBody>
      </p:sp>
      <p:sp>
        <p:nvSpPr>
          <p:cNvPr id="6" name="Symbol zastępczy zawartości 4"/>
          <p:cNvSpPr txBox="1">
            <a:spLocks noGrp="1"/>
          </p:cNvSpPr>
          <p:nvPr>
            <p:ph idx="1"/>
          </p:nvPr>
        </p:nvSpPr>
        <p:spPr bwMode="auto">
          <a:xfrm>
            <a:off x="685800" y="1772816"/>
            <a:ext cx="7846640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l-PL" sz="1800" dirty="0"/>
          </a:p>
          <a:p>
            <a:pPr algn="just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pl-PL" sz="2000" dirty="0" smtClean="0"/>
              <a:t>Na mocy zawartych umów o przyznaniu pomocy w ramach komponentu Zarządzanie LSR Lokalnym Grupom Działania przysługuje </a:t>
            </a:r>
            <a:r>
              <a:rPr lang="pl-PL" sz="2000" b="1" dirty="0" smtClean="0"/>
              <a:t>zaliczka</a:t>
            </a:r>
            <a:r>
              <a:rPr lang="pl-PL" sz="2000" dirty="0" smtClean="0"/>
              <a:t>, która będzie wypłacana w </a:t>
            </a:r>
            <a:r>
              <a:rPr lang="pl-PL" sz="2000" b="1" dirty="0" smtClean="0"/>
              <a:t>4 transzach</a:t>
            </a:r>
            <a:r>
              <a:rPr lang="pl-PL" sz="2000" dirty="0" smtClean="0"/>
              <a:t> w łącznej wysokości </a:t>
            </a:r>
            <a:r>
              <a:rPr lang="pl-PL" sz="2000" b="1" dirty="0" smtClean="0"/>
              <a:t>50% kwoty pomocy</a:t>
            </a:r>
            <a:r>
              <a:rPr lang="pl-PL" sz="2000" dirty="0" smtClean="0"/>
              <a:t>. </a:t>
            </a:r>
          </a:p>
          <a:p>
            <a:pPr algn="just">
              <a:lnSpc>
                <a:spcPct val="110000"/>
              </a:lnSpc>
              <a:buFont typeface="Wingdings" panose="05000000000000000000" pitchFamily="2" charset="2"/>
              <a:buChar char="Ø"/>
            </a:pPr>
            <a:endParaRPr lang="pl-PL" sz="2000" dirty="0" smtClean="0"/>
          </a:p>
          <a:p>
            <a:pPr algn="just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pl-PL" sz="2000" b="1" dirty="0" smtClean="0"/>
              <a:t>Pierwsze zaliczki </a:t>
            </a:r>
            <a:r>
              <a:rPr lang="pl-PL" sz="2000" dirty="0" smtClean="0"/>
              <a:t>w wysokości </a:t>
            </a:r>
            <a:r>
              <a:rPr lang="pl-PL" sz="2000" b="1" dirty="0" smtClean="0"/>
              <a:t>20%</a:t>
            </a:r>
            <a:r>
              <a:rPr lang="pl-PL" sz="2000" dirty="0" smtClean="0"/>
              <a:t> kwoty przyznanej pomocy zostały przekazane na konta wszystkich Lokalnych Grup Działania w </a:t>
            </a:r>
            <a:r>
              <a:rPr lang="pl-PL" sz="2000" b="1" dirty="0" smtClean="0"/>
              <a:t>sierpniu</a:t>
            </a:r>
            <a:r>
              <a:rPr lang="pl-PL" sz="2000" dirty="0" smtClean="0"/>
              <a:t> </a:t>
            </a:r>
            <a:r>
              <a:rPr lang="pl-PL" sz="2000" b="1" dirty="0" smtClean="0"/>
              <a:t>br.</a:t>
            </a:r>
            <a:r>
              <a:rPr lang="pl-PL" sz="2000" dirty="0" smtClean="0"/>
              <a:t> </a:t>
            </a:r>
          </a:p>
          <a:p>
            <a:pPr algn="just">
              <a:lnSpc>
                <a:spcPct val="110000"/>
              </a:lnSpc>
              <a:buFont typeface="Wingdings" panose="05000000000000000000" pitchFamily="2" charset="2"/>
              <a:buChar char="Ø"/>
            </a:pPr>
            <a:endParaRPr lang="pl-PL" sz="2000" dirty="0" smtClean="0"/>
          </a:p>
          <a:p>
            <a:pPr algn="just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pl-PL" sz="2000" dirty="0" smtClean="0"/>
              <a:t>Kolejne transze zaliczek w wysokości </a:t>
            </a:r>
            <a:r>
              <a:rPr lang="pl-PL" sz="2000" b="1" dirty="0" smtClean="0"/>
              <a:t>10%</a:t>
            </a:r>
            <a:r>
              <a:rPr lang="pl-PL" sz="2000" dirty="0" smtClean="0"/>
              <a:t> będą wypłacane co pół roku od wypłaty poprzedniej transzy zaliczki. </a:t>
            </a:r>
          </a:p>
        </p:txBody>
      </p:sp>
    </p:spTree>
    <p:extLst>
      <p:ext uri="{BB962C8B-B14F-4D97-AF65-F5344CB8AC3E}">
        <p14:creationId xmlns:p14="http://schemas.microsoft.com/office/powerpoint/2010/main" val="348828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85814"/>
            <a:ext cx="7772400" cy="1614994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>Uruchamianie naborów w ramach komponentu „wdrażanie </a:t>
            </a:r>
            <a:r>
              <a:rPr lang="pl-PL" dirty="0" err="1" smtClean="0"/>
              <a:t>lsr</a:t>
            </a:r>
            <a:r>
              <a:rPr lang="pl-PL" dirty="0" smtClean="0"/>
              <a:t>”</a:t>
            </a:r>
            <a:endParaRPr lang="pl-PL" dirty="0"/>
          </a:p>
        </p:txBody>
      </p:sp>
      <p:sp>
        <p:nvSpPr>
          <p:cNvPr id="6" name="Symbol zastępczy zawartości 4"/>
          <p:cNvSpPr txBox="1">
            <a:spLocks noGrp="1"/>
          </p:cNvSpPr>
          <p:nvPr>
            <p:ph idx="1"/>
          </p:nvPr>
        </p:nvSpPr>
        <p:spPr bwMode="auto">
          <a:xfrm>
            <a:off x="395536" y="1772816"/>
            <a:ext cx="8352928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l-PL" sz="1800" dirty="0" smtClean="0"/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endParaRPr lang="pl-PL" sz="1800" dirty="0" smtClean="0"/>
          </a:p>
          <a:p>
            <a:pPr marL="0" indent="0">
              <a:buNone/>
            </a:pPr>
            <a:endParaRPr lang="pl-PL" sz="1800" dirty="0"/>
          </a:p>
          <a:p>
            <a:pPr algn="just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pl-PL" sz="1800" dirty="0" smtClean="0"/>
              <a:t>Wszystkie nabory w ramach PS WPR 2023-2027, a także cały </a:t>
            </a:r>
            <a:r>
              <a:rPr lang="pl-PL" sz="1800" dirty="0"/>
              <a:t>proces obsługi </a:t>
            </a:r>
            <a:r>
              <a:rPr lang="pl-PL" sz="1800" dirty="0" smtClean="0"/>
              <a:t>naborów prowadzony jest za </a:t>
            </a:r>
            <a:r>
              <a:rPr lang="pl-PL" sz="1800" dirty="0"/>
              <a:t>pomocą systemu teleinformatycznego Agencji Restrukturyzacji i Modernizacji Rolnictwa tj. Centralnego Systemu Obsługi Beneficjenta (</a:t>
            </a:r>
            <a:r>
              <a:rPr lang="pl-PL" sz="1800" b="1" dirty="0"/>
              <a:t>CSOB</a:t>
            </a:r>
            <a:r>
              <a:rPr lang="pl-PL" sz="1800" dirty="0" smtClean="0"/>
              <a:t>).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pl-PL" sz="1800" b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65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85814"/>
            <a:ext cx="7772400" cy="1614994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>Uruchamianie naborów w ramach komponentu „wdrażanie </a:t>
            </a:r>
            <a:r>
              <a:rPr lang="pl-PL" dirty="0" err="1" smtClean="0"/>
              <a:t>lsr</a:t>
            </a:r>
            <a:r>
              <a:rPr lang="pl-PL" dirty="0" smtClean="0"/>
              <a:t>”</a:t>
            </a:r>
            <a:endParaRPr lang="pl-PL" dirty="0"/>
          </a:p>
        </p:txBody>
      </p:sp>
      <p:sp>
        <p:nvSpPr>
          <p:cNvPr id="6" name="Symbol zastępczy zawartości 4"/>
          <p:cNvSpPr txBox="1">
            <a:spLocks noGrp="1"/>
          </p:cNvSpPr>
          <p:nvPr>
            <p:ph idx="1"/>
          </p:nvPr>
        </p:nvSpPr>
        <p:spPr bwMode="auto">
          <a:xfrm>
            <a:off x="395536" y="1772816"/>
            <a:ext cx="8352928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pl-PL" sz="1800" dirty="0" smtClean="0"/>
              <a:t>W chwili obecnej uruchomionych w systemie CSOB zostało 5 naborów: </a:t>
            </a:r>
          </a:p>
          <a:p>
            <a:pPr marL="0" indent="0" algn="just">
              <a:lnSpc>
                <a:spcPct val="110000"/>
              </a:lnSpc>
              <a:buNone/>
            </a:pPr>
            <a:endParaRPr lang="pl-PL" sz="1800" dirty="0" smtClean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7356033"/>
              </p:ext>
            </p:extLst>
          </p:nvPr>
        </p:nvGraphicFramePr>
        <p:xfrm>
          <a:off x="545538" y="2276873"/>
          <a:ext cx="8202926" cy="41421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78332"/>
                <a:gridCol w="1912542"/>
                <a:gridCol w="1912542"/>
                <a:gridCol w="729233"/>
                <a:gridCol w="792088"/>
                <a:gridCol w="720080"/>
                <a:gridCol w="858109"/>
              </a:tblGrid>
              <a:tr h="598419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u="none" strike="noStrike" dirty="0">
                          <a:effectLst/>
                        </a:rPr>
                        <a:t>Nazwa LGD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u="none" strike="noStrike" dirty="0">
                          <a:effectLst/>
                        </a:rPr>
                        <a:t>Nazwa przedsięwzięcia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u="none" strike="noStrike" dirty="0">
                          <a:effectLst/>
                        </a:rPr>
                        <a:t>Zakres z Rozporządzenia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u="none" strike="noStrike">
                          <a:effectLst/>
                        </a:rPr>
                        <a:t>data ogłoszenia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u="none" strike="noStrike">
                          <a:effectLst/>
                        </a:rPr>
                        <a:t>Początek naboru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u="none" strike="noStrike">
                          <a:effectLst/>
                        </a:rPr>
                        <a:t>Koniec naboru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u="none" strike="noStrike">
                          <a:effectLst/>
                        </a:rPr>
                        <a:t>Kwota ogłoszenia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58212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>
                          <a:effectLst/>
                        </a:rPr>
                        <a:t> 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 dirty="0">
                          <a:effectLst/>
                        </a:rPr>
                        <a:t> 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 dirty="0">
                          <a:effectLst/>
                        </a:rPr>
                        <a:t> 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>
                          <a:effectLst/>
                        </a:rPr>
                        <a:t> 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>
                          <a:effectLst/>
                        </a:rPr>
                        <a:t> 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>
                          <a:effectLst/>
                        </a:rPr>
                        <a:t> 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>
                          <a:effectLst/>
                        </a:rPr>
                        <a:t> 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474637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u="none" strike="noStrike">
                          <a:effectLst/>
                        </a:rPr>
                        <a:t>Lokalna Grupa Działania Powiatu Opatowskiego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u="none" strike="noStrike" dirty="0">
                          <a:effectLst/>
                        </a:rPr>
                        <a:t>2.3 Budowa, rozbudowa lub modernizacja infrastruktury spędzania wolnego czasu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u="none" strike="noStrike" dirty="0">
                          <a:effectLst/>
                        </a:rPr>
                        <a:t>Poprawa dostępu do małej infrastruktury publicznej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u="none" strike="noStrike">
                          <a:effectLst/>
                        </a:rPr>
                        <a:t>25.11.2024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u="none" strike="noStrike">
                          <a:effectLst/>
                        </a:rPr>
                        <a:t>09.12.2024</a:t>
                      </a:r>
                      <a:endParaRPr lang="pl-PL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u="none" strike="noStrike">
                          <a:effectLst/>
                        </a:rPr>
                        <a:t>27.12.2024</a:t>
                      </a:r>
                      <a:endParaRPr lang="pl-PL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u="none" strike="noStrike">
                          <a:effectLst/>
                        </a:rPr>
                        <a:t>231 200,00 €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766503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u="none" strike="noStrike">
                          <a:effectLst/>
                        </a:rPr>
                        <a:t>Lokalna Grupa Działania "Białe Ługi"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u="none" strike="noStrike" dirty="0">
                          <a:effectLst/>
                        </a:rPr>
                        <a:t>2.1 </a:t>
                      </a:r>
                      <a:r>
                        <a:rPr lang="pl-PL" sz="1100" u="none" strike="noStrike" dirty="0" err="1">
                          <a:effectLst/>
                        </a:rPr>
                        <a:t>EKOmuzea</a:t>
                      </a:r>
                      <a:r>
                        <a:rPr lang="pl-PL" sz="1100" u="none" strike="noStrike" dirty="0">
                          <a:effectLst/>
                        </a:rPr>
                        <a:t>: tworzenie i rozwój sieciowych produktów turystycznych (konkurs z udziałem operacji własnej)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u="none" strike="noStrike" dirty="0" smtClean="0">
                          <a:effectLst/>
                        </a:rPr>
                        <a:t>Kształtowanie </a:t>
                      </a:r>
                      <a:r>
                        <a:rPr lang="pl-PL" sz="1100" u="none" strike="noStrike" dirty="0">
                          <a:effectLst/>
                        </a:rPr>
                        <a:t>świadomości </a:t>
                      </a:r>
                      <a:r>
                        <a:rPr lang="pl-PL" sz="1100" u="none" strike="noStrike" dirty="0" smtClean="0">
                          <a:effectLst/>
                        </a:rPr>
                        <a:t>obywatelskiej o znaczeniu zrównoważonego rolnictwa</a:t>
                      </a:r>
                      <a:r>
                        <a:rPr lang="pl-PL" sz="1100" u="none" strike="noStrike" baseline="0" dirty="0" smtClean="0">
                          <a:effectLst/>
                        </a:rPr>
                        <a:t> (…)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u="none" strike="noStrike" dirty="0">
                          <a:effectLst/>
                        </a:rPr>
                        <a:t>02.12.2024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u="none" strike="noStrike" dirty="0">
                          <a:effectLst/>
                        </a:rPr>
                        <a:t>16.12.2024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u="none" strike="noStrike">
                          <a:effectLst/>
                        </a:rPr>
                        <a:t>31.12.2024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u="none" strike="noStrike">
                          <a:effectLst/>
                        </a:rPr>
                        <a:t>100 000,00 €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56102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u="none" strike="noStrike">
                          <a:effectLst/>
                        </a:rPr>
                        <a:t>"Królewskie Ponidzie"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u="none" strike="noStrike" dirty="0">
                          <a:effectLst/>
                        </a:rPr>
                        <a:t>1.2. Inteligentna przemiana obszaru LDG poprawiająca dostępność i bezpieczeństwo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u="none" strike="noStrike" dirty="0">
                          <a:effectLst/>
                        </a:rPr>
                        <a:t>Poprawa dostępu do usług dla lokalnych społeczności (…), 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u="none" strike="noStrike">
                          <a:effectLst/>
                        </a:rPr>
                        <a:t>02.12.2024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u="none" strike="noStrike" dirty="0">
                          <a:effectLst/>
                        </a:rPr>
                        <a:t>16.12.2024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u="none" strike="noStrike" dirty="0">
                          <a:effectLst/>
                        </a:rPr>
                        <a:t>31.12.2024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u="none" strike="noStrike">
                          <a:effectLst/>
                        </a:rPr>
                        <a:t>109 900,00 €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772832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u="none" strike="noStrike" dirty="0">
                          <a:effectLst/>
                        </a:rPr>
                        <a:t>Lokalna Grupa Działania "Region Włoszczowski"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u="none" strike="noStrike" dirty="0">
                          <a:effectLst/>
                        </a:rPr>
                        <a:t>2.2 Edukacja liderów życia publicznego i społecznego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u="none" strike="noStrike" dirty="0" smtClean="0">
                          <a:effectLst/>
                        </a:rPr>
                        <a:t>Kształtowanie świadomości obywatelskiej o znaczeniu zrównoważonego rolnictwa</a:t>
                      </a:r>
                      <a:r>
                        <a:rPr lang="pl-PL" sz="1100" u="none" strike="noStrike" baseline="0" dirty="0" smtClean="0">
                          <a:effectLst/>
                        </a:rPr>
                        <a:t> (…)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u="none" strike="noStrike" dirty="0">
                          <a:effectLst/>
                        </a:rPr>
                        <a:t>02.12.2024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u="none" strike="noStrike" dirty="0">
                          <a:effectLst/>
                        </a:rPr>
                        <a:t>16.12.2024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u="none" strike="noStrike" dirty="0">
                          <a:effectLst/>
                        </a:rPr>
                        <a:t>31.12.2024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u="none" strike="noStrike" dirty="0">
                          <a:effectLst/>
                        </a:rPr>
                        <a:t>72 500,00 €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772832">
                <a:tc>
                  <a:txBody>
                    <a:bodyPr/>
                    <a:lstStyle/>
                    <a:p>
                      <a:r>
                        <a:rPr lang="pl-PL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Lokalna Grupa Działania "Perły Czarnej Nidy"	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pl-PL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2.3 Zwiększanie dostępności do infrastruktury publicznej	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pl-PL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Poprawa dostępu do małej infrastruktury publicznej	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pl-PL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17.12.2024	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pl-PL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31.12.2024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pl-PL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20.01.2025	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pl-PL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550 000,00 €	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89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rewniana czcionka">
  <a:themeElements>
    <a:clrScheme name="Zielonożółty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Drewniana czcionka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rewniana czcionka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Smuga">
  <a:themeElements>
    <a:clrScheme name="Smuga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mug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mug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TM03090434[[fn=Drewniana czcionka]]</Template>
  <TotalTime>11322</TotalTime>
  <Words>438</Words>
  <Application>Microsoft Office PowerPoint</Application>
  <PresentationFormat>Pokaz na ekranie (4:3)</PresentationFormat>
  <Paragraphs>117</Paragraphs>
  <Slides>11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11</vt:i4>
      </vt:variant>
    </vt:vector>
  </HeadingPairs>
  <TitlesOfParts>
    <vt:vector size="21" baseType="lpstr">
      <vt:lpstr>Arial</vt:lpstr>
      <vt:lpstr>Calibri</vt:lpstr>
      <vt:lpstr>Century Gothic</vt:lpstr>
      <vt:lpstr>Rockwell</vt:lpstr>
      <vt:lpstr>Rockwell Condensed</vt:lpstr>
      <vt:lpstr>Times New Roman</vt:lpstr>
      <vt:lpstr>Wingdings</vt:lpstr>
      <vt:lpstr>Wingdings 3</vt:lpstr>
      <vt:lpstr>Drewniana czcionka</vt:lpstr>
      <vt:lpstr>Smuga</vt:lpstr>
      <vt:lpstr>Świętokrzyskie Biuro rozwoju regionalnego - Biuro Programów Rozwoju Obszarów Wiejskich </vt:lpstr>
      <vt:lpstr>Podpisanie umów ramowych </vt:lpstr>
      <vt:lpstr>Podpisanie umów ramowych </vt:lpstr>
      <vt:lpstr>Budżet</vt:lpstr>
      <vt:lpstr>Nabór w ramach komponentu „Zarządzanie LSR”</vt:lpstr>
      <vt:lpstr>Udzielone wsparcie</vt:lpstr>
      <vt:lpstr>Zaliczki</vt:lpstr>
      <vt:lpstr>Uruchamianie naborów w ramach komponentu „wdrażanie lsr”</vt:lpstr>
      <vt:lpstr>Uruchamianie naborów w ramach komponentu „wdrażanie lsr”</vt:lpstr>
      <vt:lpstr>Uruchamianie naborów w ramach komponentu „wdrażanie lsr”</vt:lpstr>
      <vt:lpstr>DZIĘKUJĘ ZA UWAGĘ   Świętokrzyskie Biuro Rozwoju Regionalnego  – Biuro Programów Rozwoju Obszarów Wiejskich tel. (41) 248-14-01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Podejście Leader</dc:title>
  <dc:creator>ltom</dc:creator>
  <cp:lastModifiedBy>Aneta Śliwińska</cp:lastModifiedBy>
  <cp:revision>1096</cp:revision>
  <cp:lastPrinted>2019-03-19T10:16:25Z</cp:lastPrinted>
  <dcterms:created xsi:type="dcterms:W3CDTF">2009-06-02T12:46:28Z</dcterms:created>
  <dcterms:modified xsi:type="dcterms:W3CDTF">2024-12-18T07:27:05Z</dcterms:modified>
</cp:coreProperties>
</file>