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530" r:id="rId2"/>
    <p:sldId id="807" r:id="rId3"/>
    <p:sldId id="713" r:id="rId4"/>
    <p:sldId id="809" r:id="rId5"/>
    <p:sldId id="810" r:id="rId6"/>
    <p:sldId id="811" r:id="rId7"/>
    <p:sldId id="812" r:id="rId8"/>
    <p:sldId id="813" r:id="rId9"/>
    <p:sldId id="814" r:id="rId10"/>
    <p:sldId id="829" r:id="rId11"/>
    <p:sldId id="830" r:id="rId12"/>
    <p:sldId id="831" r:id="rId13"/>
    <p:sldId id="832" r:id="rId14"/>
    <p:sldId id="833" r:id="rId15"/>
    <p:sldId id="834" r:id="rId16"/>
    <p:sldId id="816" r:id="rId17"/>
    <p:sldId id="817" r:id="rId18"/>
    <p:sldId id="818" r:id="rId19"/>
    <p:sldId id="819" r:id="rId20"/>
    <p:sldId id="820" r:id="rId21"/>
    <p:sldId id="821" r:id="rId22"/>
    <p:sldId id="822" r:id="rId23"/>
    <p:sldId id="823" r:id="rId24"/>
    <p:sldId id="824" r:id="rId25"/>
    <p:sldId id="825" r:id="rId26"/>
    <p:sldId id="826" r:id="rId27"/>
    <p:sldId id="827" r:id="rId28"/>
    <p:sldId id="828" r:id="rId29"/>
    <p:sldId id="835" r:id="rId30"/>
    <p:sldId id="836" r:id="rId31"/>
    <p:sldId id="837" r:id="rId32"/>
    <p:sldId id="838" r:id="rId33"/>
    <p:sldId id="511" r:id="rId3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F091"/>
    <a:srgbClr val="0E5968"/>
    <a:srgbClr val="EE84D2"/>
    <a:srgbClr val="FF0000"/>
    <a:srgbClr val="000099"/>
    <a:srgbClr val="9B3937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6381" autoAdjust="0"/>
  </p:normalViewPr>
  <p:slideViewPr>
    <p:cSldViewPr>
      <p:cViewPr varScale="1">
        <p:scale>
          <a:sx n="78" d="100"/>
          <a:sy n="78" d="100"/>
        </p:scale>
        <p:origin x="7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124"/>
            <a:ext cx="5438464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47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513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90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76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45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4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48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282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968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552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61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28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4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4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49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35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51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51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51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F34B-C707-41F6-A8B1-19D676ED01F2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85AC-3115-44A6-880C-744905B5537E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BC28-98D2-4D27-9B06-A3B0C963A0EE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4FC5-9339-45F0-80E2-3EF597F7060C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E3FD-856D-4AE4-8B65-771DB6F140D1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EE2C-81B1-45EE-B151-EDC1A78F6749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DA7F-2135-455E-8CC1-4A0CAFFDF7B2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D0F8-6717-4901-8357-DB1630F4BFAA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11A9-E440-459A-A1FC-F626BF8744F7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A6B-369E-40CB-B902-CE0BB748F8EF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F49-DD46-4D69-A71B-C5905250A152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98BA-3B47-4DB9-BF4A-B3D2C1F37C50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5917-17EF-4A3D-8007-43C93CF43019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34500C-F2BC-424F-8C16-6CE971702351}" type="datetime1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/>
              <a:t>Świętokrzyskie Biuro Rozwoju Regionalnego –</a:t>
            </a:r>
            <a:br>
              <a:rPr lang="pl-PL" sz="3200" dirty="0"/>
            </a:br>
            <a:r>
              <a:rPr lang="pl-PL" sz="3200" dirty="0"/>
              <a:t>Biuro Programów Rozwoju Obszarów Wiejskich 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/>
          </a:p>
          <a:p>
            <a:pPr marL="0" indent="0" algn="just">
              <a:buFontTx/>
              <a:buNone/>
            </a:pPr>
            <a:endParaRPr lang="pl-PL" sz="1800" b="0" dirty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24" y="3789040"/>
            <a:ext cx="4456040" cy="2395615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</a:t>
            </a:r>
            <a:br>
              <a:rPr lang="pl-PL" sz="3100" dirty="0" smtClean="0"/>
            </a:br>
            <a:r>
              <a:rPr lang="pl-PL" sz="3100" dirty="0" smtClean="0"/>
              <a:t> </a:t>
            </a:r>
            <a:r>
              <a:rPr lang="pl-PL" sz="2700" dirty="0" smtClean="0"/>
              <a:t>– podstawowy schemat postępowania przez LGD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475656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1. Ogłoszenie naboru przez LGD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563888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067944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2. Nabór wniosków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475656" y="3356992"/>
            <a:ext cx="1872208" cy="12241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Sporządzenie Rejestru interesów członków  Rady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2339752" y="2924944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6588224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3. Analiza wniosków </a:t>
            </a:r>
            <a:endParaRPr lang="pl-PL" dirty="0"/>
          </a:p>
        </p:txBody>
      </p:sp>
      <p:sp>
        <p:nvSpPr>
          <p:cNvPr id="21" name="Strzałka w prawo 20"/>
          <p:cNvSpPr/>
          <p:nvPr/>
        </p:nvSpPr>
        <p:spPr>
          <a:xfrm>
            <a:off x="6156176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6588224" y="3356992"/>
            <a:ext cx="1872208" cy="29523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Pomocnicza, niewiążąca analiza w zakresie kompletności,  zgodności z warunkami wsparcia, kryteriami wyboru </a:t>
            </a:r>
            <a:endParaRPr lang="pl-PL" dirty="0"/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6012160" y="37170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4499992" y="3501008"/>
            <a:ext cx="1440160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Pracownicy LGD lub Zespół konkursowy</a:t>
            </a:r>
            <a:endParaRPr lang="pl-PL" dirty="0"/>
          </a:p>
        </p:txBody>
      </p:sp>
      <p:sp>
        <p:nvSpPr>
          <p:cNvPr id="31" name="Prostokąt 30"/>
          <p:cNvSpPr/>
          <p:nvPr/>
        </p:nvSpPr>
        <p:spPr>
          <a:xfrm>
            <a:off x="4499992" y="5085184"/>
            <a:ext cx="1872208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Wypełnienie deklaracji bezstronności i poufności </a:t>
            </a:r>
            <a:endParaRPr lang="pl-PL" dirty="0"/>
          </a:p>
        </p:txBody>
      </p:sp>
      <p:cxnSp>
        <p:nvCxnSpPr>
          <p:cNvPr id="32" name="Łącznik prosty ze strzałką 31"/>
          <p:cNvCxnSpPr/>
          <p:nvPr/>
        </p:nvCxnSpPr>
        <p:spPr>
          <a:xfrm>
            <a:off x="5220072" y="479715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7524328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rostokąt 48"/>
          <p:cNvSpPr/>
          <p:nvPr/>
        </p:nvSpPr>
        <p:spPr>
          <a:xfrm>
            <a:off x="1475656" y="4941168"/>
            <a:ext cx="2664296" cy="15121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Wypełnienie Kart informacyjnych członków Rady  i oświadczeń o przynależności  do grup interesów</a:t>
            </a:r>
            <a:endParaRPr lang="pl-PL" dirty="0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2411760" y="465313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6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</a:t>
            </a:r>
            <a:br>
              <a:rPr lang="pl-PL" sz="3100" dirty="0" smtClean="0"/>
            </a:br>
            <a:r>
              <a:rPr lang="pl-PL" sz="3100" dirty="0" smtClean="0"/>
              <a:t> </a:t>
            </a:r>
            <a:r>
              <a:rPr lang="pl-PL" sz="2700" dirty="0" smtClean="0"/>
              <a:t>– podstawowy schemat postępowania przez LGD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475656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4. Wypełnienie deklaracji bezstronności i poufności  przez członków Rady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563888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067944" y="1484784"/>
            <a:ext cx="1944216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5.  Przydzielenie członków Rady do poszczególnych </a:t>
            </a:r>
            <a:r>
              <a:rPr lang="pl-PL" dirty="0" err="1" smtClean="0"/>
              <a:t>WoPP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475656" y="3356992"/>
            <a:ext cx="1872208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4. Aktualizacja Rejestru interesów członków  Rady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2339752" y="2924944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6588224" y="1484784"/>
            <a:ext cx="2232248" cy="1728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6. Ocena formalna i ocena merytoryczna w zakresie spełniania warunków wsparcia </a:t>
            </a:r>
            <a:endParaRPr lang="pl-PL" dirty="0"/>
          </a:p>
        </p:txBody>
      </p:sp>
      <p:sp>
        <p:nvSpPr>
          <p:cNvPr id="21" name="Strzałka w prawo 20"/>
          <p:cNvSpPr/>
          <p:nvPr/>
        </p:nvSpPr>
        <p:spPr>
          <a:xfrm>
            <a:off x="6156176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Łącznik prosty ze strzałką 31"/>
          <p:cNvCxnSpPr/>
          <p:nvPr/>
        </p:nvCxnSpPr>
        <p:spPr>
          <a:xfrm flipV="1">
            <a:off x="2339752" y="45811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7740352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1475656" y="4941168"/>
            <a:ext cx="2592288" cy="15121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Aktualizacja Kart informacyjnych członków Rady  i oświadczeń o przynależności  do grup interesów</a:t>
            </a:r>
            <a:endParaRPr lang="pl-PL" dirty="0"/>
          </a:p>
        </p:txBody>
      </p:sp>
      <p:sp>
        <p:nvSpPr>
          <p:cNvPr id="33" name="Prostokąt 32"/>
          <p:cNvSpPr/>
          <p:nvPr/>
        </p:nvSpPr>
        <p:spPr>
          <a:xfrm>
            <a:off x="4067944" y="3356992"/>
            <a:ext cx="1728192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Zachowanie zasady bezstronności</a:t>
            </a:r>
            <a:endParaRPr lang="pl-PL" dirty="0"/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5004048" y="2924944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6804248" y="3933056"/>
            <a:ext cx="1872208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Ocena na Kartach ocen </a:t>
            </a:r>
            <a:r>
              <a:rPr lang="pl-PL" dirty="0" err="1" smtClean="0"/>
              <a:t>WoPP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86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</a:t>
            </a:r>
            <a:br>
              <a:rPr lang="pl-PL" sz="3100" dirty="0" smtClean="0"/>
            </a:br>
            <a:r>
              <a:rPr lang="pl-PL" sz="3100" dirty="0" smtClean="0"/>
              <a:t> </a:t>
            </a:r>
            <a:r>
              <a:rPr lang="pl-PL" sz="2700" dirty="0" smtClean="0"/>
              <a:t>– podstawowy schemat postępowania przez LGD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475656" y="1484784"/>
            <a:ext cx="1872208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7. Ewentualne wezwanie wnioskodawcy do uzupełnień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563888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067944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8. Przydzielenie członków Rady do Zespołów oceniających tzw. trójek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6588224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9. Ocena punktowa wniosków wg kryteriów wyboru operacji</a:t>
            </a:r>
            <a:endParaRPr lang="pl-PL" dirty="0"/>
          </a:p>
        </p:txBody>
      </p:sp>
      <p:sp>
        <p:nvSpPr>
          <p:cNvPr id="21" name="Strzałka w prawo 20"/>
          <p:cNvSpPr/>
          <p:nvPr/>
        </p:nvSpPr>
        <p:spPr>
          <a:xfrm>
            <a:off x="6156176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4067944" y="3356992"/>
            <a:ext cx="1728192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Zachowanie zasady bezstronności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1475656" y="3356992"/>
            <a:ext cx="1872208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System CSOB umożliwia tylko jedno wezwanie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339752" y="292494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6588224" y="3356992"/>
            <a:ext cx="1872208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Ocena na Kartach oceny indywidualnej</a:t>
            </a:r>
            <a:endParaRPr lang="pl-PL" dirty="0"/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4932040" y="2924944"/>
            <a:ext cx="0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7524328" y="299695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6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</a:t>
            </a:r>
            <a:br>
              <a:rPr lang="pl-PL" sz="3100" dirty="0" smtClean="0"/>
            </a:br>
            <a:r>
              <a:rPr lang="pl-PL" sz="3100" dirty="0" smtClean="0"/>
              <a:t> </a:t>
            </a:r>
            <a:r>
              <a:rPr lang="pl-PL" sz="2700" dirty="0" smtClean="0"/>
              <a:t>– podstawowy schemat postępowania przez LGD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475656" y="1484784"/>
            <a:ext cx="1872208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10. Usuwanie rozbieżności w ocenie poszczególnych kryteriów 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563888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067944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11. Sprawdzenie minimów punktowych (jeżeli występują)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6588224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12. Ustalenie kwoty wsparcia</a:t>
            </a:r>
            <a:endParaRPr lang="pl-PL" dirty="0"/>
          </a:p>
        </p:txBody>
      </p:sp>
      <p:sp>
        <p:nvSpPr>
          <p:cNvPr id="21" name="Strzałka w prawo 20"/>
          <p:cNvSpPr/>
          <p:nvPr/>
        </p:nvSpPr>
        <p:spPr>
          <a:xfrm>
            <a:off x="6156176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475656" y="3356992"/>
            <a:ext cx="1872208" cy="1296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Głosowanie nad rozstrzygnięciem punktacji w spornych kryteriach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6588224" y="3356992"/>
            <a:ext cx="1872208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Ocena na Kartach oceny indywidualnej</a:t>
            </a:r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339752" y="2852936"/>
            <a:ext cx="0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1475656" y="5085184"/>
            <a:ext cx="2016224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Decyzja Przewodniczącego Rady w przypadku takiej samej liczby głosów</a:t>
            </a:r>
            <a:endParaRPr lang="pl-PL" dirty="0"/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2339752" y="479715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7524328" y="292494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3491880" y="2996952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4071418" y="3356992"/>
            <a:ext cx="1872208" cy="17281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Przeniesienie ostatecznego wyniku oceny punktowej do Karty oceny </a:t>
            </a:r>
            <a:r>
              <a:rPr lang="pl-PL" dirty="0" err="1" smtClean="0"/>
              <a:t>WoPP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79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</a:t>
            </a:r>
            <a:br>
              <a:rPr lang="pl-PL" sz="3100" dirty="0" smtClean="0"/>
            </a:br>
            <a:r>
              <a:rPr lang="pl-PL" sz="3100" dirty="0" smtClean="0"/>
              <a:t> </a:t>
            </a:r>
            <a:r>
              <a:rPr lang="pl-PL" sz="2700" dirty="0" smtClean="0"/>
              <a:t>– podstawowy schemat postępowania przez LGD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475656" y="1484784"/>
            <a:ext cx="1872208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13. Usuwanie rozbieżności w ustaleniu kwoty wsparcia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563888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067944" y="1484784"/>
            <a:ext cx="187220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14. Indywidualne uchwały o wyborze/ niewybraniu operacji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6588224" y="1484784"/>
            <a:ext cx="1872208" cy="28083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15. Przyjęcie </a:t>
            </a:r>
            <a:br>
              <a:rPr lang="pl-PL" dirty="0" smtClean="0"/>
            </a:br>
            <a:r>
              <a:rPr lang="pl-PL" dirty="0" smtClean="0"/>
              <a:t>listy operacji spełniających warunki udzielenia wsparcia oraz listy operacji wybranych</a:t>
            </a:r>
            <a:endParaRPr lang="pl-PL" dirty="0"/>
          </a:p>
        </p:txBody>
      </p:sp>
      <p:sp>
        <p:nvSpPr>
          <p:cNvPr id="21" name="Strzałka w prawo 20"/>
          <p:cNvSpPr/>
          <p:nvPr/>
        </p:nvSpPr>
        <p:spPr>
          <a:xfrm>
            <a:off x="6156176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475656" y="3284984"/>
            <a:ext cx="1872208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Głosowanie nad rozstrzygnięciem rozbieżności w ustaleniu kwoty wsparcia</a:t>
            </a:r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339752" y="2852936"/>
            <a:ext cx="0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1475656" y="5085184"/>
            <a:ext cx="2016224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Decyzja Przewodniczącego Rady w przypadku takiej samej liczby głosów</a:t>
            </a:r>
            <a:endParaRPr lang="pl-PL" dirty="0"/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2339752" y="479715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3491880" y="2996952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4069784" y="3609020"/>
            <a:ext cx="1872208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Przeniesienie ostatecznego wyniku ustalenia kwoty wsparcia do Karty oceny </a:t>
            </a:r>
            <a:r>
              <a:rPr lang="pl-PL" dirty="0" err="1" smtClean="0"/>
              <a:t>WoPP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50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</a:t>
            </a:r>
            <a:br>
              <a:rPr lang="pl-PL" sz="3100" dirty="0" smtClean="0"/>
            </a:br>
            <a:r>
              <a:rPr lang="pl-PL" sz="3100" dirty="0" smtClean="0"/>
              <a:t> </a:t>
            </a:r>
            <a:r>
              <a:rPr lang="pl-PL" sz="2700" dirty="0" smtClean="0"/>
              <a:t>– podstawowy schemat postępowania przez LGD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475656" y="1484784"/>
            <a:ext cx="1872208" cy="1296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16. Zatwierdzenie kolejki wniosków w systemie CSOB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491880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588224" y="1484784"/>
            <a:ext cx="1872208" cy="1296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18. Wygenerowanie i wysłanie pism o wyniku oceny: P-2a i P-2b</a:t>
            </a:r>
            <a:endParaRPr lang="pl-PL" dirty="0"/>
          </a:p>
        </p:txBody>
      </p:sp>
      <p:sp>
        <p:nvSpPr>
          <p:cNvPr id="4" name="Strzałka w górę i w dół 3"/>
          <p:cNvSpPr/>
          <p:nvPr/>
        </p:nvSpPr>
        <p:spPr>
          <a:xfrm>
            <a:off x="7236296" y="2924944"/>
            <a:ext cx="4846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6588224" y="3717032"/>
            <a:ext cx="1872208" cy="1296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18. Przekazanie </a:t>
            </a:r>
            <a:r>
              <a:rPr lang="pl-PL" dirty="0" err="1" smtClean="0"/>
              <a:t>WoPP</a:t>
            </a:r>
            <a:r>
              <a:rPr lang="pl-PL" dirty="0" smtClean="0"/>
              <a:t> do ZW w systemie CSOB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923928" y="1484784"/>
            <a:ext cx="1872208" cy="14401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17. Ustalenie limitu wniosków na nabór w złotych przez CSOB</a:t>
            </a:r>
            <a:endParaRPr lang="pl-PL" dirty="0"/>
          </a:p>
        </p:txBody>
      </p:sp>
      <p:sp>
        <p:nvSpPr>
          <p:cNvPr id="12" name="Strzałka w prawo 11"/>
          <p:cNvSpPr/>
          <p:nvPr/>
        </p:nvSpPr>
        <p:spPr>
          <a:xfrm>
            <a:off x="6084168" y="1988840"/>
            <a:ext cx="28803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4860032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3851920" y="3645024"/>
            <a:ext cx="1944216" cy="1800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Podział wniosków wybranych na mieszczące się i nie mieszczące się w limicie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62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</a:t>
            </a:r>
            <a:br>
              <a:rPr lang="pl-PL" sz="3100" dirty="0" smtClean="0"/>
            </a:br>
            <a:r>
              <a:rPr lang="pl-PL" sz="2700" dirty="0" smtClean="0"/>
              <a:t>- zakaz oceny przez osoby inne niż cz. Rady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400" b="1" dirty="0" smtClean="0"/>
              <a:t>W przeciwieństwie do poprzedniego okresu programowania, zgodnie z Wytycznymi </a:t>
            </a:r>
            <a:r>
              <a:rPr lang="pl-PL" sz="2400" b="1" dirty="0" err="1" smtClean="0"/>
              <a:t>MRiRW</a:t>
            </a:r>
            <a:r>
              <a:rPr lang="pl-PL" sz="2400" b="1" dirty="0" smtClean="0"/>
              <a:t> w zakresie niektórych zasad dokonywania wyboru operacji lub </a:t>
            </a:r>
            <a:r>
              <a:rPr lang="pl-PL" sz="2400" b="1" dirty="0" err="1" smtClean="0"/>
              <a:t>grantobiorców</a:t>
            </a:r>
            <a:r>
              <a:rPr lang="pl-PL" sz="2400" b="1" dirty="0" smtClean="0"/>
              <a:t> przez LGD, </a:t>
            </a:r>
            <a:r>
              <a:rPr lang="pl-PL" sz="2400" b="1" dirty="0" smtClean="0">
                <a:solidFill>
                  <a:srgbClr val="FF0000"/>
                </a:solidFill>
              </a:rPr>
              <a:t>osoby inne niż członkowie Rady (np. pracownicy LGD) nie mogą brać udziału w ocenie merytorycznej w zakresie zgodności z warunkami udzielenia wsparcia</a:t>
            </a:r>
            <a:r>
              <a:rPr lang="pl-PL" sz="2400" b="1" dirty="0" smtClean="0"/>
              <a:t>.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400" b="1" dirty="0" smtClean="0"/>
              <a:t>Aby nie komplikować procesu oceny, zgodnie z  Państwa procedurami osoby inne niż członkowie Rady nie dokonują również oceny formalnej w zakresie kompletności wniosku.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6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 </a:t>
            </a:r>
            <a:br>
              <a:rPr lang="pl-PL" sz="3100" dirty="0" smtClean="0"/>
            </a:br>
            <a:r>
              <a:rPr lang="pl-PL" sz="2700" dirty="0" smtClean="0"/>
              <a:t>– specyfika oceny formalnej (kompletności </a:t>
            </a:r>
            <a:r>
              <a:rPr lang="pl-PL" sz="2700" dirty="0" err="1" smtClean="0"/>
              <a:t>WoPP</a:t>
            </a:r>
            <a:r>
              <a:rPr lang="pl-PL" sz="2700" dirty="0" smtClean="0"/>
              <a:t>)</a:t>
            </a:r>
            <a:br>
              <a:rPr lang="pl-PL" sz="27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endParaRPr lang="pl-PL" sz="31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256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400" b="1" dirty="0" smtClean="0"/>
              <a:t>Jeśli chodzi o ocenę formalną w zakresie kompletności </a:t>
            </a:r>
            <a:r>
              <a:rPr lang="pl-PL" sz="2400" b="1" dirty="0" err="1" smtClean="0"/>
              <a:t>WoPP</a:t>
            </a:r>
            <a:r>
              <a:rPr lang="pl-PL" sz="2400" b="1" dirty="0" smtClean="0"/>
              <a:t>, to </a:t>
            </a:r>
            <a:r>
              <a:rPr lang="pl-PL" sz="2400" b="1" dirty="0" smtClean="0">
                <a:solidFill>
                  <a:srgbClr val="FF0000"/>
                </a:solidFill>
              </a:rPr>
              <a:t>przepisy ustawy RLKS nie dają LGD podstaw do odrzucenia </a:t>
            </a:r>
            <a:r>
              <a:rPr lang="pl-PL" sz="2400" b="1" dirty="0" err="1" smtClean="0">
                <a:solidFill>
                  <a:srgbClr val="FF0000"/>
                </a:solidFill>
              </a:rPr>
              <a:t>WoPP</a:t>
            </a:r>
            <a:r>
              <a:rPr lang="pl-PL" sz="2400" b="1" dirty="0" smtClean="0">
                <a:solidFill>
                  <a:srgbClr val="FF0000"/>
                </a:solidFill>
              </a:rPr>
              <a:t> tylko z powodu braków w zakresie kompletności wniosków</a:t>
            </a:r>
            <a:r>
              <a:rPr lang="pl-PL" sz="2400" b="1" dirty="0" smtClean="0"/>
              <a:t>.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400" b="1" dirty="0" smtClean="0"/>
              <a:t>Sytuacja wygląda inaczej, jeżeli braki w </a:t>
            </a:r>
            <a:r>
              <a:rPr lang="pl-PL" sz="2400" b="1" dirty="0" err="1" smtClean="0"/>
              <a:t>WoPP</a:t>
            </a:r>
            <a:r>
              <a:rPr lang="pl-PL" sz="2400" b="1" dirty="0" smtClean="0"/>
              <a:t> uniemożliwiają weryfikacje w zakresie spełniania przez operacje warunków udzielenia wsparcia. Wówczas </a:t>
            </a:r>
            <a:r>
              <a:rPr lang="pl-PL" sz="2400" b="1" dirty="0" err="1" smtClean="0"/>
              <a:t>WoPP</a:t>
            </a:r>
            <a:r>
              <a:rPr lang="pl-PL" sz="2400" b="1" dirty="0" smtClean="0"/>
              <a:t> musi być odrzucony, jeżeli wnioskodawca nie uzupełni braku. </a:t>
            </a:r>
            <a:r>
              <a:rPr lang="pl-PL" sz="2400" b="1" dirty="0" smtClean="0">
                <a:solidFill>
                  <a:srgbClr val="FF0000"/>
                </a:solidFill>
              </a:rPr>
              <a:t>Ale powodem odrzucenia jest niespełnienie warunku udzielenia wsparcia, a nie brak formalny</a:t>
            </a:r>
            <a:r>
              <a:rPr lang="pl-PL" sz="2400" b="1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Powyższa zasada jest odzwierciedlona we wzorze Karty oceny wniosku o wsparcie, gdzie nie ma odpowiedzi NIE przy pytaniu z tego zakresu.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6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Procedura </a:t>
            </a:r>
            <a:r>
              <a:rPr lang="pl-PL" sz="3300" dirty="0" smtClean="0"/>
              <a:t>oceny i wyboru operacji przez LGD </a:t>
            </a:r>
            <a:br>
              <a:rPr lang="pl-PL" sz="3300" dirty="0" smtClean="0"/>
            </a:br>
            <a:r>
              <a:rPr lang="pl-PL" sz="2700" dirty="0" smtClean="0"/>
              <a:t>– „ocena” a „analiza” operacji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Zakaz z Wytycznych dokonywania przez osoby inne niż członkowie Rady (pracowników, ekspertów) oceny w zakresie zgodności z warunkami wsparcia spotkał się z bardzo dużym sprzeciwem z Państwa strony, gdyż: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400" b="1" dirty="0" smtClean="0"/>
              <a:t>ocena w zakresie zgodności z warunkami wsparcia jest czasochłonna, wymaga dość ukierunkowanej wiedzy, którą mają np. pracownicy LGD, a nie zawsze członkowie Rady;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400" b="1" dirty="0" smtClean="0"/>
              <a:t>przepisy ustawowe nie zmieniły się w stosunku do poprzedniego okresu, a wówczas nie było takiego zakazu, wystarczało, że Rada zatwierdziła uchwałą listę operacji zgodnych z LSR (odpowiednik obecnej listy operacji spełniających warunki wsparcia)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2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Procedura </a:t>
            </a:r>
            <a:r>
              <a:rPr lang="pl-PL" sz="3300" dirty="0" smtClean="0"/>
              <a:t>oceny i wyboru operacji przez LGD </a:t>
            </a:r>
            <a:br>
              <a:rPr lang="pl-PL" sz="3300" dirty="0" smtClean="0"/>
            </a:br>
            <a:r>
              <a:rPr lang="pl-PL" sz="2700" dirty="0" smtClean="0"/>
              <a:t>– „ocena” a „analiza” operacji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>
                <a:solidFill>
                  <a:srgbClr val="FF0000"/>
                </a:solidFill>
              </a:rPr>
              <a:t>Żeby zapewnić zgodność z Wytycznymi</a:t>
            </a:r>
            <a:r>
              <a:rPr lang="pl-PL" sz="2400" b="1" dirty="0" smtClean="0"/>
              <a:t>, w zaktualizowanych procedurach oceny i wyboru operacji </a:t>
            </a:r>
            <a:r>
              <a:rPr lang="pl-PL" sz="2400" b="1" dirty="0" smtClean="0">
                <a:solidFill>
                  <a:srgbClr val="FF0000"/>
                </a:solidFill>
              </a:rPr>
              <a:t>ocenę w zakresie warunków udzielenia wsparcia dokonuje członek Rady, wypełniając kartę oceny </a:t>
            </a:r>
            <a:r>
              <a:rPr lang="pl-PL" sz="2400" b="1" dirty="0" err="1" smtClean="0">
                <a:solidFill>
                  <a:srgbClr val="FF0000"/>
                </a:solidFill>
              </a:rPr>
              <a:t>WoPP</a:t>
            </a:r>
            <a:r>
              <a:rPr lang="pl-PL" sz="2400" b="1" dirty="0" smtClean="0">
                <a:solidFill>
                  <a:srgbClr val="FF0000"/>
                </a:solidFill>
              </a:rPr>
              <a:t> – jest to nowość w stosunku do poprzedniego okresu programowania</a:t>
            </a:r>
            <a:r>
              <a:rPr lang="pl-PL" sz="2400" b="1" dirty="0" smtClean="0"/>
              <a:t>. Jego ocena jest niezależna i decydująca </a:t>
            </a:r>
            <a:br>
              <a:rPr lang="pl-PL" sz="2400" b="1" dirty="0" smtClean="0"/>
            </a:br>
            <a:r>
              <a:rPr lang="pl-PL" sz="2400" b="1" dirty="0" smtClean="0"/>
              <a:t>o tym, czy operacja będzie podlegała dalszej ocenie </a:t>
            </a:r>
            <a:br>
              <a:rPr lang="pl-PL" sz="2400" b="1" dirty="0" smtClean="0"/>
            </a:br>
            <a:r>
              <a:rPr lang="pl-PL" sz="2400" b="1" dirty="0" smtClean="0"/>
              <a:t>w zakresie kryteriów wyboru operacji, czy zostanie odrzucona. Karty wypełnione przez członków Rady dokonujących oceny spełniania warunków udzielenia wsparcia są po zakończeniu procesu wyboru operacji przekazywane do ZW.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4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1835696" y="2420888"/>
            <a:ext cx="6408712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spcBef>
                <a:spcPct val="20000"/>
              </a:spcBef>
            </a:pPr>
            <a:r>
              <a:rPr lang="pl-PL" sz="3200">
                <a:solidFill>
                  <a:srgbClr val="C00000"/>
                </a:solidFill>
              </a:rPr>
              <a:t>Proces oceny i wyboru operacji przez LGD</a:t>
            </a:r>
            <a:br>
              <a:rPr lang="pl-PL" sz="3200">
                <a:solidFill>
                  <a:srgbClr val="C00000"/>
                </a:solidFill>
              </a:rPr>
            </a:br>
            <a:r>
              <a:rPr lang="pl-PL" sz="3200">
                <a:solidFill>
                  <a:srgbClr val="C00000"/>
                </a:solidFill>
              </a:rPr>
              <a:t>– kluczowe zagadnienia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Procedura </a:t>
            </a:r>
            <a:r>
              <a:rPr lang="pl-PL" sz="3300" dirty="0" smtClean="0"/>
              <a:t>oceny i wyboru operacji przez LGD </a:t>
            </a:r>
            <a:br>
              <a:rPr lang="pl-PL" sz="3300" dirty="0" smtClean="0"/>
            </a:br>
            <a:r>
              <a:rPr lang="pl-PL" sz="2700" dirty="0" smtClean="0"/>
              <a:t>– „ocena” a „analiza” operacji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>
                <a:solidFill>
                  <a:srgbClr val="FF0000"/>
                </a:solidFill>
              </a:rPr>
              <a:t>Nic nie stoi jednak na przeszkodzie, żeby LGD przewidziało w swojej procedurze, przed oceną przez członków Rady, dokonanie procesu analizy operacji w ramach naboru przez pracowników LGD lub ekspertów zewnętrznych. 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Analiza odbywa się w tym samym zakresie, co ocena, jednak, w przeciwieństwie do niej nie ma charakteru wiążącego tj. członek Rady nie musi się nią sugerować i to on podejmuję ostateczną decyzję. 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Analiza dokonywana jest na takich samych formularzach kart jak ocena, jednak w przeciwieństwie do oceny członka Rady, na kartach musi znaleźć się adnotacja, że jest to „niewiążąca analiza”. Karty wypełniane przez pracowników LGD lub ekspertów nie są przekazywane do ZW.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Procedura </a:t>
            </a:r>
            <a:r>
              <a:rPr lang="pl-PL" sz="3300" dirty="0" smtClean="0"/>
              <a:t>oceny i wyboru operacji przez LGD </a:t>
            </a:r>
            <a:br>
              <a:rPr lang="pl-PL" sz="3300" dirty="0" smtClean="0"/>
            </a:br>
            <a:r>
              <a:rPr lang="pl-PL" sz="2700" dirty="0" smtClean="0"/>
              <a:t>– sporządzanie rejestru interesów członków Rady</a:t>
            </a:r>
            <a:br>
              <a:rPr lang="pl-PL" sz="2700" dirty="0" smtClean="0"/>
            </a:br>
            <a:endParaRPr lang="pl-PL" sz="2700" dirty="0"/>
          </a:p>
        </p:txBody>
      </p:sp>
      <p:grpSp>
        <p:nvGrpSpPr>
          <p:cNvPr id="9" name="Grupa 8"/>
          <p:cNvGrpSpPr/>
          <p:nvPr/>
        </p:nvGrpSpPr>
        <p:grpSpPr>
          <a:xfrm>
            <a:off x="1290255" y="1340768"/>
            <a:ext cx="7635051" cy="5126874"/>
            <a:chOff x="1290255" y="1327451"/>
            <a:chExt cx="7635051" cy="5126874"/>
          </a:xfrm>
        </p:grpSpPr>
        <p:sp>
          <p:nvSpPr>
            <p:cNvPr id="10" name="Strzałka wygięta w górę 9"/>
            <p:cNvSpPr/>
            <p:nvPr/>
          </p:nvSpPr>
          <p:spPr>
            <a:xfrm rot="5400000">
              <a:off x="1628433" y="2708420"/>
              <a:ext cx="1295079" cy="147440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olny kształt 10"/>
            <p:cNvSpPr/>
            <p:nvPr/>
          </p:nvSpPr>
          <p:spPr>
            <a:xfrm>
              <a:off x="1290255" y="1327451"/>
              <a:ext cx="2180152" cy="1750393"/>
            </a:xfrm>
            <a:custGeom>
              <a:avLst/>
              <a:gdLst>
                <a:gd name="connsiteX0" fmla="*/ 0 w 2180152"/>
                <a:gd name="connsiteY0" fmla="*/ 291791 h 1750393"/>
                <a:gd name="connsiteX1" fmla="*/ 291791 w 2180152"/>
                <a:gd name="connsiteY1" fmla="*/ 0 h 1750393"/>
                <a:gd name="connsiteX2" fmla="*/ 1888361 w 2180152"/>
                <a:gd name="connsiteY2" fmla="*/ 0 h 1750393"/>
                <a:gd name="connsiteX3" fmla="*/ 2180152 w 2180152"/>
                <a:gd name="connsiteY3" fmla="*/ 291791 h 1750393"/>
                <a:gd name="connsiteX4" fmla="*/ 2180152 w 2180152"/>
                <a:gd name="connsiteY4" fmla="*/ 1458602 h 1750393"/>
                <a:gd name="connsiteX5" fmla="*/ 1888361 w 2180152"/>
                <a:gd name="connsiteY5" fmla="*/ 1750393 h 1750393"/>
                <a:gd name="connsiteX6" fmla="*/ 291791 w 2180152"/>
                <a:gd name="connsiteY6" fmla="*/ 1750393 h 1750393"/>
                <a:gd name="connsiteX7" fmla="*/ 0 w 2180152"/>
                <a:gd name="connsiteY7" fmla="*/ 1458602 h 1750393"/>
                <a:gd name="connsiteX8" fmla="*/ 0 w 2180152"/>
                <a:gd name="connsiteY8" fmla="*/ 291791 h 17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152" h="1750393">
                  <a:moveTo>
                    <a:pt x="0" y="291791"/>
                  </a:moveTo>
                  <a:cubicBezTo>
                    <a:pt x="0" y="130639"/>
                    <a:pt x="130639" y="0"/>
                    <a:pt x="291791" y="0"/>
                  </a:cubicBezTo>
                  <a:lnTo>
                    <a:pt x="1888361" y="0"/>
                  </a:lnTo>
                  <a:cubicBezTo>
                    <a:pt x="2049513" y="0"/>
                    <a:pt x="2180152" y="130639"/>
                    <a:pt x="2180152" y="291791"/>
                  </a:cubicBezTo>
                  <a:lnTo>
                    <a:pt x="2180152" y="1458602"/>
                  </a:lnTo>
                  <a:cubicBezTo>
                    <a:pt x="2180152" y="1619754"/>
                    <a:pt x="2049513" y="1750393"/>
                    <a:pt x="1888361" y="1750393"/>
                  </a:cubicBezTo>
                  <a:lnTo>
                    <a:pt x="291791" y="1750393"/>
                  </a:lnTo>
                  <a:cubicBezTo>
                    <a:pt x="130639" y="1750393"/>
                    <a:pt x="0" y="1619754"/>
                    <a:pt x="0" y="1458602"/>
                  </a:cubicBezTo>
                  <a:lnTo>
                    <a:pt x="0" y="291791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663" tIns="161663" rIns="161663" bIns="161663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„Karty informacyjne członków Rady i oświadczenia o przynależności do grup interesów”</a:t>
              </a:r>
              <a:endParaRPr lang="pl-PL" sz="2000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3546248" y="1586665"/>
              <a:ext cx="4986192" cy="1230424"/>
            </a:xfrm>
            <a:custGeom>
              <a:avLst/>
              <a:gdLst>
                <a:gd name="connsiteX0" fmla="*/ 0 w 2115030"/>
                <a:gd name="connsiteY0" fmla="*/ 0 h 1230424"/>
                <a:gd name="connsiteX1" fmla="*/ 2115030 w 2115030"/>
                <a:gd name="connsiteY1" fmla="*/ 0 h 1230424"/>
                <a:gd name="connsiteX2" fmla="*/ 2115030 w 2115030"/>
                <a:gd name="connsiteY2" fmla="*/ 1230424 h 1230424"/>
                <a:gd name="connsiteX3" fmla="*/ 0 w 2115030"/>
                <a:gd name="connsiteY3" fmla="*/ 1230424 h 1230424"/>
                <a:gd name="connsiteX4" fmla="*/ 0 w 2115030"/>
                <a:gd name="connsiteY4" fmla="*/ 0 h 123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030" h="1230424">
                  <a:moveTo>
                    <a:pt x="0" y="0"/>
                  </a:moveTo>
                  <a:lnTo>
                    <a:pt x="2115030" y="0"/>
                  </a:lnTo>
                  <a:lnTo>
                    <a:pt x="2115030" y="1230424"/>
                  </a:lnTo>
                  <a:lnTo>
                    <a:pt x="0" y="12304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l-PL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Stanowią załącznik nr 2a do procedury. Trzeba wypełnić na dzień ogłoszenia pierwszego naboru wniosków.</a:t>
              </a:r>
              <a:endParaRPr lang="pl-PL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trzałka wygięta w górę 12"/>
            <p:cNvSpPr/>
            <p:nvPr/>
          </p:nvSpPr>
          <p:spPr>
            <a:xfrm rot="5400000">
              <a:off x="3568005" y="4589494"/>
              <a:ext cx="1295079" cy="147440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Dowolny kształt 13"/>
            <p:cNvSpPr/>
            <p:nvPr/>
          </p:nvSpPr>
          <p:spPr>
            <a:xfrm>
              <a:off x="3013174" y="3118079"/>
              <a:ext cx="2180152" cy="1307242"/>
            </a:xfrm>
            <a:custGeom>
              <a:avLst/>
              <a:gdLst>
                <a:gd name="connsiteX0" fmla="*/ 0 w 2180152"/>
                <a:gd name="connsiteY0" fmla="*/ 254390 h 1526035"/>
                <a:gd name="connsiteX1" fmla="*/ 254390 w 2180152"/>
                <a:gd name="connsiteY1" fmla="*/ 0 h 1526035"/>
                <a:gd name="connsiteX2" fmla="*/ 1925762 w 2180152"/>
                <a:gd name="connsiteY2" fmla="*/ 0 h 1526035"/>
                <a:gd name="connsiteX3" fmla="*/ 2180152 w 2180152"/>
                <a:gd name="connsiteY3" fmla="*/ 254390 h 1526035"/>
                <a:gd name="connsiteX4" fmla="*/ 2180152 w 2180152"/>
                <a:gd name="connsiteY4" fmla="*/ 1271645 h 1526035"/>
                <a:gd name="connsiteX5" fmla="*/ 1925762 w 2180152"/>
                <a:gd name="connsiteY5" fmla="*/ 1526035 h 1526035"/>
                <a:gd name="connsiteX6" fmla="*/ 254390 w 2180152"/>
                <a:gd name="connsiteY6" fmla="*/ 1526035 h 1526035"/>
                <a:gd name="connsiteX7" fmla="*/ 0 w 2180152"/>
                <a:gd name="connsiteY7" fmla="*/ 1271645 h 1526035"/>
                <a:gd name="connsiteX8" fmla="*/ 0 w 2180152"/>
                <a:gd name="connsiteY8" fmla="*/ 254390 h 152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152" h="1526035">
                  <a:moveTo>
                    <a:pt x="0" y="254390"/>
                  </a:moveTo>
                  <a:cubicBezTo>
                    <a:pt x="0" y="113894"/>
                    <a:pt x="113894" y="0"/>
                    <a:pt x="254390" y="0"/>
                  </a:cubicBezTo>
                  <a:lnTo>
                    <a:pt x="1925762" y="0"/>
                  </a:lnTo>
                  <a:cubicBezTo>
                    <a:pt x="2066258" y="0"/>
                    <a:pt x="2180152" y="113894"/>
                    <a:pt x="2180152" y="254390"/>
                  </a:cubicBezTo>
                  <a:lnTo>
                    <a:pt x="2180152" y="1271645"/>
                  </a:lnTo>
                  <a:cubicBezTo>
                    <a:pt x="2180152" y="1412141"/>
                    <a:pt x="2066258" y="1526035"/>
                    <a:pt x="1925762" y="1526035"/>
                  </a:cubicBezTo>
                  <a:lnTo>
                    <a:pt x="254390" y="1526035"/>
                  </a:lnTo>
                  <a:cubicBezTo>
                    <a:pt x="113894" y="1526035"/>
                    <a:pt x="0" y="1412141"/>
                    <a:pt x="0" y="1271645"/>
                  </a:cubicBezTo>
                  <a:lnTo>
                    <a:pt x="0" y="254390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188" tIns="181188" rIns="181188" bIns="18118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b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„Rejestr interesów” </a:t>
              </a:r>
              <a:endParaRPr lang="pl-PL" sz="2800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5405040" y="3299414"/>
              <a:ext cx="1585634" cy="1233409"/>
            </a:xfrm>
            <a:custGeom>
              <a:avLst/>
              <a:gdLst>
                <a:gd name="connsiteX0" fmla="*/ 0 w 1585634"/>
                <a:gd name="connsiteY0" fmla="*/ 0 h 1233409"/>
                <a:gd name="connsiteX1" fmla="*/ 1585634 w 1585634"/>
                <a:gd name="connsiteY1" fmla="*/ 0 h 1233409"/>
                <a:gd name="connsiteX2" fmla="*/ 1585634 w 1585634"/>
                <a:gd name="connsiteY2" fmla="*/ 1233409 h 1233409"/>
                <a:gd name="connsiteX3" fmla="*/ 0 w 1585634"/>
                <a:gd name="connsiteY3" fmla="*/ 1233409 h 1233409"/>
                <a:gd name="connsiteX4" fmla="*/ 0 w 1585634"/>
                <a:gd name="connsiteY4" fmla="*/ 0 h 123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634" h="1233409">
                  <a:moveTo>
                    <a:pt x="0" y="0"/>
                  </a:moveTo>
                  <a:lnTo>
                    <a:pt x="1585634" y="0"/>
                  </a:lnTo>
                  <a:lnTo>
                    <a:pt x="1585634" y="1233409"/>
                  </a:lnTo>
                  <a:lnTo>
                    <a:pt x="0" y="12334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2800" kern="1200" dirty="0"/>
            </a:p>
          </p:txBody>
        </p:sp>
        <p:sp>
          <p:nvSpPr>
            <p:cNvPr id="16" name="Dowolny kształt 15"/>
            <p:cNvSpPr/>
            <p:nvPr/>
          </p:nvSpPr>
          <p:spPr>
            <a:xfrm>
              <a:off x="5159520" y="4465557"/>
              <a:ext cx="3527280" cy="1988768"/>
            </a:xfrm>
            <a:custGeom>
              <a:avLst/>
              <a:gdLst>
                <a:gd name="connsiteX0" fmla="*/ 0 w 2180152"/>
                <a:gd name="connsiteY0" fmla="*/ 254390 h 1526035"/>
                <a:gd name="connsiteX1" fmla="*/ 254390 w 2180152"/>
                <a:gd name="connsiteY1" fmla="*/ 0 h 1526035"/>
                <a:gd name="connsiteX2" fmla="*/ 1925762 w 2180152"/>
                <a:gd name="connsiteY2" fmla="*/ 0 h 1526035"/>
                <a:gd name="connsiteX3" fmla="*/ 2180152 w 2180152"/>
                <a:gd name="connsiteY3" fmla="*/ 254390 h 1526035"/>
                <a:gd name="connsiteX4" fmla="*/ 2180152 w 2180152"/>
                <a:gd name="connsiteY4" fmla="*/ 1271645 h 1526035"/>
                <a:gd name="connsiteX5" fmla="*/ 1925762 w 2180152"/>
                <a:gd name="connsiteY5" fmla="*/ 1526035 h 1526035"/>
                <a:gd name="connsiteX6" fmla="*/ 254390 w 2180152"/>
                <a:gd name="connsiteY6" fmla="*/ 1526035 h 1526035"/>
                <a:gd name="connsiteX7" fmla="*/ 0 w 2180152"/>
                <a:gd name="connsiteY7" fmla="*/ 1271645 h 1526035"/>
                <a:gd name="connsiteX8" fmla="*/ 0 w 2180152"/>
                <a:gd name="connsiteY8" fmla="*/ 254390 h 152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152" h="1526035">
                  <a:moveTo>
                    <a:pt x="0" y="254390"/>
                  </a:moveTo>
                  <a:cubicBezTo>
                    <a:pt x="0" y="113894"/>
                    <a:pt x="113894" y="0"/>
                    <a:pt x="254390" y="0"/>
                  </a:cubicBezTo>
                  <a:lnTo>
                    <a:pt x="1925762" y="0"/>
                  </a:lnTo>
                  <a:cubicBezTo>
                    <a:pt x="2066258" y="0"/>
                    <a:pt x="2180152" y="113894"/>
                    <a:pt x="2180152" y="254390"/>
                  </a:cubicBezTo>
                  <a:lnTo>
                    <a:pt x="2180152" y="1271645"/>
                  </a:lnTo>
                  <a:cubicBezTo>
                    <a:pt x="2180152" y="1412141"/>
                    <a:pt x="2066258" y="1526035"/>
                    <a:pt x="1925762" y="1526035"/>
                  </a:cubicBezTo>
                  <a:lnTo>
                    <a:pt x="254390" y="1526035"/>
                  </a:lnTo>
                  <a:cubicBezTo>
                    <a:pt x="113894" y="1526035"/>
                    <a:pt x="0" y="1412141"/>
                    <a:pt x="0" y="1271645"/>
                  </a:cubicBezTo>
                  <a:lnTo>
                    <a:pt x="0" y="254390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388" tIns="257388" rIns="257388" bIns="25738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Karty, Rejestr interesów  oraz ewentualnie inne dokumenty (np. wydruki z baz danych) stanowią aktualny zbiór (rejestr) informacji o członkach Rady w zakresie przynależności do  grup interesu</a:t>
              </a:r>
              <a:endParaRPr lang="pl-PL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7339672" y="5013656"/>
              <a:ext cx="1585634" cy="1233409"/>
            </a:xfrm>
            <a:custGeom>
              <a:avLst/>
              <a:gdLst>
                <a:gd name="connsiteX0" fmla="*/ 0 w 1585634"/>
                <a:gd name="connsiteY0" fmla="*/ 0 h 1233409"/>
                <a:gd name="connsiteX1" fmla="*/ 1585634 w 1585634"/>
                <a:gd name="connsiteY1" fmla="*/ 0 h 1233409"/>
                <a:gd name="connsiteX2" fmla="*/ 1585634 w 1585634"/>
                <a:gd name="connsiteY2" fmla="*/ 1233409 h 1233409"/>
                <a:gd name="connsiteX3" fmla="*/ 0 w 1585634"/>
                <a:gd name="connsiteY3" fmla="*/ 1233409 h 1233409"/>
                <a:gd name="connsiteX4" fmla="*/ 0 w 1585634"/>
                <a:gd name="connsiteY4" fmla="*/ 0 h 123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634" h="1233409">
                  <a:moveTo>
                    <a:pt x="0" y="0"/>
                  </a:moveTo>
                  <a:lnTo>
                    <a:pt x="1585634" y="0"/>
                  </a:lnTo>
                  <a:lnTo>
                    <a:pt x="1585634" y="1233409"/>
                  </a:lnTo>
                  <a:lnTo>
                    <a:pt x="0" y="12334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2800" kern="1200"/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220072" y="2901607"/>
            <a:ext cx="3705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Stanowi załącznik nr 3 do procedury. Należy sporządzić na podstawie wypełnionych kart  informacyjnych i oświadczeń.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Procedura </a:t>
            </a:r>
            <a:r>
              <a:rPr lang="pl-PL" sz="3000" dirty="0"/>
              <a:t>oceny i wyboru operacji przez LGD </a:t>
            </a:r>
            <a:br>
              <a:rPr lang="pl-PL" sz="3000" dirty="0"/>
            </a:br>
            <a:r>
              <a:rPr lang="pl-PL" sz="2400" dirty="0"/>
              <a:t>– sporządzanie rejestru interesów członków Rady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„Karty informacyjne członków Rady oraz oświadczenia o przynależności do grup interesów”, a także sporządzany na ich podstawie „Rejestr interesów” powinny być aktualizowane (ponownie wypełniane) na każdym posiedzeniu Rady dotyczącym wyboru i oceny operacji lub </a:t>
            </a:r>
            <a:r>
              <a:rPr lang="pl-PL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grantobiorców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Dane wpisywane przez członków Rady w ww. Kartach powinny podlegać krytycznej weryfikacji przez Przewodniczącego Rady, który ma prawo sporządzić Rejestr interesów w sposób odmienny od informacji zawartych w Kartach, jeżeli uzna, że wpisane dane są niezgodne z prawdą. W dokumentacji z naboru powinna znaleźć się jednak stosowna adnotacja o powodach odmiennego wpisu niż na Karcie.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Zaktualizowany Regulamin Pracy Rady przewiduje również sankcje za składanie nieprawdziwych oświadczeń lub zatajanie informacji.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3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Procedura </a:t>
            </a:r>
            <a:r>
              <a:rPr lang="pl-PL" sz="3000" dirty="0"/>
              <a:t>oceny i wyboru operacji przez LGD </a:t>
            </a:r>
            <a:br>
              <a:rPr lang="pl-PL" sz="3000" dirty="0"/>
            </a:br>
            <a:r>
              <a:rPr lang="pl-PL" sz="2400" dirty="0"/>
              <a:t>– </a:t>
            </a:r>
            <a:r>
              <a:rPr lang="pl-PL" sz="2400" dirty="0" smtClean="0"/>
              <a:t>niewiążąca, pomocnicza analiza operacji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475656" y="1571612"/>
            <a:ext cx="7272808" cy="2001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procedurach oceny i wyboru operacji przyjęto dwa sposoby na dokonywanie niewiążącej, pomocniczej analizy operacji: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przez pracowników biura LGD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przez zespół konkursowy złożony z pracowników biura LGD, członków Zarządu i ekspertów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475656" y="3645024"/>
            <a:ext cx="7272808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Niezależnie od przyjętego sposobu dokonywania analizy, osoby biorące w niej udział musza być bezstronne wobec ocenianej operacji i składają w związku z tym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Deklarację poufności i bezstronności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475656" y="4941168"/>
            <a:ext cx="7272808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Niewiążąca dla  Rady analiza operacji została wprowadzona do procedur na wyraźne życzenie lokalnych grup działania, ale tak naprawdę jedyne znaczenie ma ocena dokonywana przez członków Rady i sporządzana przez nich dokumentacja.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889697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</a:t>
            </a:r>
            <a:r>
              <a:rPr lang="pl-PL" sz="3000" dirty="0"/>
              <a:t>oceny i wyboru operacji przez LGD </a:t>
            </a:r>
            <a:br>
              <a:rPr lang="pl-PL" sz="3000" dirty="0"/>
            </a:br>
            <a:r>
              <a:rPr lang="pl-PL" sz="2400" dirty="0"/>
              <a:t>– </a:t>
            </a:r>
            <a:r>
              <a:rPr lang="pl-PL" sz="2400" dirty="0" smtClean="0"/>
              <a:t>czynności wykonywane przed oceną przez Radę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1293736" y="951058"/>
            <a:ext cx="7643866" cy="7236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tx1"/>
                </a:solidFill>
              </a:rPr>
              <a:t>Analiza przez członków Rady złożonych </a:t>
            </a:r>
            <a:r>
              <a:rPr lang="pl-PL" sz="2000" dirty="0" err="1" smtClean="0">
                <a:solidFill>
                  <a:schemeClr val="tx1"/>
                </a:solidFill>
              </a:rPr>
              <a:t>WoPP</a:t>
            </a:r>
            <a:r>
              <a:rPr lang="pl-PL" sz="2000" dirty="0" smtClean="0">
                <a:solidFill>
                  <a:schemeClr val="tx1"/>
                </a:solidFill>
              </a:rPr>
              <a:t> pod kątem wystąpienia konfliktu interesów i ewentualnego wyłączenia się z oceny 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285852" y="2247819"/>
            <a:ext cx="7643866" cy="4715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Podpisanie przez członków Rady Deklaracji poufności i bezstronności</a:t>
            </a:r>
            <a:endParaRPr lang="pl-PL" dirty="0"/>
          </a:p>
        </p:txBody>
      </p:sp>
      <p:sp>
        <p:nvSpPr>
          <p:cNvPr id="8" name="Strzałka w dół 7"/>
          <p:cNvSpPr/>
          <p:nvPr/>
        </p:nvSpPr>
        <p:spPr>
          <a:xfrm>
            <a:off x="4644008" y="1706090"/>
            <a:ext cx="499496" cy="48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4633483" y="2765612"/>
            <a:ext cx="499496" cy="564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305276" y="3378538"/>
            <a:ext cx="7632326" cy="792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Podpisanie przez Członków Rady Karty informacyjnej członka Rady i oświadczenia o przynależności do grup interesów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4658872" y="4219294"/>
            <a:ext cx="484632" cy="540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1305276" y="4829795"/>
            <a:ext cx="7624442" cy="5637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Weryfikacja powiazań członków Rady z wnioskodawcami (również w oparciu o dostępne bazy danych jak KRS). Sporządzenie notatki, wydruków.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4644008" y="5455576"/>
            <a:ext cx="484632" cy="418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1305276" y="5936439"/>
            <a:ext cx="7624442" cy="4199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Aktualizacja Rejestru interesów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900" dirty="0"/>
              <a:t>Procedura </a:t>
            </a:r>
            <a:r>
              <a:rPr lang="pl-PL" sz="2700" dirty="0"/>
              <a:t>oceny i wyboru operacji przez LGD </a:t>
            </a:r>
            <a:br>
              <a:rPr lang="pl-PL" sz="2700" dirty="0"/>
            </a:br>
            <a:r>
              <a:rPr lang="pl-PL" sz="2200" dirty="0"/>
              <a:t>– </a:t>
            </a:r>
            <a:r>
              <a:rPr lang="pl-PL" sz="2200" dirty="0" smtClean="0"/>
              <a:t>zasady wyłączeń członków Rady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403648" y="1700808"/>
            <a:ext cx="3312368" cy="19442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BEZSTRONNOŚĆ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ocenie operacji na kartach ocen i w głosowaniach </a:t>
            </a:r>
            <a:r>
              <a:rPr lang="pl-PL" dirty="0" err="1" smtClean="0">
                <a:solidFill>
                  <a:schemeClr val="tx1"/>
                </a:solidFill>
              </a:rPr>
              <a:t>ws</a:t>
            </a:r>
            <a:r>
              <a:rPr lang="pl-PL" dirty="0" smtClean="0">
                <a:solidFill>
                  <a:schemeClr val="tx1"/>
                </a:solidFill>
              </a:rPr>
              <a:t>. wyboru operacji nie mogą uczestniczyć członkowie Rady, którzy nie są bezstronni wobec ocenianej operacji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4750223" y="2430600"/>
            <a:ext cx="6138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481210" y="1700808"/>
            <a:ext cx="3205590" cy="23762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Osobami, które nie są bezstronne to np.: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Wnioskodawca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Członkowie rodziny wnioskodawcy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Pracownik wnioskodawcy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Członek stowarzyszenia będącego wnioskodawcą itd.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Strzałka w dół 8"/>
          <p:cNvSpPr/>
          <p:nvPr/>
        </p:nvSpPr>
        <p:spPr>
          <a:xfrm rot="2794725">
            <a:off x="4865469" y="3976419"/>
            <a:ext cx="484632" cy="792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471381" y="4767195"/>
            <a:ext cx="7272808" cy="15121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pl-PL" dirty="0" smtClean="0"/>
          </a:p>
          <a:p>
            <a:pPr algn="ctr"/>
            <a:r>
              <a:rPr lang="pl-PL" dirty="0" smtClean="0"/>
              <a:t>ŹRODŁA INFORMACJI NA TEMAT BEZSTRONNOŚCI: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Przede wszystkim Deklaracje o bezstronności członków Rady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Informacje z dostępnych  baz danych np. KRS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Wiedza członków Rady i pracowników LGD</a:t>
            </a:r>
          </a:p>
        </p:txBody>
      </p:sp>
    </p:spTree>
    <p:extLst>
      <p:ext uri="{BB962C8B-B14F-4D97-AF65-F5344CB8AC3E}">
        <p14:creationId xmlns:p14="http://schemas.microsoft.com/office/powerpoint/2010/main" val="10056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900" dirty="0"/>
              <a:t>Procedura </a:t>
            </a:r>
            <a:r>
              <a:rPr lang="pl-PL" sz="2700" dirty="0"/>
              <a:t>oceny i wyboru operacji przez LGD </a:t>
            </a:r>
            <a:br>
              <a:rPr lang="pl-PL" sz="2700" dirty="0"/>
            </a:br>
            <a:r>
              <a:rPr lang="pl-PL" sz="2200" dirty="0"/>
              <a:t>– </a:t>
            </a:r>
            <a:r>
              <a:rPr lang="pl-PL" sz="2200" dirty="0" smtClean="0"/>
              <a:t>zasady wyłączeń członków Rady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403647" y="1628801"/>
            <a:ext cx="2300011" cy="29844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PRZEWAGA GRUPY INTERESÓW: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głosowaniach Rady dotyczących decyzji związanych w wyborem operacji żadna pojedyncza zidentyfikowana grupa interesów nie może mieć przewagi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3743029" y="2442456"/>
            <a:ext cx="6138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474690" y="1571612"/>
            <a:ext cx="4345782" cy="2832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IDENTYFIKACJA GRUP INTERESÓW: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Jedyną wprost zidentyfikowaną grupą interesów w przepisach UE i krajowych jest grupa interesów publiczna (władze publiczne). Kto należy do tej grupy wyjaśniają Wytyczne </a:t>
            </a:r>
            <a:r>
              <a:rPr lang="pl-PL" dirty="0" err="1" smtClean="0">
                <a:solidFill>
                  <a:schemeClr val="tx1"/>
                </a:solidFill>
              </a:rPr>
              <a:t>MRiRW</a:t>
            </a:r>
            <a:r>
              <a:rPr lang="pl-PL" dirty="0" smtClean="0">
                <a:solidFill>
                  <a:schemeClr val="tx1"/>
                </a:solidFill>
              </a:rPr>
              <a:t>. LGD może zidentyfikować inne grupy interesów (np. w statucie, LSR), ale dopuszczalna jest sytuacja, że jedyną grupą interesów jest grupa publiczna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Strzałka w dół 8"/>
          <p:cNvSpPr/>
          <p:nvPr/>
        </p:nvSpPr>
        <p:spPr>
          <a:xfrm rot="2794725">
            <a:off x="3852190" y="4250070"/>
            <a:ext cx="484632" cy="479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285852" y="4767194"/>
            <a:ext cx="7643865" cy="158915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pl-PL" dirty="0" smtClean="0"/>
          </a:p>
          <a:p>
            <a:pPr algn="ctr"/>
            <a:r>
              <a:rPr lang="pl-PL" dirty="0" smtClean="0"/>
              <a:t>ŹRODŁA INFORMACJI NA TEMAT GRUP INTERESÓW: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Karty informacyjne i oświadczenia o przynależności członków Rady do grup interesów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Rejestr interesów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Wiedza członków Rady i pracowników LGD</a:t>
            </a:r>
          </a:p>
        </p:txBody>
      </p:sp>
    </p:spTree>
    <p:extLst>
      <p:ext uri="{BB962C8B-B14F-4D97-AF65-F5344CB8AC3E}">
        <p14:creationId xmlns:p14="http://schemas.microsoft.com/office/powerpoint/2010/main" val="2284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 smtClean="0"/>
              <a:t>Procedura oceny i wyboru operacji przez LGD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– zasady wyłączeń członków Rady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763688" y="1700808"/>
            <a:ext cx="655272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Jak należy rozumieć przewagę grupy interesu?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4860032" y="2636912"/>
            <a:ext cx="4846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763688" y="3212976"/>
            <a:ext cx="6480720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Przepisy nie podają wprost jaki odsetek praw głosu powoduje przewagę grupy interesu (kontrolowanie decyzji). </a:t>
            </a:r>
            <a:r>
              <a:rPr lang="pl-PL" dirty="0" smtClean="0">
                <a:solidFill>
                  <a:srgbClr val="FF0000"/>
                </a:solidFill>
              </a:rPr>
              <a:t>Jest to różnica w stosunku do poprzedniego okresu programowania.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Przyjmuje się, że nie powinno to być więcej niż 49%.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8" name="Strzałka w dół 7"/>
          <p:cNvSpPr/>
          <p:nvPr/>
        </p:nvSpPr>
        <p:spPr>
          <a:xfrm>
            <a:off x="4860032" y="4869160"/>
            <a:ext cx="48463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1907704" y="5445224"/>
            <a:ext cx="63367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Występowanie przewagi grupy interesu należy sprawdzać na poziomie każdego składu Rady podejmującego  ostateczną decyzję  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 smtClean="0"/>
              <a:t>Procedura oceny i wyboru operacji przez LGD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– usuwanie rozbieżności w ocenie według kryteriów wyboru </a:t>
            </a:r>
            <a:br>
              <a:rPr lang="pl-PL" sz="2200" dirty="0" smtClean="0"/>
            </a:br>
            <a:r>
              <a:rPr lang="pl-PL" sz="2200" dirty="0" smtClean="0"/>
              <a:t>i rozbieżności w zakresie ustalania kwoty wsparcia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547664" y="1844824"/>
            <a:ext cx="7056784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nowym okresie realizacji LSR procedura oceny i wyboru operacji nie przewiduje wyciągania średnich z ocen poszczególnych członków Rady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547664" y="3140968"/>
            <a:ext cx="7056784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Tym samym wykluczone są punkty ułamkowe, wynikające wyłącznie z wyciągania średniej z ocen 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547664" y="4156660"/>
            <a:ext cx="7056784" cy="15045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Każde rozbieżności w ocenach na kartach ocen, jak również w ustalaniu kwoty wsparcia, muszą być przegłosowane na forum całej Rady. Należy pamiętać o pilnowaniu, aby  w głosowaniu nie uczestniczyły osoby stronnicze wobec danej operacji oraz aby w składzie głosujących nie było przewagi grupy interesu.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900" dirty="0"/>
              <a:t>Procedura oceny i wyboru operacji przez LGD </a:t>
            </a:r>
            <a:r>
              <a:rPr lang="pl-PL" dirty="0"/>
              <a:t/>
            </a:r>
            <a:br>
              <a:rPr lang="pl-PL" dirty="0"/>
            </a:br>
            <a:r>
              <a:rPr lang="pl-PL" sz="2200" dirty="0"/>
              <a:t>– </a:t>
            </a:r>
            <a:r>
              <a:rPr lang="pl-PL" sz="2200" dirty="0" smtClean="0"/>
              <a:t>minima punktowe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691680" y="1772816"/>
            <a:ext cx="6912768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przeciwieństwie do poprzedniego okresu programowania, nie ma obowiązku określania minimum punktowego przez LGD, jako warunku wyboru operacji do udzielenia wsparcia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691680" y="3212976"/>
            <a:ext cx="6912768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Dopuszczalna jest zatem sytuacja, że w przypadku braku określenia minimum punktowego przez LGD, na liście operacji wybranych może znaleźć się operacja, która w ogóle nie uzyskała punktów, jeżeli tylko spełniła warunki udzielenia wsparcia.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Ramy czasowe oceny i wyboru operacji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2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200" b="1" dirty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200" b="1" dirty="0" smtClean="0"/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000" b="1" i="1" dirty="0" smtClean="0"/>
              <a:t>poinformowania wnioskodawcy o wyniku oceny spełniania warunków udzielenia wsparcia na wdrażanie LSR lub wyniku wyboru (</a:t>
            </a:r>
            <a:r>
              <a:rPr lang="pl-PL" sz="2000" b="1" i="1" u="sng" dirty="0" smtClean="0"/>
              <a:t>wysłanie w systemie CSOB pisma do wnioskodawcy</a:t>
            </a:r>
            <a:r>
              <a:rPr lang="pl-PL" sz="2000" b="1" i="1" dirty="0" smtClean="0"/>
              <a:t>)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000" b="1" i="1" dirty="0" smtClean="0"/>
              <a:t>zamieszczenia na swojej stronie internetowej:</a:t>
            </a:r>
          </a:p>
          <a:p>
            <a:pPr marL="7200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i="1" dirty="0" smtClean="0"/>
              <a:t>listy operacji spełniających warunki udzielenia wsparcia na wdrażanie LSR</a:t>
            </a:r>
          </a:p>
          <a:p>
            <a:pPr marL="7200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pl-PL" sz="2000" b="1" i="1" dirty="0" smtClean="0"/>
              <a:t>listy operacji wybranych, ze wskazaniem, które z operacji mieszczą się w limicie środków przeznaczonych na udzielenie wsparcia na wdrażanie LSR w ramach danego naboru wniosków</a:t>
            </a: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000" b="1" i="1" dirty="0" smtClean="0"/>
              <a:t>udostępnienia ZW dokumentów potwierdzających dokonanie wyboru operacji (</a:t>
            </a:r>
            <a:r>
              <a:rPr lang="pl-PL" sz="2000" b="1" i="1" u="sng" dirty="0" smtClean="0"/>
              <a:t>w tym przekazanie w systemie CSOB wniosków do ZW</a:t>
            </a:r>
            <a:r>
              <a:rPr lang="pl-PL" sz="2000" b="1" i="1" dirty="0" smtClean="0"/>
              <a:t>)</a:t>
            </a:r>
            <a:endParaRPr lang="pl-PL" sz="2400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403648" y="1340768"/>
            <a:ext cx="7416824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200">
                <a:solidFill>
                  <a:prstClr val="black"/>
                </a:solidFill>
              </a:rPr>
              <a:t>Ustawa RLKS zobowiązuje LGD do zakończenia procesu oceny </a:t>
            </a:r>
            <a:br>
              <a:rPr lang="pl-PL" sz="2200">
                <a:solidFill>
                  <a:prstClr val="black"/>
                </a:solidFill>
              </a:rPr>
            </a:br>
            <a:r>
              <a:rPr lang="pl-PL" sz="2200">
                <a:solidFill>
                  <a:prstClr val="black"/>
                </a:solidFill>
              </a:rPr>
              <a:t>i wyboru operacji w terminie 60 dni od dnia zakończenia naboru wniosków o wsparcie tzn.:</a:t>
            </a:r>
            <a:endParaRPr lang="pl-PL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900" dirty="0"/>
              <a:t>Procedura oceny i wyboru operacji przez LGD </a:t>
            </a:r>
            <a:r>
              <a:rPr lang="pl-PL" dirty="0"/>
              <a:t/>
            </a:r>
            <a:br>
              <a:rPr lang="pl-PL" dirty="0"/>
            </a:br>
            <a:r>
              <a:rPr lang="pl-PL" sz="2200" dirty="0"/>
              <a:t>– </a:t>
            </a:r>
            <a:r>
              <a:rPr lang="pl-PL" sz="2200" dirty="0" smtClean="0"/>
              <a:t>specyfika postępowania w przypadku naboru z udziałem operacji własnej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691680" y="1772815"/>
            <a:ext cx="6912768" cy="1152129"/>
          </a:xfrm>
          <a:prstGeom prst="roundRect">
            <a:avLst/>
          </a:prstGeom>
          <a:solidFill>
            <a:srgbClr val="EE84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przypadku naboru z udziałem operacji własnej pracownicy LGD lub inne osoby przygotowujące </a:t>
            </a:r>
            <a:r>
              <a:rPr lang="pl-PL" dirty="0" err="1" smtClean="0">
                <a:solidFill>
                  <a:schemeClr val="tx1"/>
                </a:solidFill>
              </a:rPr>
              <a:t>WoPP</a:t>
            </a:r>
            <a:r>
              <a:rPr lang="pl-PL" dirty="0" smtClean="0">
                <a:solidFill>
                  <a:schemeClr val="tx1"/>
                </a:solidFill>
              </a:rPr>
              <a:t> na operację własną nie mogą dokonywać analizy żadnego </a:t>
            </a:r>
            <a:r>
              <a:rPr lang="pl-PL" dirty="0" err="1" smtClean="0">
                <a:solidFill>
                  <a:schemeClr val="tx1"/>
                </a:solidFill>
              </a:rPr>
              <a:t>WoPP</a:t>
            </a:r>
            <a:r>
              <a:rPr lang="pl-PL" dirty="0" smtClean="0">
                <a:solidFill>
                  <a:schemeClr val="tx1"/>
                </a:solidFill>
              </a:rPr>
              <a:t> złożonego w ramach naboru (nie tylko </a:t>
            </a:r>
            <a:r>
              <a:rPr lang="pl-PL" dirty="0" err="1" smtClean="0">
                <a:solidFill>
                  <a:schemeClr val="tx1"/>
                </a:solidFill>
              </a:rPr>
              <a:t>WoPP</a:t>
            </a:r>
            <a:r>
              <a:rPr lang="pl-PL" dirty="0" smtClean="0">
                <a:solidFill>
                  <a:schemeClr val="tx1"/>
                </a:solidFill>
              </a:rPr>
              <a:t> na operację własną, ale żadnego </a:t>
            </a:r>
            <a:r>
              <a:rPr lang="pl-PL" dirty="0" err="1" smtClean="0">
                <a:solidFill>
                  <a:schemeClr val="tx1"/>
                </a:solidFill>
              </a:rPr>
              <a:t>WoPP</a:t>
            </a:r>
            <a:r>
              <a:rPr lang="pl-PL" dirty="0" smtClean="0">
                <a:solidFill>
                  <a:schemeClr val="tx1"/>
                </a:solidFill>
              </a:rPr>
              <a:t> w naborze)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687120" y="3323154"/>
            <a:ext cx="6912768" cy="16180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 odniesieniu do oceny operacji własnej LGD: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LGD nie wzywa do uzupełnień/wyjaśnień do </a:t>
            </a:r>
            <a:r>
              <a:rPr lang="pl-PL" dirty="0" err="1" smtClean="0">
                <a:solidFill>
                  <a:schemeClr val="tx1"/>
                </a:solidFill>
              </a:rPr>
              <a:t>WoPP</a:t>
            </a:r>
            <a:endParaRPr lang="pl-PL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LGD nie wysyła informacji o wynikach wyboru operacji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LGD nie przysługuje prawo do wniesienia protestu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Członkowie Rady nie składają deklaracji bezstronności wobec  operacji własnej LGD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Sprawy do załatwienia przed naborem</a:t>
            </a:r>
            <a:br>
              <a:rPr lang="pl-PL" dirty="0" smtClean="0"/>
            </a:br>
            <a:r>
              <a:rPr lang="pl-PL" dirty="0" smtClean="0"/>
              <a:t>- przypomnienie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Dostosowanie zapisów LSR: 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dirty="0" smtClean="0"/>
              <a:t>do obwiązujących przepisów np. w zakresie operacji własnych, projektów partnerskich lub operacji w partnerstwie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dirty="0" smtClean="0"/>
              <a:t>w zakresie katalogu wnioskodawców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dirty="0" smtClean="0"/>
              <a:t>w zakresie minimalnej i maksymalnej kwoty pomocy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dirty="0" smtClean="0"/>
              <a:t>w zakresie zakresu rzeczowego wsparcia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4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Sprawy do załatwienia przed naborem</a:t>
            </a:r>
            <a:br>
              <a:rPr lang="pl-PL" dirty="0" smtClean="0"/>
            </a:br>
            <a:r>
              <a:rPr lang="pl-PL" dirty="0" smtClean="0"/>
              <a:t>- przypomnienie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aktualizacja procedury oceny i wyboru operacji, procedury ustalania kryteriów i Regulaminu Pracy Rady (prezentacja ze spotkania z LGD z 31.10.2024 r.)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dirty="0" smtClean="0"/>
              <a:t>Projekt Regulaminu naboru należy złożyć na 60 dni przed terminem rozpoczęcia naboru</a:t>
            </a:r>
          </a:p>
          <a:p>
            <a:pPr marL="0" indent="0">
              <a:buFont typeface="Wingdings" pitchFamily="2" charset="2"/>
              <a:buChar char="ü"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4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dirty="0"/>
              <a:t>Dziękujemy</a:t>
            </a:r>
            <a:r>
              <a:rPr lang="pl-PL" dirty="0"/>
              <a:t> </a:t>
            </a:r>
            <a:r>
              <a:rPr lang="pl-PL" b="1" dirty="0"/>
              <a:t>za</a:t>
            </a:r>
            <a:r>
              <a:rPr lang="pl-PL" dirty="0"/>
              <a:t> </a:t>
            </a:r>
            <a:r>
              <a:rPr lang="pl-PL" b="1" dirty="0"/>
              <a:t>uwagę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Ramy czasowe oceny i wyboru operacji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Zachowanie ustawowego terminu 60 dni na dokonanie oceny i wyboru operacji przez LGD jest zatem uzależnione od terminowego odzwierciedlenia tej oceny w systemie informatycznym.</a:t>
            </a: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285852" y="1340768"/>
            <a:ext cx="7400948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400" dirty="0" smtClean="0">
                <a:solidFill>
                  <a:prstClr val="black"/>
                </a:solidFill>
              </a:rPr>
              <a:t> Warunkiem</a:t>
            </a:r>
            <a:r>
              <a:rPr lang="pl-PL" sz="2400" dirty="0">
                <a:solidFill>
                  <a:prstClr val="black"/>
                </a:solidFill>
              </a:rPr>
              <a:t>: </a:t>
            </a:r>
          </a:p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przekazania wniosków o wsparcie z LGD do ZW </a:t>
            </a:r>
            <a:br>
              <a:rPr lang="pl-PL" sz="2400" dirty="0">
                <a:solidFill>
                  <a:prstClr val="black"/>
                </a:solidFill>
              </a:rPr>
            </a:br>
            <a:r>
              <a:rPr lang="pl-PL" sz="2400" dirty="0">
                <a:solidFill>
                  <a:prstClr val="black"/>
                </a:solidFill>
              </a:rPr>
              <a:t>w systemie CSOB</a:t>
            </a:r>
          </a:p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wygenerowania w systemie CSOB pisma </a:t>
            </a:r>
            <a:br>
              <a:rPr lang="pl-PL" sz="2400" dirty="0">
                <a:solidFill>
                  <a:prstClr val="black"/>
                </a:solidFill>
              </a:rPr>
            </a:br>
            <a:r>
              <a:rPr lang="pl-PL" sz="2400" dirty="0">
                <a:solidFill>
                  <a:prstClr val="black"/>
                </a:solidFill>
              </a:rPr>
              <a:t>do wnioskodawcy o wyniku oceny </a:t>
            </a:r>
          </a:p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jest wcześniejsze wprowadzenie i zatwierdzenie w ww. systemie wyników oceny i wyboru operacji dokonanej </a:t>
            </a:r>
            <a:r>
              <a:rPr lang="pl-PL" sz="2400" dirty="0" smtClean="0">
                <a:solidFill>
                  <a:prstClr val="black"/>
                </a:solidFill>
              </a:rPr>
              <a:t>w  </a:t>
            </a:r>
            <a:r>
              <a:rPr lang="pl-PL" sz="2400" dirty="0">
                <a:solidFill>
                  <a:prstClr val="black"/>
                </a:solidFill>
              </a:rPr>
              <a:t>sposób „papierowy” poza systemem.</a:t>
            </a:r>
          </a:p>
        </p:txBody>
      </p:sp>
    </p:spTree>
    <p:extLst>
      <p:ext uri="{BB962C8B-B14F-4D97-AF65-F5344CB8AC3E}">
        <p14:creationId xmlns:p14="http://schemas.microsoft.com/office/powerpoint/2010/main" val="9103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Ocena i wybór operacji przez LGD a system CSOB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/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331640" y="1340768"/>
            <a:ext cx="7488832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400">
                <a:solidFill>
                  <a:prstClr val="black"/>
                </a:solidFill>
              </a:rPr>
              <a:t>Ocena i wybór operacji odbywa się poza systemem CSOB, ponieważ system nie obejmuje posiedzeń organu decyzyjnego, czyli Rady, które odbywają się odrębnie.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31640" y="3212976"/>
            <a:ext cx="7488832" cy="3240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200" dirty="0">
                <a:solidFill>
                  <a:prstClr val="black"/>
                </a:solidFill>
              </a:rPr>
              <a:t>W CSOB musza być jednak odzwierciedlone wyniki poszczególnych etapów ww. procesu, które są zapisywane w systemie w sposób uproszczony np.:</a:t>
            </a:r>
          </a:p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pl-PL" sz="2200" dirty="0">
                <a:solidFill>
                  <a:prstClr val="black"/>
                </a:solidFill>
              </a:rPr>
              <a:t> karta weryfikacji </a:t>
            </a:r>
            <a:r>
              <a:rPr lang="pl-PL" sz="2200" dirty="0" err="1">
                <a:solidFill>
                  <a:prstClr val="black"/>
                </a:solidFill>
              </a:rPr>
              <a:t>WoPP</a:t>
            </a:r>
            <a:r>
              <a:rPr lang="pl-PL" sz="2200" dirty="0">
                <a:solidFill>
                  <a:prstClr val="black"/>
                </a:solidFill>
              </a:rPr>
              <a:t> na etapie oceny przez LGD zawiera ogólne pytania (zgodnie z wzorem karty przekazanym przez ARiMR do LGD)</a:t>
            </a:r>
          </a:p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pl-PL" sz="2200" dirty="0">
                <a:solidFill>
                  <a:prstClr val="black"/>
                </a:solidFill>
              </a:rPr>
              <a:t> do systemu wpisuje się ogólny wynik oceny danego wniosku według kryteriów wyboru bez podziału na poszczególne kryteria</a:t>
            </a:r>
          </a:p>
        </p:txBody>
      </p:sp>
    </p:spTree>
    <p:extLst>
      <p:ext uri="{BB962C8B-B14F-4D97-AF65-F5344CB8AC3E}">
        <p14:creationId xmlns:p14="http://schemas.microsoft.com/office/powerpoint/2010/main" val="24125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Ocena i wybór operacji przez LGD a system CSOB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400" b="1" dirty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400" b="1" dirty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400" b="1" dirty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>
                <a:solidFill>
                  <a:srgbClr val="FF0000"/>
                </a:solidFill>
              </a:rPr>
              <a:t>W zaktualizowanych procedurach oceny i wyboru operacji obowiązujących w Państwa LGD, w których przyjęto wzory pism, dodany został zapis, że w przypadku gdy w systemie będą stosowane pisma, to obowiązują one zamiast wzorów proceduralnych.</a:t>
            </a:r>
            <a:r>
              <a:rPr lang="pl-PL" sz="2400" b="1" dirty="0" smtClean="0"/>
              <a:t>  </a:t>
            </a:r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285852" y="1340768"/>
            <a:ext cx="753462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Korespondencja LGD z wnioskodawcą: </a:t>
            </a:r>
          </a:p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 wezwania kierowane przez LGD do uzupełnień </a:t>
            </a:r>
            <a:r>
              <a:rPr lang="pl-PL" sz="2400" dirty="0" err="1">
                <a:solidFill>
                  <a:prstClr val="black"/>
                </a:solidFill>
              </a:rPr>
              <a:t>WoPP</a:t>
            </a:r>
            <a:r>
              <a:rPr lang="pl-PL" sz="2400" dirty="0">
                <a:solidFill>
                  <a:prstClr val="black"/>
                </a:solidFill>
              </a:rPr>
              <a:t>,</a:t>
            </a:r>
          </a:p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uzupełnienia/wyjaśnienia wnioskodawcy do </a:t>
            </a:r>
            <a:r>
              <a:rPr lang="pl-PL" sz="2400" dirty="0" err="1">
                <a:solidFill>
                  <a:prstClr val="black"/>
                </a:solidFill>
              </a:rPr>
              <a:t>WoPP</a:t>
            </a:r>
            <a:r>
              <a:rPr lang="pl-PL" sz="2400" dirty="0">
                <a:solidFill>
                  <a:prstClr val="black"/>
                </a:solidFill>
              </a:rPr>
              <a:t>,</a:t>
            </a:r>
          </a:p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pismo o wyniku oceny,</a:t>
            </a:r>
          </a:p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odbywa się wyłącznie w systemie CSOB.</a:t>
            </a:r>
          </a:p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ARiMR przekazała wzory pism jakie LGD będzie mogła wysyłać w systemie. </a:t>
            </a:r>
          </a:p>
        </p:txBody>
      </p:sp>
    </p:spTree>
    <p:extLst>
      <p:ext uri="{BB962C8B-B14F-4D97-AF65-F5344CB8AC3E}">
        <p14:creationId xmlns:p14="http://schemas.microsoft.com/office/powerpoint/2010/main" val="24125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Ocena i wybór operacji przez LGD a system CSOB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Zidentyfikowane „ograniczenia” systemu w zakresie oceny przez LGD: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400" b="1" dirty="0" smtClean="0"/>
              <a:t>System nie rozróżnia wezwania do uzupełnień w zakresie zgodności z warunkami wsparcia od wezwania do uzupełnień wyłącznie w zakresie oceny punktowej lub ustalenia kwoty pomocy. W przypadku niezłożenia uzupełnień w terminie przez wnioskodawcę, niezależnie od tego czego dotyczą, system może wymuszać odrzucenie </a:t>
            </a:r>
            <a:r>
              <a:rPr lang="pl-PL" sz="2400" b="1" dirty="0" err="1" smtClean="0"/>
              <a:t>WoPP</a:t>
            </a:r>
            <a:r>
              <a:rPr lang="pl-PL" sz="2400" b="1" dirty="0" smtClean="0"/>
              <a:t>, choć w niektórych sytuacjach będzie to niezgodne z przepisami prawa.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pl-PL" sz="2400" b="1" dirty="0" smtClean="0"/>
              <a:t>Pismo o wyniku oceny negatywnej miesza niezgodność </a:t>
            </a:r>
            <a:br>
              <a:rPr lang="pl-PL" sz="2400" b="1" dirty="0" smtClean="0"/>
            </a:br>
            <a:r>
              <a:rPr lang="pl-PL" sz="2400" b="1" dirty="0" smtClean="0"/>
              <a:t>z warunkami wsparcia z niewybraniem operacji </a:t>
            </a:r>
            <a:br>
              <a:rPr lang="pl-PL" sz="2400" b="1" dirty="0" smtClean="0"/>
            </a:br>
            <a:r>
              <a:rPr lang="pl-PL" sz="2400" b="1" dirty="0" smtClean="0"/>
              <a:t>z powodu nieuzyskania minimalnej liczby punktów</a:t>
            </a:r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4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dirty="0" smtClean="0"/>
              <a:t>Ocena i wybór operacji przez LGD a system CSOB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r>
              <a:rPr lang="pl-PL" sz="2400" b="1" dirty="0" smtClean="0"/>
              <a:t>Jeżeli nie będzie się dało obejść części z ww. „ograniczeń”, mogą one wymagać zgłoszeń jako błędy do Help </a:t>
            </a:r>
            <a:r>
              <a:rPr lang="pl-PL" sz="2400" b="1" dirty="0" err="1" smtClean="0"/>
              <a:t>Desku</a:t>
            </a:r>
            <a:r>
              <a:rPr lang="pl-PL" sz="2400" b="1" dirty="0" smtClean="0"/>
              <a:t> ARiMR i opóźniać proces oceny przez LGD.</a:t>
            </a:r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7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26935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Procedura oceny i wyboru operacji przez LGD</a:t>
            </a:r>
            <a:br>
              <a:rPr lang="pl-PL" sz="3100" dirty="0" smtClean="0"/>
            </a:br>
            <a:r>
              <a:rPr lang="pl-PL" sz="3100" dirty="0" smtClean="0"/>
              <a:t> </a:t>
            </a:r>
            <a:r>
              <a:rPr lang="pl-PL" sz="2700" dirty="0" smtClean="0"/>
              <a:t>– etapy oceny</a:t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52" y="1268760"/>
            <a:ext cx="76438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55600" algn="l"/>
              </a:tabLst>
            </a:pPr>
            <a:endParaRPr lang="pl-PL" sz="2400" b="1" dirty="0" smtClean="0"/>
          </a:p>
          <a:p>
            <a:pPr marL="0" indent="0" algn="just">
              <a:spcAft>
                <a:spcPts val="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pl-PL" sz="2400" b="1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56F38-1C97-42B7-AC53-534819A2F60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1403648" y="1412776"/>
            <a:ext cx="7344816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>
              <a:spcBef>
                <a:spcPct val="2000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Zgodnie z Wytycznymi podstawowymi w zakresie pomocy finansowej w ramach PS WPR 2023-2027 oraz przyjętymi przez Państwa procedurami oceny i wyboru ocena operacji dzieli się na 3 etapy:</a:t>
            </a:r>
          </a:p>
          <a:p>
            <a:pPr marL="457200" lvl="0" indent="-457200" algn="just" eaLnBrk="0" hangingPunct="0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Ocenę formalną w zakresie </a:t>
            </a:r>
            <a:r>
              <a:rPr lang="pl-PL" sz="2400" dirty="0" smtClean="0">
                <a:solidFill>
                  <a:prstClr val="black"/>
                </a:solidFill>
              </a:rPr>
              <a:t>kompletności wniosku o </a:t>
            </a:r>
            <a:r>
              <a:rPr lang="pl-PL" sz="2400" dirty="0">
                <a:solidFill>
                  <a:prstClr val="black"/>
                </a:solidFill>
              </a:rPr>
              <a:t>wsparcie,</a:t>
            </a:r>
          </a:p>
          <a:p>
            <a:pPr marL="457200" lvl="0" indent="-457200" algn="just" eaLnBrk="0" hangingPunct="0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Ocenę merytoryczną w zakresie zgodności z warunkami udzielenia wsparcia,</a:t>
            </a:r>
          </a:p>
          <a:p>
            <a:pPr marL="457200" lvl="0" indent="-457200" algn="just" eaLnBrk="0" hangingPunct="0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tabLst>
                <a:tab pos="355600" algn="l"/>
              </a:tabLst>
            </a:pPr>
            <a:r>
              <a:rPr lang="pl-PL" sz="2400" dirty="0">
                <a:solidFill>
                  <a:prstClr val="black"/>
                </a:solidFill>
              </a:rPr>
              <a:t>Ocenę merytoryczną według kryteriów </a:t>
            </a:r>
            <a:r>
              <a:rPr lang="pl-PL" sz="2400" dirty="0" smtClean="0">
                <a:solidFill>
                  <a:prstClr val="black"/>
                </a:solidFill>
              </a:rPr>
              <a:t>wyboru.</a:t>
            </a: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16803</TotalTime>
  <Words>2181</Words>
  <Application>Microsoft Office PowerPoint</Application>
  <PresentationFormat>Pokaz na ekranie (4:3)</PresentationFormat>
  <Paragraphs>252</Paragraphs>
  <Slides>33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Leader</vt:lpstr>
      <vt:lpstr>Świętokrzyskie Biuro Rozwoju Regionalnego – Biuro Programów Rozwoju Obszarów Wiejskich </vt:lpstr>
      <vt:lpstr>Prezentacja programu PowerPoint</vt:lpstr>
      <vt:lpstr> Ramy czasowe oceny i wyboru operacji </vt:lpstr>
      <vt:lpstr> Ramy czasowe oceny i wyboru operacji </vt:lpstr>
      <vt:lpstr> Ocena i wybór operacji przez LGD a system CSOB </vt:lpstr>
      <vt:lpstr> Ocena i wybór operacji przez LGD a system CSOB </vt:lpstr>
      <vt:lpstr> Ocena i wybór operacji przez LGD a system CSOB </vt:lpstr>
      <vt:lpstr> Ocena i wybór operacji przez LGD a system CSOB </vt:lpstr>
      <vt:lpstr> Procedura oceny i wyboru operacji przez LGD  – etapy oceny </vt:lpstr>
      <vt:lpstr> Procedura oceny i wyboru operacji przez LGD  – podstawowy schemat postępowania przez LGD </vt:lpstr>
      <vt:lpstr> Procedura oceny i wyboru operacji przez LGD  – podstawowy schemat postępowania przez LGD </vt:lpstr>
      <vt:lpstr> Procedura oceny i wyboru operacji przez LGD  – podstawowy schemat postępowania przez LGD </vt:lpstr>
      <vt:lpstr> Procedura oceny i wyboru operacji przez LGD  – podstawowy schemat postępowania przez LGD </vt:lpstr>
      <vt:lpstr> Procedura oceny i wyboru operacji przez LGD  – podstawowy schemat postępowania przez LGD </vt:lpstr>
      <vt:lpstr> Procedura oceny i wyboru operacji przez LGD  – podstawowy schemat postępowania przez LGD </vt:lpstr>
      <vt:lpstr> Procedura oceny i wyboru operacji przez LGD - zakaz oceny przez osoby inne niż cz. Rady </vt:lpstr>
      <vt:lpstr> Procedura oceny i wyboru operacji przez LGD  – specyfika oceny formalnej (kompletności WoPP)  </vt:lpstr>
      <vt:lpstr> Procedura oceny i wyboru operacji przez LGD  – „ocena” a „analiza” operacji </vt:lpstr>
      <vt:lpstr> Procedura oceny i wyboru operacji przez LGD  – „ocena” a „analiza” operacji </vt:lpstr>
      <vt:lpstr> Procedura oceny i wyboru operacji przez LGD  – „ocena” a „analiza” operacji </vt:lpstr>
      <vt:lpstr> Procedura oceny i wyboru operacji przez LGD  – sporządzanie rejestru interesów członków Rady </vt:lpstr>
      <vt:lpstr>Procedura oceny i wyboru operacji przez LGD  – sporządzanie rejestru interesów członków Rady</vt:lpstr>
      <vt:lpstr>Procedura oceny i wyboru operacji przez LGD  – niewiążąca, pomocnicza analiza operacji</vt:lpstr>
      <vt:lpstr>Procedura oceny i wyboru operacji przez LGD  – czynności wykonywane przed oceną przez Radę</vt:lpstr>
      <vt:lpstr>Procedura oceny i wyboru operacji przez LGD  – zasady wyłączeń członków Rady</vt:lpstr>
      <vt:lpstr>Procedura oceny i wyboru operacji przez LGD  – zasady wyłączeń członków Rady</vt:lpstr>
      <vt:lpstr>Procedura oceny i wyboru operacji przez LGD  – zasady wyłączeń członków Rady</vt:lpstr>
      <vt:lpstr>Procedura oceny i wyboru operacji przez LGD  – usuwanie rozbieżności w ocenie według kryteriów wyboru  i rozbieżności w zakresie ustalania kwoty wsparcia</vt:lpstr>
      <vt:lpstr>Procedura oceny i wyboru operacji przez LGD  – minima punktowe</vt:lpstr>
      <vt:lpstr>Procedura oceny i wyboru operacji przez LGD  – specyfika postępowania w przypadku naboru z udziałem operacji własnej </vt:lpstr>
      <vt:lpstr>Sprawy do załatwienia przed naborem - przypomnienie</vt:lpstr>
      <vt:lpstr>Sprawy do załatwienia przed naborem - przypomnienie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Aneta Śliwińska</cp:lastModifiedBy>
  <cp:revision>1501</cp:revision>
  <cp:lastPrinted>2024-12-13T08:26:28Z</cp:lastPrinted>
  <dcterms:created xsi:type="dcterms:W3CDTF">2009-06-02T12:46:28Z</dcterms:created>
  <dcterms:modified xsi:type="dcterms:W3CDTF">2024-12-18T07:27:53Z</dcterms:modified>
</cp:coreProperties>
</file>