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86" r:id="rId3"/>
    <p:sldId id="280" r:id="rId4"/>
    <p:sldId id="259" r:id="rId5"/>
    <p:sldId id="258" r:id="rId6"/>
    <p:sldId id="287" r:id="rId7"/>
    <p:sldId id="260" r:id="rId8"/>
    <p:sldId id="267" r:id="rId9"/>
    <p:sldId id="261" r:id="rId10"/>
    <p:sldId id="288" r:id="rId11"/>
    <p:sldId id="263" r:id="rId12"/>
    <p:sldId id="289" r:id="rId13"/>
    <p:sldId id="277" r:id="rId14"/>
    <p:sldId id="295" r:id="rId15"/>
    <p:sldId id="266" r:id="rId16"/>
    <p:sldId id="300" r:id="rId17"/>
    <p:sldId id="294" r:id="rId18"/>
    <p:sldId id="293" r:id="rId19"/>
    <p:sldId id="297" r:id="rId20"/>
    <p:sldId id="303" r:id="rId21"/>
    <p:sldId id="298" r:id="rId22"/>
    <p:sldId id="301" r:id="rId23"/>
    <p:sldId id="299" r:id="rId24"/>
    <p:sldId id="291" r:id="rId25"/>
    <p:sldId id="284" r:id="rId26"/>
    <p:sldId id="302" r:id="rId27"/>
    <p:sldId id="269" r:id="rId28"/>
    <p:sldId id="278" r:id="rId29"/>
    <p:sldId id="279" r:id="rId30"/>
    <p:sldId id="285" r:id="rId31"/>
    <p:sldId id="271" r:id="rId32"/>
    <p:sldId id="296" r:id="rId33"/>
    <p:sldId id="272" r:id="rId34"/>
    <p:sldId id="273" r:id="rId35"/>
    <p:sldId id="304" r:id="rId36"/>
    <p:sldId id="283" r:id="rId3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9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02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24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57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514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167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190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5064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93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68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481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68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90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60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074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15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09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76F0-A6C3-48C2-A97E-A0B551A9FD9D}" type="datetimeFigureOut">
              <a:rPr lang="pl-PL" smtClean="0"/>
              <a:pPr/>
              <a:t>18.10.2022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CC42BA-5CF2-49B7-A492-CA55F45A81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71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24652" y="3534971"/>
            <a:ext cx="9626601" cy="1659148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 smtClean="0"/>
              <a:t>Operacje typu </a:t>
            </a:r>
            <a:br>
              <a:rPr lang="pl-PL" b="1" dirty="0" smtClean="0"/>
            </a:br>
            <a:r>
              <a:rPr lang="pl-PL" b="1" dirty="0" smtClean="0"/>
              <a:t>„Budowa lub modernizacja dróg lokalnych”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394751" y="6149627"/>
            <a:ext cx="30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Kielce, październik 2022</a:t>
            </a: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984085" y="159564"/>
            <a:ext cx="8652284" cy="16591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l-PL" sz="3800" b="1" dirty="0" smtClean="0">
                <a:solidFill>
                  <a:srgbClr val="4F9953"/>
                </a:solidFill>
              </a:rPr>
              <a:t>Program Rozwoju Obszarów Wiejskich na lata 2014-2020</a:t>
            </a:r>
            <a:endParaRPr lang="pl-PL" sz="3800" dirty="0">
              <a:solidFill>
                <a:srgbClr val="4F99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00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Pomoc jest przyznawana na operację która,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8255558" cy="4844116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rgbClr val="0070C0"/>
                </a:solidFill>
              </a:rPr>
              <a:t>Suma </a:t>
            </a:r>
            <a:r>
              <a:rPr lang="pl-PL" dirty="0" smtClean="0">
                <a:solidFill>
                  <a:srgbClr val="FF0000"/>
                </a:solidFill>
              </a:rPr>
              <a:t>kosztów całkowitych </a:t>
            </a:r>
            <a:r>
              <a:rPr lang="pl-PL" dirty="0" smtClean="0">
                <a:solidFill>
                  <a:srgbClr val="0070C0"/>
                </a:solidFill>
              </a:rPr>
              <a:t>operacji nie przekroczy dwukrotności wysokości pomocy na tę operację ze środków Europejskiego Funduszu Rolnego na rzecz Rozwoju Obszarów Wiejskich;</a:t>
            </a:r>
          </a:p>
          <a:p>
            <a:r>
              <a:rPr lang="pl-PL" dirty="0" smtClean="0"/>
              <a:t>realizacja </a:t>
            </a:r>
            <a:r>
              <a:rPr lang="pl-PL" dirty="0"/>
              <a:t>operacji nie jest możliwa bez udziału środków </a:t>
            </a:r>
            <a:r>
              <a:rPr lang="pl-PL" dirty="0" smtClean="0"/>
              <a:t>publicznych;</a:t>
            </a:r>
          </a:p>
          <a:p>
            <a:r>
              <a:rPr lang="pl-PL" dirty="0" smtClean="0"/>
              <a:t>dla </a:t>
            </a:r>
            <a:r>
              <a:rPr lang="pl-PL" dirty="0"/>
              <a:t>planowanej operacji wydano decyzję ostateczną o środowiskowych uwarunkowaniach, jeżeli jest </a:t>
            </a:r>
            <a:r>
              <a:rPr lang="pl-PL" dirty="0" smtClean="0"/>
              <a:t>wymagana;</a:t>
            </a:r>
          </a:p>
          <a:p>
            <a:r>
              <a:rPr lang="pl-PL" dirty="0" smtClean="0"/>
              <a:t>będzie łączyć jednostki osadnicze określone w ustawie z dnia 29 sierpnia 2003 r. o urzędowych nazwach miejscowości i obiektów fizjograficznych (Dz. U. z 2019 r. poz. 1443) z istniejącą </a:t>
            </a:r>
            <a:r>
              <a:rPr lang="pl-PL" i="1" dirty="0" smtClean="0"/>
              <a:t>drogą</a:t>
            </a:r>
            <a:r>
              <a:rPr lang="pl-PL" dirty="0" smtClean="0"/>
              <a:t> publiczną;</a:t>
            </a:r>
          </a:p>
        </p:txBody>
      </p:sp>
    </p:spTree>
    <p:extLst>
      <p:ext uri="{BB962C8B-B14F-4D97-AF65-F5344CB8AC3E}">
        <p14:creationId xmlns:p14="http://schemas.microsoft.com/office/powerpoint/2010/main" val="34375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Wysokość pomocy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Pomoc jest przyznawana w wysokości </a:t>
            </a:r>
            <a:r>
              <a:rPr lang="pl-PL" sz="2800" dirty="0" smtClean="0">
                <a:solidFill>
                  <a:srgbClr val="FF0000"/>
                </a:solidFill>
              </a:rPr>
              <a:t>do 63,63 % </a:t>
            </a:r>
            <a:r>
              <a:rPr lang="pl-PL" dirty="0" smtClean="0"/>
              <a:t>kosztów kwalifikowalnych.</a:t>
            </a:r>
          </a:p>
          <a:p>
            <a:r>
              <a:rPr lang="pl-PL" dirty="0"/>
              <a:t>Pomoc jest przyznawana do wysokości limitu, który w okresie realizacji Programu Rozwoju Obszarów </a:t>
            </a:r>
            <a:r>
              <a:rPr lang="pl-PL" dirty="0" smtClean="0"/>
              <a:t>Wiejskich na </a:t>
            </a:r>
            <a:r>
              <a:rPr lang="pl-PL" dirty="0"/>
              <a:t>lata 2014–2020 wynosi </a:t>
            </a:r>
            <a:endParaRPr lang="pl-PL" dirty="0" smtClean="0"/>
          </a:p>
          <a:p>
            <a:pPr marL="0" indent="0">
              <a:buNone/>
            </a:pPr>
            <a:r>
              <a:rPr lang="pl-PL" sz="2800" dirty="0">
                <a:solidFill>
                  <a:srgbClr val="FF0000"/>
                </a:solidFill>
              </a:rPr>
              <a:t>	</a:t>
            </a:r>
            <a:r>
              <a:rPr lang="pl-PL" sz="2800" dirty="0" smtClean="0">
                <a:solidFill>
                  <a:srgbClr val="FF0000"/>
                </a:solidFill>
              </a:rPr>
              <a:t>	</a:t>
            </a:r>
            <a:r>
              <a:rPr lang="pl-PL" sz="3600" b="1" dirty="0" smtClean="0">
                <a:solidFill>
                  <a:srgbClr val="FF0000"/>
                </a:solidFill>
              </a:rPr>
              <a:t>5 </a:t>
            </a:r>
            <a:r>
              <a:rPr lang="pl-PL" sz="3600" b="1" dirty="0">
                <a:solidFill>
                  <a:srgbClr val="FF0000"/>
                </a:solidFill>
              </a:rPr>
              <a:t>000 000 zł</a:t>
            </a:r>
            <a:r>
              <a:rPr lang="pl-PL" sz="3600" b="1" dirty="0"/>
              <a:t> na </a:t>
            </a:r>
            <a:r>
              <a:rPr lang="pl-PL" sz="3600" b="1" dirty="0" smtClean="0"/>
              <a:t>BENEFICJENTA</a:t>
            </a:r>
          </a:p>
          <a:p>
            <a:r>
              <a:rPr lang="pl-PL" dirty="0"/>
              <a:t>Przy ustalaniu wysokości pomocy koszty ogólne są uwzględniane w wysokości nieprzekraczającej 10% </a:t>
            </a:r>
            <a:r>
              <a:rPr lang="pl-PL" dirty="0" smtClean="0"/>
              <a:t>pozostałych kosztów </a:t>
            </a:r>
            <a:r>
              <a:rPr lang="pl-PL" dirty="0"/>
              <a:t>kwalifikowalnych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011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WAŻNE a nawet </a:t>
            </a:r>
            <a:r>
              <a:rPr lang="pl-PL" b="1" dirty="0" smtClean="0">
                <a:solidFill>
                  <a:srgbClr val="FF0000"/>
                </a:solidFill>
              </a:rPr>
              <a:t>BARDZO WAŻNE!!!!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7091" y="1989768"/>
            <a:ext cx="8486763" cy="40693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3000" dirty="0" smtClean="0">
                <a:solidFill>
                  <a:srgbClr val="FF0000"/>
                </a:solidFill>
              </a:rPr>
              <a:t>	</a:t>
            </a:r>
            <a:r>
              <a:rPr lang="pl-PL" sz="3600" b="1" dirty="0" smtClean="0">
                <a:solidFill>
                  <a:srgbClr val="FF0000"/>
                </a:solidFill>
              </a:rPr>
              <a:t>W ramach jednego naboru wniosków o przyznanie pomocy dany podmiot może złożyć tylko </a:t>
            </a:r>
          </a:p>
          <a:p>
            <a:pPr algn="ctr">
              <a:buNone/>
            </a:pPr>
            <a:r>
              <a:rPr lang="pl-PL" sz="6000" b="1" dirty="0" smtClean="0">
                <a:solidFill>
                  <a:srgbClr val="FF0000"/>
                </a:solidFill>
              </a:rPr>
              <a:t>1 </a:t>
            </a:r>
            <a:r>
              <a:rPr lang="pl-PL" sz="6000" b="1" dirty="0" smtClean="0">
                <a:solidFill>
                  <a:schemeClr val="tx1"/>
                </a:solidFill>
              </a:rPr>
              <a:t>(słownie: </a:t>
            </a:r>
            <a:r>
              <a:rPr lang="pl-PL" sz="7000" b="1" dirty="0" smtClean="0">
                <a:solidFill>
                  <a:schemeClr val="tx1"/>
                </a:solidFill>
              </a:rPr>
              <a:t>JEDEN</a:t>
            </a:r>
            <a:r>
              <a:rPr lang="pl-PL" sz="6000" b="1" dirty="0" smtClean="0">
                <a:solidFill>
                  <a:schemeClr val="tx1"/>
                </a:solidFill>
              </a:rPr>
              <a:t>)</a:t>
            </a:r>
          </a:p>
          <a:p>
            <a:pPr algn="ctr"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wniosek o przyznanie pomocy.</a:t>
            </a:r>
            <a:endParaRPr lang="pl-PL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11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Koszty kwalifikowalne podlegają refundacji w wysokości określonej w umowie jeżeli zostały poniesione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82503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/>
              <a:t>a) od dnia, w którym </a:t>
            </a:r>
            <a:r>
              <a:rPr lang="pl-PL" sz="2000" b="1" dirty="0" smtClean="0">
                <a:solidFill>
                  <a:srgbClr val="FF0000"/>
                </a:solidFill>
              </a:rPr>
              <a:t>został złożony </a:t>
            </a:r>
            <a:r>
              <a:rPr lang="pl-PL" sz="2000" dirty="0" smtClean="0"/>
              <a:t>wniosek, </a:t>
            </a:r>
            <a:r>
              <a:rPr lang="pl-PL" sz="2000" dirty="0"/>
              <a:t>a w przypadku kosztów ogólnych – od dnia 1 stycznia 2014 r.,</a:t>
            </a:r>
          </a:p>
          <a:p>
            <a:pPr marL="0" indent="0">
              <a:buNone/>
            </a:pPr>
            <a:r>
              <a:rPr lang="pl-PL" sz="2000" dirty="0"/>
              <a:t>b) zgodnie z przepisami:</a:t>
            </a:r>
          </a:p>
          <a:p>
            <a:pPr marL="0" indent="0">
              <a:buNone/>
            </a:pPr>
            <a:r>
              <a:rPr lang="pl-PL" sz="2000" dirty="0"/>
              <a:t>– o zamówieniach publicznych – w przypadku gdy te przepisy mają zastosowanie,</a:t>
            </a:r>
          </a:p>
          <a:p>
            <a:pPr marL="0" indent="0">
              <a:buNone/>
            </a:pPr>
            <a:r>
              <a:rPr lang="pl-PL" sz="2000" dirty="0" smtClean="0"/>
              <a:t>c</a:t>
            </a:r>
            <a:r>
              <a:rPr lang="pl-PL" sz="2000" dirty="0"/>
              <a:t>) w formie rozliczenia bezgotówkowego; 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				DOTYCZY RÓWNIEŻ KOSZTÓW OGÓLNYCH</a:t>
            </a:r>
            <a:endParaRPr lang="pl-PL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2000" dirty="0"/>
              <a:t>2) uwzględnione w oddzielnym systemie rachunkowości albo gdy do ich identyfikacji wykorzystano odpowiedni kod rachunkowy</a:t>
            </a:r>
            <a:r>
              <a:rPr lang="pl-PL" sz="2000" dirty="0" smtClean="0"/>
              <a:t>,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8428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71638" y="2388159"/>
            <a:ext cx="8596668" cy="1320800"/>
          </a:xfrm>
        </p:spPr>
        <p:txBody>
          <a:bodyPr/>
          <a:lstStyle/>
          <a:p>
            <a:r>
              <a:rPr lang="pl-PL" b="1" dirty="0" smtClean="0"/>
              <a:t>KRYTERIA WYBORU OPERACJI</a:t>
            </a:r>
            <a:endParaRPr lang="pl-PL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2897" y="1571451"/>
            <a:ext cx="8672844" cy="391494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sz="2400" b="1" dirty="0" smtClean="0"/>
              <a:t>dochód </a:t>
            </a:r>
            <a:r>
              <a:rPr lang="pl-PL" sz="2400" b="1" dirty="0"/>
              <a:t>podatkowy </a:t>
            </a:r>
            <a:r>
              <a:rPr lang="pl-PL" sz="2400" b="1" dirty="0" smtClean="0"/>
              <a:t>gminy</a:t>
            </a:r>
          </a:p>
          <a:p>
            <a:pPr marL="627063" indent="0">
              <a:buNone/>
            </a:pPr>
            <a:r>
              <a:rPr lang="pl-PL" sz="2400" dirty="0"/>
              <a:t>a) nie więcej niż 50% średniej </a:t>
            </a:r>
            <a:r>
              <a:rPr lang="pl-PL" sz="2400" dirty="0" smtClean="0"/>
              <a:t>wojewódzkiej– </a:t>
            </a:r>
            <a:r>
              <a:rPr lang="pl-PL" sz="2400" dirty="0">
                <a:solidFill>
                  <a:srgbClr val="FF0000"/>
                </a:solidFill>
              </a:rPr>
              <a:t>4</a:t>
            </a:r>
            <a:r>
              <a:rPr lang="pl-PL" sz="2400" dirty="0" smtClean="0">
                <a:solidFill>
                  <a:srgbClr val="FF0000"/>
                </a:solidFill>
              </a:rPr>
              <a:t> </a:t>
            </a:r>
            <a:r>
              <a:rPr lang="pl-PL" sz="2400" dirty="0">
                <a:solidFill>
                  <a:srgbClr val="FF0000"/>
                </a:solidFill>
              </a:rPr>
              <a:t>punktów, </a:t>
            </a:r>
          </a:p>
          <a:p>
            <a:pPr marL="627063" indent="0">
              <a:buNone/>
            </a:pPr>
            <a:r>
              <a:rPr lang="pl-PL" sz="2400" dirty="0"/>
              <a:t>b) powyżej 50% średniej wojewódzkiej i nie więcej niż 75% średniej wojewódzkiej– </a:t>
            </a:r>
            <a:r>
              <a:rPr lang="pl-PL" sz="2400" dirty="0">
                <a:solidFill>
                  <a:srgbClr val="FF0000"/>
                </a:solidFill>
              </a:rPr>
              <a:t>2</a:t>
            </a:r>
            <a:r>
              <a:rPr lang="pl-PL" sz="2400" dirty="0" smtClean="0">
                <a:solidFill>
                  <a:srgbClr val="FF0000"/>
                </a:solidFill>
              </a:rPr>
              <a:t> </a:t>
            </a:r>
            <a:r>
              <a:rPr lang="pl-PL" sz="2400" dirty="0">
                <a:solidFill>
                  <a:srgbClr val="FF0000"/>
                </a:solidFill>
              </a:rPr>
              <a:t>punkty, </a:t>
            </a:r>
          </a:p>
          <a:p>
            <a:pPr marL="627063" indent="0">
              <a:buNone/>
            </a:pPr>
            <a:r>
              <a:rPr lang="pl-PL" sz="2400" dirty="0"/>
              <a:t>c) powyżej 75% średniej wojewódzkiej i nie więcej niż 100% średniej wojewódzkiej– </a:t>
            </a:r>
            <a:r>
              <a:rPr lang="pl-PL" sz="2400" dirty="0">
                <a:solidFill>
                  <a:srgbClr val="FF0000"/>
                </a:solidFill>
              </a:rPr>
              <a:t>1 punkt; </a:t>
            </a:r>
            <a:endParaRPr lang="pl-PL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2897" y="1571451"/>
            <a:ext cx="8672844" cy="391494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sz="2400" b="1" dirty="0" smtClean="0"/>
              <a:t>bezrobocie</a:t>
            </a:r>
          </a:p>
          <a:p>
            <a:pPr marL="627063" indent="0">
              <a:buNone/>
            </a:pPr>
            <a:r>
              <a:rPr lang="pl-PL" sz="2400" dirty="0" smtClean="0"/>
              <a:t>średnia stopy bezrobocia w powiecie, na którego obszarze jest planowana realizacja operacji, w okresie ostatnich 12 miesięcy poprzedzających miesiąc, w którym nastąpiło ogłoszenie o naborze wniosków o przyznanie pomocy, była wyższa albo równa średniej wojewódzkiej stopie bezrobocia w tym okresie - </a:t>
            </a:r>
            <a:r>
              <a:rPr lang="pl-PL" sz="2400" dirty="0" smtClean="0">
                <a:solidFill>
                  <a:srgbClr val="FF0000"/>
                </a:solidFill>
              </a:rPr>
              <a:t>1 punkt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2897" y="1571451"/>
            <a:ext cx="8672844" cy="391494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sz="2400" b="1" dirty="0" smtClean="0"/>
              <a:t>gęstość zaludnienia</a:t>
            </a:r>
          </a:p>
          <a:p>
            <a:pPr>
              <a:buNone/>
            </a:pPr>
            <a:r>
              <a:rPr lang="pl-PL" sz="2400" dirty="0" smtClean="0"/>
              <a:t>a) jest równa bądź wyższa od średniej gęstości zaludnienia województwa, na obszarze którego będzie realizowana operacja - </a:t>
            </a:r>
            <a:r>
              <a:rPr lang="pl-PL" sz="2400" dirty="0" smtClean="0">
                <a:solidFill>
                  <a:srgbClr val="FF0000"/>
                </a:solidFill>
              </a:rPr>
              <a:t>2 punkty,</a:t>
            </a:r>
          </a:p>
          <a:p>
            <a:pPr>
              <a:buNone/>
            </a:pPr>
            <a:r>
              <a:rPr lang="pl-PL" sz="2400" dirty="0" smtClean="0"/>
              <a:t>b) jest niższa od średniej gęstości zaludnienia województwa, na obszarze którego będzie realizowana operacja, i stanowi co najmniej 50% tej średniej - </a:t>
            </a:r>
            <a:r>
              <a:rPr lang="pl-PL" sz="2400" dirty="0" smtClean="0">
                <a:solidFill>
                  <a:srgbClr val="FF0000"/>
                </a:solidFill>
              </a:rPr>
              <a:t>1 punkt</a:t>
            </a:r>
          </a:p>
          <a:p>
            <a:pPr marL="514350" indent="-514350"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42945" y="2284885"/>
            <a:ext cx="8672844" cy="391494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sz="2400" b="1" dirty="0" smtClean="0"/>
              <a:t>	Internet  szerokopasmowy</a:t>
            </a:r>
          </a:p>
          <a:p>
            <a:pPr marL="514350" indent="-514350">
              <a:buNone/>
            </a:pPr>
            <a:r>
              <a:rPr lang="pl-PL" sz="2400" dirty="0" smtClean="0"/>
              <a:t>	operacja będzie realizowana w związku z tworzeniem pasywnej infrastruktury szerokopasmowej– </a:t>
            </a:r>
            <a:r>
              <a:rPr lang="pl-PL" sz="2400" dirty="0" smtClean="0">
                <a:solidFill>
                  <a:srgbClr val="FF0000"/>
                </a:solidFill>
              </a:rPr>
              <a:t>1 punkt.</a:t>
            </a:r>
          </a:p>
          <a:p>
            <a:pPr marL="514350" indent="-514350">
              <a:buNone/>
            </a:pPr>
            <a:endParaRPr lang="pl-PL" sz="2400" dirty="0" smtClean="0"/>
          </a:p>
          <a:p>
            <a:pPr marL="514350" indent="-51435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2122" y="767584"/>
            <a:ext cx="8672844" cy="55327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pl-PL" sz="2400" b="1" dirty="0" smtClean="0"/>
              <a:t>	dostępność</a:t>
            </a:r>
          </a:p>
          <a:p>
            <a:pPr marL="514350" indent="-514350">
              <a:buNone/>
            </a:pPr>
            <a:r>
              <a:rPr lang="pl-PL" sz="2400" b="1" dirty="0" smtClean="0"/>
              <a:t>	</a:t>
            </a:r>
            <a:r>
              <a:rPr lang="pl-PL" sz="2400" dirty="0" smtClean="0"/>
              <a:t>Odcinek drogi objęty operacją </a:t>
            </a:r>
            <a:r>
              <a:rPr lang="pl-PL" sz="2400" b="1" u="sng" dirty="0" smtClean="0"/>
              <a:t>zapewni bezpośredni dostęp do nieruchomości gruntowej, na której znajduje się budynek użyteczności publicznej</a:t>
            </a:r>
            <a:r>
              <a:rPr lang="pl-PL" sz="2400" dirty="0" smtClean="0"/>
              <a:t> lub na której </a:t>
            </a:r>
            <a:r>
              <a:rPr lang="pl-PL" sz="2400" b="1" u="sng" dirty="0" smtClean="0"/>
              <a:t>rozpoczęto budowę </a:t>
            </a:r>
            <a:r>
              <a:rPr lang="pl-PL" sz="2400" dirty="0" smtClean="0"/>
              <a:t>budynku użyteczności publicznej, o ile budowa ta zostanie zakończona przed dniem złożenia wniosku o płatność końcową - </a:t>
            </a:r>
            <a:r>
              <a:rPr lang="pl-PL" sz="2400" dirty="0" smtClean="0">
                <a:solidFill>
                  <a:srgbClr val="FF0000"/>
                </a:solidFill>
              </a:rPr>
              <a:t>2 punkty;</a:t>
            </a:r>
          </a:p>
          <a:p>
            <a:pPr>
              <a:buNone/>
            </a:pPr>
            <a:r>
              <a:rPr lang="pl-PL" sz="2400" dirty="0" smtClean="0"/>
              <a:t>	</a:t>
            </a:r>
            <a:r>
              <a:rPr lang="pl-PL" sz="1900" dirty="0" smtClean="0">
                <a:solidFill>
                  <a:srgbClr val="0070C0"/>
                </a:solidFill>
              </a:rPr>
              <a:t>Zgodnie definicją zawartą w par. 3 </a:t>
            </a:r>
            <a:r>
              <a:rPr lang="pl-PL" sz="1900" dirty="0" err="1" smtClean="0">
                <a:solidFill>
                  <a:srgbClr val="0070C0"/>
                </a:solidFill>
              </a:rPr>
              <a:t>pkt</a:t>
            </a:r>
            <a:r>
              <a:rPr lang="pl-PL" sz="1900" dirty="0" smtClean="0">
                <a:solidFill>
                  <a:srgbClr val="0070C0"/>
                </a:solidFill>
              </a:rPr>
              <a:t> 6 rozporządzenia, budynkiem użyteczności publicznej jest budynek przeznaczony na potrzeby administracji publicznej, wymiaru sprawiedliwości, kultury, kultu religijnego, oświaty, szkolnictwa wyższego, nauki, wychowania, opieki zdrowotnej (np. szpital, co potwierdza np. wyrok NSA z 7 czerwca 2016 r., sygn. akt II GSK 191/15), społecznej lub socjalnej, obsługi bankowej, handlu, gastronomii, usług, w tym usług pocztowych lub telekomunikacyjnych, turystyki, sportu, obsługi pasażerów w transporcie kolejowym, drogowym, lotniczym, morskim lub wodnym śródlądowym, oraz inny budynek przeznaczony do wykonywania podobnych funkcji. Ponadto za budynek użyteczności publicznej uznaje się także budynek biurowy lub socjalny.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844063"/>
            <a:ext cx="10225128" cy="51973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Podstawa prawna:</a:t>
            </a:r>
          </a:p>
          <a:p>
            <a:r>
              <a:rPr lang="pl-PL" b="1" dirty="0" smtClean="0"/>
              <a:t>Program Rozwoju Obszarów Wiejskich na lata 2014-2020,</a:t>
            </a:r>
          </a:p>
          <a:p>
            <a:endParaRPr lang="pl-PL" dirty="0" smtClean="0"/>
          </a:p>
          <a:p>
            <a:r>
              <a:rPr lang="pl-PL" b="1" dirty="0" smtClean="0"/>
              <a:t>Ustawa o wspieraniu rozwoju obszarów wiejskich z udziałem środków Europejskiego Funduszu Rolnego na rzecz Rozwoju Obszarów  Wiejskich w ramach Programu Rozwoju Obszarów Wiejskich na lata 2014-2020 (Dz.U.2022 poz. 88),</a:t>
            </a:r>
          </a:p>
          <a:p>
            <a:endParaRPr lang="pl-PL" dirty="0" smtClean="0"/>
          </a:p>
          <a:p>
            <a:r>
              <a:rPr lang="pl-PL" b="1" dirty="0" smtClean="0"/>
              <a:t>Rozporządzenie Ministra Rolnictwa i Rozwoju Wsi z dnia 4 września 2015r. w sprawie szczegółowych warunków i trybu przyznawania oraz wypłaty pomocy finansowej na operacje typu "</a:t>
            </a:r>
            <a:r>
              <a:rPr lang="pl-PL" b="1" i="1" dirty="0" smtClean="0"/>
              <a:t>Budowa</a:t>
            </a:r>
            <a:r>
              <a:rPr lang="pl-PL" b="1" dirty="0" smtClean="0"/>
              <a:t> lub </a:t>
            </a:r>
            <a:r>
              <a:rPr lang="pl-PL" b="1" i="1" dirty="0" smtClean="0"/>
              <a:t>modernizacja dróg</a:t>
            </a:r>
            <a:r>
              <a:rPr lang="pl-PL" b="1" dirty="0" smtClean="0"/>
              <a:t> lokalnych" w ramach </a:t>
            </a:r>
            <a:r>
              <a:rPr lang="pl-PL" b="1" dirty="0" err="1" smtClean="0"/>
              <a:t>poddziałania</a:t>
            </a:r>
            <a:r>
              <a:rPr lang="pl-PL" b="1" dirty="0" smtClean="0"/>
              <a:t> "Wsparcie inwestycji związanych z tworzeniem, ulepszaniem lub rozbudową wszystkich rodzajów małej infrastruktury, w tym inwestycji w energię odnawialną i w oszczędzanie energii" objętego Programem Rozwoju Obszarów Wiejskich na lata 2014-2020 (Dz.U.2022. poz. 564),</a:t>
            </a:r>
          </a:p>
          <a:p>
            <a:endParaRPr lang="pl-PL" b="1" i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6512" y="994981"/>
            <a:ext cx="9682516" cy="51345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200" b="1" dirty="0" smtClean="0"/>
              <a:t>nie można uznać </a:t>
            </a:r>
            <a:r>
              <a:rPr lang="pl-PL" sz="2200" b="1" dirty="0" err="1" smtClean="0"/>
              <a:t>m.in</a:t>
            </a:r>
            <a:r>
              <a:rPr lang="pl-PL" sz="2200" b="1" dirty="0" smtClean="0"/>
              <a:t> </a:t>
            </a:r>
          </a:p>
          <a:p>
            <a:r>
              <a:rPr lang="pl-PL" sz="2200" dirty="0" smtClean="0"/>
              <a:t>placu zabaw, </a:t>
            </a:r>
          </a:p>
          <a:p>
            <a:r>
              <a:rPr lang="pl-PL" sz="2200" dirty="0" smtClean="0"/>
              <a:t>Boiska sportowego, </a:t>
            </a:r>
          </a:p>
          <a:p>
            <a:r>
              <a:rPr lang="pl-PL" sz="2200" dirty="0" smtClean="0"/>
              <a:t>cmentarza, </a:t>
            </a:r>
          </a:p>
          <a:p>
            <a:r>
              <a:rPr lang="pl-PL" sz="2200" dirty="0" smtClean="0"/>
              <a:t>kapliczek i krzyży przydrożnych, </a:t>
            </a:r>
          </a:p>
          <a:p>
            <a:r>
              <a:rPr lang="pl-PL" sz="2200" dirty="0" smtClean="0"/>
              <a:t>przystanków autobusowych w formie znaku drogowego lub wiaty przystankowej</a:t>
            </a:r>
          </a:p>
          <a:p>
            <a:endParaRPr lang="pl-PL" sz="2200" dirty="0" smtClean="0"/>
          </a:p>
          <a:p>
            <a:pPr>
              <a:buNone/>
            </a:pPr>
            <a:r>
              <a:rPr lang="pl-PL" sz="2200" dirty="0" smtClean="0"/>
              <a:t>	</a:t>
            </a:r>
            <a:r>
              <a:rPr lang="pl-PL" sz="2200" dirty="0" smtClean="0">
                <a:solidFill>
                  <a:srgbClr val="FF0000"/>
                </a:solidFill>
              </a:rPr>
              <a:t>BUDYNEK = obiekt budowlany, który jest trwale związany z gruntem, wydzielony z przestrzeni za pomocą przegród budowlanych oraz posiada fundamenty i dach.</a:t>
            </a:r>
            <a:endParaRPr lang="pl-PL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2800" y="345552"/>
            <a:ext cx="8662796" cy="578394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pl-PL" sz="2400" dirty="0" smtClean="0"/>
              <a:t>	</a:t>
            </a:r>
            <a:r>
              <a:rPr lang="pl-PL" sz="2400" b="1" dirty="0" smtClean="0"/>
              <a:t>połączenie</a:t>
            </a:r>
          </a:p>
          <a:p>
            <a:pPr marL="514350" indent="-514350">
              <a:buNone/>
            </a:pPr>
            <a:r>
              <a:rPr lang="pl-PL" sz="2400" dirty="0" smtClean="0"/>
              <a:t>	Odcinek drogi objęty operacją </a:t>
            </a:r>
            <a:r>
              <a:rPr lang="pl-PL" sz="2400" b="1" dirty="0" smtClean="0"/>
              <a:t>łączy się z drogą o wyższej kategorii</a:t>
            </a:r>
            <a:r>
              <a:rPr lang="pl-PL" sz="2400" dirty="0" smtClean="0"/>
              <a:t> bezpośrednio albo przez inny odcinek drogi niebędący przedmiotem operacji, o ile parametry techniczne odcinka drogi objętego operacją przed jej zrealizowaniem są gorsze od parametrów technicznych odcinka drogi niebędącego przedmiotem operacji, przez który odcinek drogi objęty operacją łączy się z drogą o wyższej kategorii, a po jej zrealizowaniu będą co najmniej takie same - </a:t>
            </a:r>
            <a:r>
              <a:rPr lang="pl-PL" sz="2400" dirty="0" smtClean="0">
                <a:solidFill>
                  <a:srgbClr val="FF0000"/>
                </a:solidFill>
              </a:rPr>
              <a:t>3 punkty</a:t>
            </a:r>
          </a:p>
          <a:p>
            <a:pPr marL="514350" indent="-514350">
              <a:buNone/>
            </a:pPr>
            <a:endParaRPr lang="pl-PL" sz="24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pl-PL" sz="2400" dirty="0" smtClean="0">
                <a:solidFill>
                  <a:srgbClr val="0070C0"/>
                </a:solidFill>
              </a:rPr>
              <a:t>	Należy podać nr drogi (o wyższej kategorii), z którą łączy się droga realizowany w ramach operacji objętej wnioskiem;</a:t>
            </a:r>
          </a:p>
          <a:p>
            <a:pPr marL="514350" indent="-514350">
              <a:buNone/>
            </a:pPr>
            <a:r>
              <a:rPr lang="pl-PL" sz="2400" dirty="0" smtClean="0">
                <a:solidFill>
                  <a:srgbClr val="0070C0"/>
                </a:solidFill>
              </a:rPr>
              <a:t>	Należy dołączyć oświadczenie jaką kategorie otrzyma droga wewnętrzna po zakończeniu realizacji operacji;</a:t>
            </a:r>
          </a:p>
          <a:p>
            <a:pPr marL="514350" indent="-514350">
              <a:buNone/>
            </a:pPr>
            <a:r>
              <a:rPr lang="pl-PL" sz="2400" dirty="0" smtClean="0">
                <a:solidFill>
                  <a:srgbClr val="0070C0"/>
                </a:solidFill>
              </a:rPr>
              <a:t>	Należy załączyć do wniosku kopię mapy z numerami dróg albo kopię stosownej uchwały</a:t>
            </a:r>
          </a:p>
          <a:p>
            <a:pPr marL="514350" indent="-514350">
              <a:buNone/>
            </a:pPr>
            <a:endParaRPr lang="pl-PL" sz="2400" dirty="0" smtClean="0">
              <a:solidFill>
                <a:srgbClr val="0070C0"/>
              </a:solidFill>
            </a:endParaRPr>
          </a:p>
          <a:p>
            <a:pPr marL="514350" indent="-514350">
              <a:buNone/>
            </a:pPr>
            <a:endParaRPr lang="pl-PL" sz="2400" dirty="0" smtClean="0">
              <a:solidFill>
                <a:srgbClr val="0070C0"/>
              </a:solidFill>
            </a:endParaRPr>
          </a:p>
          <a:p>
            <a:pPr marL="514350" indent="-51435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351693"/>
            <a:ext cx="8596668" cy="5689670"/>
          </a:xfrm>
        </p:spPr>
        <p:txBody>
          <a:bodyPr/>
          <a:lstStyle/>
          <a:p>
            <a:pPr>
              <a:buNone/>
            </a:pPr>
            <a:endParaRPr lang="pl-PL" dirty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0496" y="1369140"/>
            <a:ext cx="7103612" cy="399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71638" y="2388159"/>
            <a:ext cx="8596668" cy="1320800"/>
          </a:xfrm>
        </p:spPr>
        <p:txBody>
          <a:bodyPr/>
          <a:lstStyle/>
          <a:p>
            <a:r>
              <a:rPr lang="pl-PL" b="1" dirty="0" smtClean="0"/>
              <a:t>KRYTERIA REGIONALNE</a:t>
            </a:r>
            <a:endParaRPr lang="pl-PL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2897" y="1571451"/>
            <a:ext cx="8672844" cy="3914949"/>
          </a:xfrm>
        </p:spPr>
        <p:txBody>
          <a:bodyPr>
            <a:normAutofit/>
          </a:bodyPr>
          <a:lstStyle/>
          <a:p>
            <a:endParaRPr lang="pl-PL" sz="2400" dirty="0" smtClean="0"/>
          </a:p>
          <a:p>
            <a:r>
              <a:rPr lang="pl-PL" sz="2400" dirty="0" smtClean="0">
                <a:solidFill>
                  <a:schemeClr val="tx1"/>
                </a:solidFill>
              </a:rPr>
              <a:t>drogi gruntowej na drogę twardą o nawierzchni bitumicznej lub </a:t>
            </a:r>
            <a:r>
              <a:rPr lang="pl-PL" sz="2400" dirty="0" err="1" smtClean="0">
                <a:solidFill>
                  <a:schemeClr val="tx1"/>
                </a:solidFill>
              </a:rPr>
              <a:t>brukowcowej</a:t>
            </a:r>
            <a:r>
              <a:rPr lang="pl-PL" sz="2400" dirty="0" smtClean="0">
                <a:solidFill>
                  <a:schemeClr val="tx1"/>
                </a:solidFill>
              </a:rPr>
              <a:t> i droga ta będzie się łączyć bezpośrednio z drogą wyższej kategorii - </a:t>
            </a:r>
            <a:r>
              <a:rPr lang="pl-PL" sz="2400" dirty="0" smtClean="0">
                <a:solidFill>
                  <a:srgbClr val="FF0000"/>
                </a:solidFill>
              </a:rPr>
              <a:t>8 punktów,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drogi gruntowej na drogę twardą o nawierzchni bitumicznej lub </a:t>
            </a:r>
            <a:r>
              <a:rPr lang="pl-PL" sz="2400" dirty="0" err="1" smtClean="0">
                <a:solidFill>
                  <a:schemeClr val="tx1"/>
                </a:solidFill>
              </a:rPr>
              <a:t>brukowcowej</a:t>
            </a:r>
            <a:r>
              <a:rPr lang="pl-PL" sz="2400" dirty="0" smtClean="0">
                <a:solidFill>
                  <a:schemeClr val="tx1"/>
                </a:solidFill>
              </a:rPr>
              <a:t> i droga ta będzie się łączyć z siecią dróg tej samej kategorii lub znajdować w istniejącym ciągu sieci dróg - </a:t>
            </a:r>
            <a:r>
              <a:rPr lang="pl-PL" sz="2400" dirty="0" smtClean="0">
                <a:solidFill>
                  <a:srgbClr val="FF0000"/>
                </a:solidFill>
              </a:rPr>
              <a:t>4 punkty;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6706" y="599551"/>
            <a:ext cx="8596668" cy="1320800"/>
          </a:xfrm>
        </p:spPr>
        <p:txBody>
          <a:bodyPr/>
          <a:lstStyle/>
          <a:p>
            <a:r>
              <a:rPr lang="pl-PL" b="1" dirty="0" smtClean="0"/>
              <a:t>WAŻNE a nawet </a:t>
            </a:r>
            <a:r>
              <a:rPr lang="pl-PL" b="1" dirty="0" smtClean="0">
                <a:solidFill>
                  <a:srgbClr val="FF0000"/>
                </a:solidFill>
              </a:rPr>
              <a:t>BARDZO WAŻNE!!!!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1354" y="1681982"/>
            <a:ext cx="9988062" cy="3352242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endParaRPr lang="pl-PL" dirty="0" smtClean="0"/>
          </a:p>
          <a:p>
            <a:r>
              <a:rPr lang="pl-PL" sz="2200" dirty="0" smtClean="0"/>
              <a:t>W przypadku gdy operacja będzie realizowana na obszarze więcej niż jednej gminy, punkty w ramach poszczególnych kryteriów wyboru operacji przyznaje się na podstawie średniej arytmetycznej danych z wszystkich gmin, na obszarze których będzie realizowana operacja </a:t>
            </a:r>
          </a:p>
          <a:p>
            <a:r>
              <a:rPr lang="pl-PL" sz="2200" dirty="0" smtClean="0"/>
              <a:t>W przypadku gdy operacja będzie dotyczyła więcej niż jednej drogi, punkty przyznaje się, jeżeli kryteria wyboru są spełnione w odniesieniu do wszystkich dróg objętych operacją;</a:t>
            </a:r>
          </a:p>
          <a:p>
            <a:r>
              <a:rPr lang="pl-PL" sz="2200" dirty="0" smtClean="0"/>
              <a:t>Pomoc może być przyznana na operacje, które uzyskały co najmniej 8 punktów</a:t>
            </a:r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11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WNIOSEK O PRZYZNANIE POMOCY</a:t>
            </a:r>
            <a:br>
              <a:rPr lang="pl-PL" dirty="0" smtClean="0"/>
            </a:br>
            <a:r>
              <a:rPr lang="pl-PL" dirty="0" smtClean="0"/>
              <a:t>zawiera w szczególności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94933"/>
            <a:ext cx="8596668" cy="50630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1) nazwę, siedzibę i adres podmiotu ubiegającego się o przyznanie pomocy;</a:t>
            </a:r>
          </a:p>
          <a:p>
            <a:pPr marL="0" indent="0">
              <a:buNone/>
            </a:pPr>
            <a:r>
              <a:rPr lang="pl-PL" dirty="0"/>
              <a:t>2) numer identyfikacyjny, o którym mowa w przepisach o krajowym systemie ewidencji producentów, ewidencji gospodarstw rolnych oraz ewidencji wniosków o przyznanie płatności, nadany podmiotowi ubiegającemu się o przyznanie pomocy;</a:t>
            </a:r>
          </a:p>
          <a:p>
            <a:pPr marL="0" indent="0">
              <a:buNone/>
            </a:pPr>
            <a:r>
              <a:rPr lang="pl-PL" dirty="0"/>
              <a:t>3) opis planowanej operacji, w tym wskazanie:</a:t>
            </a:r>
          </a:p>
          <a:p>
            <a:pPr marL="538163" indent="0">
              <a:buNone/>
            </a:pPr>
            <a:r>
              <a:rPr lang="pl-PL" dirty="0" smtClean="0"/>
              <a:t>a) celów operacji,</a:t>
            </a:r>
          </a:p>
          <a:p>
            <a:pPr marL="538163" indent="0">
              <a:buNone/>
            </a:pPr>
            <a:r>
              <a:rPr lang="pl-PL" dirty="0" smtClean="0"/>
              <a:t>b</a:t>
            </a:r>
            <a:r>
              <a:rPr lang="pl-PL" dirty="0"/>
              <a:t>) wartości wskaźników, których osiągnięcie jest zakładane w wyniku realizacji operacji</a:t>
            </a:r>
            <a:r>
              <a:rPr lang="pl-PL" dirty="0" smtClean="0"/>
              <a:t>, </a:t>
            </a:r>
          </a:p>
          <a:p>
            <a:pPr marL="538163" indent="0">
              <a:buNone/>
            </a:pPr>
            <a:r>
              <a:rPr lang="pl-PL" dirty="0" smtClean="0"/>
              <a:t>c</a:t>
            </a:r>
            <a:r>
              <a:rPr lang="pl-PL" dirty="0"/>
              <a:t>) zakresu, w jakim operacja będzie realizowana,</a:t>
            </a:r>
          </a:p>
          <a:p>
            <a:pPr marL="538163" indent="0">
              <a:buNone/>
            </a:pPr>
            <a:r>
              <a:rPr lang="pl-PL" dirty="0"/>
              <a:t>d) terminu i miejsca realizacji operacji,</a:t>
            </a:r>
          </a:p>
          <a:p>
            <a:pPr marL="0" indent="0">
              <a:buNone/>
            </a:pPr>
            <a:r>
              <a:rPr lang="pl-PL" dirty="0" smtClean="0"/>
              <a:t>4</a:t>
            </a:r>
            <a:r>
              <a:rPr lang="pl-PL" dirty="0"/>
              <a:t>) plan finansowy operacji;</a:t>
            </a:r>
          </a:p>
          <a:p>
            <a:pPr marL="0" indent="0">
              <a:buNone/>
            </a:pPr>
            <a:r>
              <a:rPr lang="pl-PL" dirty="0"/>
              <a:t>5) kwotę wnioskowanej pomocy wyrażoną w złotych, zaokrągloną w dół do pełnych złotych;</a:t>
            </a:r>
          </a:p>
          <a:p>
            <a:pPr marL="0" indent="0">
              <a:buNone/>
            </a:pPr>
            <a:r>
              <a:rPr lang="pl-PL" dirty="0"/>
              <a:t>6) zestawienie rzeczowo-finansowe operacji;</a:t>
            </a:r>
          </a:p>
          <a:p>
            <a:pPr marL="0" indent="0">
              <a:buNone/>
            </a:pPr>
            <a:r>
              <a:rPr lang="pl-PL" dirty="0"/>
              <a:t>7) oświadczenia podmiotu ubiegającego się o przyznanie pomocy dotyczące pomocy;</a:t>
            </a:r>
          </a:p>
          <a:p>
            <a:pPr marL="0" indent="0">
              <a:buNone/>
            </a:pPr>
            <a:r>
              <a:rPr lang="pl-PL" dirty="0"/>
              <a:t>8) informacje o dołączonych do wniosku dokumentach potwierdzających spełnienie warunków przyznania pomocy.</a:t>
            </a:r>
          </a:p>
        </p:txBody>
      </p:sp>
    </p:spTree>
    <p:extLst>
      <p:ext uri="{BB962C8B-B14F-4D97-AF65-F5344CB8AC3E}">
        <p14:creationId xmlns:p14="http://schemas.microsoft.com/office/powerpoint/2010/main" val="38154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WNIOSEK O PRZYZNANIE POMOCY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94933"/>
            <a:ext cx="8596668" cy="5063067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Do wniosku o przyznanie pomocy dołącza się dokumenty niezbędne do przyznania pomocy, w tym niezbędne do ustalenia spełnienia warunków przyznania pomocy i kryteriów wyboru operacji, albo ich kopie, których wykaz zawiera formularz wniosku o przyznanie pomocy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54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Załączniki do wniosku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462701"/>
            <a:ext cx="8596668" cy="5268576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Pełnomocnictwo, jeżeli zostało udzielone - oryginał lub kopia</a:t>
            </a:r>
          </a:p>
          <a:p>
            <a:r>
              <a:rPr lang="pl-PL" dirty="0"/>
              <a:t>Dokument potwierdzający prawo do dysponowania nieruchomością - kopia</a:t>
            </a:r>
          </a:p>
          <a:p>
            <a:r>
              <a:rPr lang="pl-PL" dirty="0"/>
              <a:t>Oświadczenie właściciela lub współwłaściciela nieruchomości, że wyraża zgodę na realizację operacji trwale związanej z nieruchomością, jeżeli operacja realizowana jest na nieruchomości będącej w posiadaniu zależnym lub będącej przedmiotem współwłasności - oryginał</a:t>
            </a:r>
          </a:p>
          <a:p>
            <a:r>
              <a:rPr lang="pl-PL" dirty="0"/>
              <a:t>Kosztorys inwestorski – oryginał lub kopia</a:t>
            </a:r>
          </a:p>
          <a:p>
            <a:r>
              <a:rPr lang="pl-PL" dirty="0"/>
              <a:t>Decyzja o pozwoleniu na budowę – kopia</a:t>
            </a:r>
          </a:p>
          <a:p>
            <a:r>
              <a:rPr lang="pl-PL" dirty="0"/>
              <a:t>Zgłoszenie zamiaru wykonania robót budowlanych właściwemu organowi, wraz z oświadczeniem lub potwierdzeniem Decyzja o środowiskowych uwarunkowaniach, jeżeli jest wymagana </a:t>
            </a:r>
            <a:r>
              <a:rPr lang="pl-PL" dirty="0" smtClean="0"/>
              <a:t>– kopia</a:t>
            </a:r>
          </a:p>
          <a:p>
            <a:r>
              <a:rPr lang="pl-PL" dirty="0" smtClean="0"/>
              <a:t>Decyzja o zezwoleniu na realizację inwestycji drogowej</a:t>
            </a:r>
            <a:endParaRPr lang="pl-PL" baseline="30000" dirty="0"/>
          </a:p>
          <a:p>
            <a:r>
              <a:rPr lang="pl-PL" dirty="0" smtClean="0"/>
              <a:t>Decyzja o środowiskowych uwarunkowaniach</a:t>
            </a:r>
          </a:p>
          <a:p>
            <a:r>
              <a:rPr lang="pl-PL" dirty="0" smtClean="0"/>
              <a:t>Szacunkowe </a:t>
            </a:r>
            <a:r>
              <a:rPr lang="pl-PL" dirty="0"/>
              <a:t>zestawienie kosztów – oryginał lub kopia</a:t>
            </a:r>
          </a:p>
          <a:p>
            <a:r>
              <a:rPr lang="pl-PL" dirty="0"/>
              <a:t>Program funkcjonalno-użytkowy – oryginał lub </a:t>
            </a:r>
            <a:r>
              <a:rPr lang="pl-PL" dirty="0" smtClean="0"/>
              <a:t>kopia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672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Załączniki do </a:t>
            </a:r>
            <a:r>
              <a:rPr lang="pl-PL" dirty="0" smtClean="0"/>
              <a:t>wniosku –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566153"/>
            <a:ext cx="8596668" cy="5291847"/>
          </a:xfrm>
        </p:spPr>
        <p:txBody>
          <a:bodyPr>
            <a:normAutofit/>
          </a:bodyPr>
          <a:lstStyle/>
          <a:p>
            <a:r>
              <a:rPr lang="pl-PL" sz="2100" dirty="0"/>
              <a:t>Miejscowy plan zagospodarowania przestrzennego albo decyzja o warunkach zabudowy i zagospodarowania terenu – kopia</a:t>
            </a:r>
          </a:p>
          <a:p>
            <a:r>
              <a:rPr lang="pl-PL" sz="2100" dirty="0"/>
              <a:t>Dokument strategiczny dotyczący obszaru, na którym planowana jest realizacja operacji, określający strategię rozwoju oraz obszary lub cele lokalnej polityki rozwoju – kopia</a:t>
            </a:r>
          </a:p>
          <a:p>
            <a:r>
              <a:rPr lang="pl-PL" sz="2100" dirty="0"/>
              <a:t>Opis zadań wymienionych w zestawieniu rzeczowo-finansowym operacji - oryginał</a:t>
            </a:r>
          </a:p>
          <a:p>
            <a:r>
              <a:rPr lang="pl-PL" sz="2100" dirty="0"/>
              <a:t>Oświadczenie o kwalifikowalności VAT </a:t>
            </a:r>
          </a:p>
          <a:p>
            <a:r>
              <a:rPr lang="pl-PL" sz="2100" dirty="0">
                <a:solidFill>
                  <a:srgbClr val="FF0000"/>
                </a:solidFill>
              </a:rPr>
              <a:t>Interpretacja przepisów prawa podatkowego (interpretacja indywidualna)  - oryginał lub </a:t>
            </a:r>
            <a:r>
              <a:rPr lang="pl-PL" sz="2100" dirty="0" smtClean="0">
                <a:solidFill>
                  <a:srgbClr val="FF0000"/>
                </a:solidFill>
              </a:rPr>
              <a:t>kopia</a:t>
            </a:r>
            <a:endParaRPr lang="pl-PL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naboru wniosków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i="1" dirty="0"/>
              <a:t>na operacje typu </a:t>
            </a:r>
            <a:r>
              <a:rPr lang="pl-PL" b="1" i="1" dirty="0" smtClean="0"/>
              <a:t> „Budowa lub modernizacja dróg lokalnych”  w </a:t>
            </a:r>
            <a:r>
              <a:rPr lang="pl-PL" b="1" i="1" dirty="0"/>
              <a:t>ramach poddziałania „Wsparcie inwestycji </a:t>
            </a:r>
            <a:r>
              <a:rPr lang="pl-PL" b="1" i="1" dirty="0" smtClean="0"/>
              <a:t> związanych </a:t>
            </a:r>
            <a:r>
              <a:rPr lang="pl-PL" b="1" i="1" dirty="0"/>
              <a:t>z tworzeniem, ulepszaniem lub rozbudową </a:t>
            </a:r>
            <a:r>
              <a:rPr lang="pl-PL" b="1" i="1" dirty="0" smtClean="0"/>
              <a:t> wszystkich </a:t>
            </a:r>
            <a:r>
              <a:rPr lang="pl-PL" b="1" i="1" dirty="0"/>
              <a:t>rodzajów małej infrastruktury, w tym </a:t>
            </a:r>
            <a:r>
              <a:rPr lang="pl-PL" b="1" i="1" dirty="0" smtClean="0"/>
              <a:t> inwestycji </a:t>
            </a:r>
            <a:r>
              <a:rPr lang="pl-PL" b="1" i="1" dirty="0"/>
              <a:t>w </a:t>
            </a:r>
            <a:r>
              <a:rPr lang="pl-PL" b="1" i="1" dirty="0" smtClean="0"/>
              <a:t>energię odnawialną </a:t>
            </a:r>
            <a:r>
              <a:rPr lang="pl-PL" b="1" i="1" dirty="0"/>
              <a:t>i w oszczędzanie energii” objętego Programem </a:t>
            </a:r>
            <a:r>
              <a:rPr lang="pl-PL" b="1" i="1" dirty="0" smtClean="0"/>
              <a:t>Rozwoju Obszarów </a:t>
            </a:r>
            <a:r>
              <a:rPr lang="pl-PL" b="1" i="1" dirty="0"/>
              <a:t>Wiejskich </a:t>
            </a:r>
            <a:r>
              <a:rPr lang="pl-PL" b="1" i="1" dirty="0" smtClean="0"/>
              <a:t> na </a:t>
            </a:r>
            <a:r>
              <a:rPr lang="pl-PL" b="1" i="1" dirty="0"/>
              <a:t>lata 2014-2020</a:t>
            </a:r>
            <a:endParaRPr lang="pl-PL" i="1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4400" dirty="0" smtClean="0">
                <a:solidFill>
                  <a:srgbClr val="FF0000"/>
                </a:solidFill>
              </a:rPr>
              <a:t>1.10.2022 - 30.11.2022</a:t>
            </a:r>
            <a:endParaRPr lang="pl-PL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Załączniki do </a:t>
            </a:r>
            <a:r>
              <a:rPr lang="pl-PL" dirty="0" smtClean="0"/>
              <a:t>wniosku –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566153"/>
            <a:ext cx="8596668" cy="5291847"/>
          </a:xfrm>
        </p:spPr>
        <p:txBody>
          <a:bodyPr>
            <a:normAutofit/>
          </a:bodyPr>
          <a:lstStyle/>
          <a:p>
            <a:r>
              <a:rPr lang="pl-PL" sz="2100" dirty="0" smtClean="0"/>
              <a:t>Mapy </a:t>
            </a:r>
            <a:r>
              <a:rPr lang="pl-PL" sz="2100" dirty="0"/>
              <a:t>lub szkice sytuacyjne oraz rysunki charakterystyczne dotyczące umiejscowienia operacji - oryginał lub kopia</a:t>
            </a:r>
          </a:p>
          <a:p>
            <a:r>
              <a:rPr lang="pl-PL" sz="2100" dirty="0"/>
              <a:t>Decyzje, pozwolenia lub opinie organów administracji publicznej, inne dokumenty potwierdzające spełnienie kryteriów przyznania pomocy, w tym kryterium regionalnego – </a:t>
            </a:r>
            <a:r>
              <a:rPr lang="pl-PL" sz="2100" dirty="0" smtClean="0"/>
              <a:t>kopia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59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448235"/>
            <a:ext cx="8596668" cy="1320800"/>
          </a:xfrm>
        </p:spPr>
        <p:txBody>
          <a:bodyPr/>
          <a:lstStyle/>
          <a:p>
            <a:r>
              <a:rPr lang="pl-PL" dirty="0"/>
              <a:t>Przebieg oceny </a:t>
            </a:r>
            <a:r>
              <a:rPr lang="pl-PL" dirty="0" err="1"/>
              <a:t>WoPP</a:t>
            </a:r>
            <a:r>
              <a:rPr lang="pl-PL" dirty="0"/>
              <a:t> – kryteria wyboru – krok 1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69035"/>
            <a:ext cx="9201772" cy="3538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 kolejności przysługiwania pomocy decyduje suma uzyskanych punktów przyznanych na podstawie kryteriów wyboru operacji oraz kryteriów dotyczących specyfiki regionu określonych dla poszczególnych województw, które przyznawane są przed kontrolą administracyjną wniosków.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Jeżeli dane zawarte we wniosku o przyznanie pomocy i dokumentach dołączonych do wniosku są rozbieżne, punkty przyznaje się na podstawie danych zawartych w dołączonych dokumentach.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FF0000"/>
                </a:solidFill>
              </a:rPr>
              <a:t>Jeżeli wniosek o przyznanie pomocy lub dołączone do niego dokumenty nie zawierają danych niezbędnych do ustalenia liczby punktów za dane kryterium, nie przyznaje się punktów za to kryterium</a:t>
            </a:r>
            <a:r>
              <a:rPr lang="pl-PL" sz="2400" dirty="0" smtClean="0">
                <a:solidFill>
                  <a:srgbClr val="FF0000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068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6320" y="1014885"/>
            <a:ext cx="8596668" cy="463229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2800" dirty="0" smtClean="0"/>
              <a:t>		Składający wniosek o przyznanie pomocy powinien szczegółowo zapoznać się z zasadami przyznawania pomocy, a także z instrukcją wypełniania wniosku. Przystępując do konkursu powinien sporządzić wniosek o dofinansowanie w sposób staranny i odpowiadający obowiązującym przepisom prawa, a także zgodnie z założeniami programu uwzględniającego kryteria oceny. Staranność ta powinna mieć również wyraz w skompletowaniu i przedstawieniu załączników do wniosku w sposób wykazujący fakt spełnienia kryteriów określonych dla operacji objętej wnioskiem</a:t>
            </a:r>
            <a:endParaRPr lang="pl-PL" sz="2800" dirty="0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657237" y="167472"/>
            <a:ext cx="8596668" cy="1320800"/>
          </a:xfrm>
        </p:spPr>
        <p:txBody>
          <a:bodyPr/>
          <a:lstStyle/>
          <a:p>
            <a:r>
              <a:rPr lang="pl-PL" dirty="0" smtClean="0"/>
              <a:t>WSA</a:t>
            </a: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</a:t>
            </a:r>
            <a:r>
              <a:rPr lang="pl-PL" dirty="0" smtClean="0"/>
              <a:t>rankingowa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698" y="1497200"/>
            <a:ext cx="8596668" cy="4885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600" dirty="0"/>
              <a:t>Niezwłocznie po przyznaniu punktów za </a:t>
            </a:r>
            <a:r>
              <a:rPr lang="pl-PL" sz="2600" dirty="0" smtClean="0"/>
              <a:t>kryteria sporządza </a:t>
            </a:r>
            <a:r>
              <a:rPr lang="pl-PL" sz="2600" dirty="0"/>
              <a:t>i podaje do publicznej wiadomości na stronie internetowej urzędu marszałkowskiego albo samorządowej jednostki oraz w urzędzie marszałkowskim albo w samorządowej jednostce listę, która zawiera informację o kolejności przysługiwania pomocy</a:t>
            </a:r>
            <a:r>
              <a:rPr lang="pl-PL" sz="2600" dirty="0" smtClean="0"/>
              <a:t>.</a:t>
            </a:r>
            <a:endParaRPr lang="pl-PL" sz="26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79446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</a:t>
            </a:r>
            <a:r>
              <a:rPr lang="pl-PL" dirty="0" smtClean="0"/>
              <a:t>administracyjna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dirty="0"/>
              <a:t>Jeżeli w wyniku przeprowadzenia kontroli administracyjnej, okaże się, że wniosek o przyznanie pomocy zawiera braki, właściwy organ samorządu województwa wzywa, w formie pisemnej, podmiot ubiegający się o przyznanie pomocy do usunięcia tych braków, w terminie 14 dni od dnia doręczenia wezwania.</a:t>
            </a:r>
          </a:p>
          <a:p>
            <a:pPr marL="0" indent="0">
              <a:buNone/>
            </a:pPr>
            <a:r>
              <a:rPr lang="pl-PL" sz="2400" dirty="0"/>
              <a:t>Jeżeli podmiot ubiegający się o przyznanie pomocy nie usunął wszystkich braków, wzywa się go ponownie, w formie pisemnej, do usunięcia pozostałych braków, w terminie 14 dni od dnia doręczenia wezwania.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86581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ALOKACJA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7140" y="1728315"/>
            <a:ext cx="8596668" cy="47528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5200" b="1" dirty="0" smtClean="0">
                <a:solidFill>
                  <a:srgbClr val="FF0000"/>
                </a:solidFill>
              </a:rPr>
              <a:t>10,5</a:t>
            </a:r>
            <a:r>
              <a:rPr lang="pl-PL" sz="5200" b="1" dirty="0" smtClean="0"/>
              <a:t> </a:t>
            </a:r>
            <a:r>
              <a:rPr lang="pl-PL" sz="5200" dirty="0" smtClean="0"/>
              <a:t>mln euro</a:t>
            </a:r>
          </a:p>
          <a:p>
            <a:pPr algn="ctr">
              <a:buNone/>
            </a:pPr>
            <a:r>
              <a:rPr lang="pl-PL" sz="5200" dirty="0" smtClean="0"/>
              <a:t>ok. </a:t>
            </a:r>
            <a:r>
              <a:rPr lang="pl-PL" sz="5200" b="1" dirty="0" smtClean="0">
                <a:solidFill>
                  <a:srgbClr val="FF0000"/>
                </a:solidFill>
              </a:rPr>
              <a:t>51</a:t>
            </a:r>
            <a:r>
              <a:rPr lang="pl-PL" sz="5200" dirty="0" smtClean="0">
                <a:solidFill>
                  <a:srgbClr val="FF0000"/>
                </a:solidFill>
              </a:rPr>
              <a:t> </a:t>
            </a:r>
            <a:r>
              <a:rPr lang="pl-PL" sz="5200" dirty="0" smtClean="0"/>
              <a:t>mln złotych</a:t>
            </a:r>
          </a:p>
          <a:p>
            <a:pPr algn="ctr">
              <a:buNone/>
            </a:pPr>
            <a:r>
              <a:rPr lang="pl-PL" sz="3000" dirty="0" smtClean="0"/>
              <a:t>100 gmin oraz 13 powiatów</a:t>
            </a:r>
          </a:p>
          <a:p>
            <a:pPr algn="ctr">
              <a:buNone/>
            </a:pPr>
            <a:r>
              <a:rPr lang="pl-PL" sz="14000" b="1" dirty="0" smtClean="0">
                <a:solidFill>
                  <a:srgbClr val="FF0000"/>
                </a:solidFill>
                <a:latin typeface="Rockwell Extra Bold" pitchFamily="18" charset="0"/>
              </a:rPr>
              <a:t>?</a:t>
            </a:r>
            <a:endParaRPr lang="pl-PL" sz="14000" b="1" dirty="0">
              <a:solidFill>
                <a:srgbClr val="FF0000"/>
              </a:solidFill>
              <a:latin typeface="Rockwell Extra Bold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731933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Kontakt w każdej sprawie: 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>
                <a:solidFill>
                  <a:srgbClr val="FF0000"/>
                </a:solidFill>
              </a:rPr>
              <a:t>tel. 41 330 10 77 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27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Beneficjenci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gmina;</a:t>
            </a:r>
          </a:p>
          <a:p>
            <a:r>
              <a:rPr lang="pl-PL" dirty="0" smtClean="0"/>
              <a:t>związek międzygminny;</a:t>
            </a:r>
          </a:p>
          <a:p>
            <a:r>
              <a:rPr lang="pl-PL" dirty="0" smtClean="0"/>
              <a:t>powiat;</a:t>
            </a:r>
          </a:p>
          <a:p>
            <a:r>
              <a:rPr lang="pl-PL" dirty="0" smtClean="0"/>
              <a:t>związek powiatów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68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Pomoc jest przyznawana na operacje w zakresie </a:t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8300" y="2044354"/>
            <a:ext cx="8396329" cy="42358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600" dirty="0" smtClean="0"/>
          </a:p>
          <a:p>
            <a:pPr algn="ctr">
              <a:buNone/>
            </a:pPr>
            <a:r>
              <a:rPr lang="pl-PL" sz="2600" dirty="0" smtClean="0"/>
              <a:t>budowy, przebudowy lub zmiany nawierzchni dróg gminnych, powiatowych lub wewnętrznych </a:t>
            </a:r>
            <a:br>
              <a:rPr lang="pl-PL" sz="2600" dirty="0" smtClean="0"/>
            </a:br>
            <a:r>
              <a:rPr lang="pl-PL" sz="2600" dirty="0" smtClean="0"/>
              <a:t>(</a:t>
            </a:r>
            <a:r>
              <a:rPr lang="pl-PL" sz="2600" dirty="0" smtClean="0">
                <a:solidFill>
                  <a:srgbClr val="FF0000"/>
                </a:solidFill>
              </a:rPr>
              <a:t>z zastrzeżeniem że w wyniku realizacji operacji droga wewnętrzna stanie się drogą publiczną</a:t>
            </a:r>
            <a:r>
              <a:rPr lang="pl-PL" sz="2600" dirty="0" smtClean="0"/>
              <a:t>).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58685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7141" y="24785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Pomoc </a:t>
            </a:r>
            <a:r>
              <a:rPr lang="pl-PL" dirty="0" smtClean="0"/>
              <a:t>ma formę refundacji następujących kosztów </a:t>
            </a:r>
            <a:r>
              <a:rPr lang="pl-PL" dirty="0" err="1" smtClean="0"/>
              <a:t>kwalifikowalnych</a:t>
            </a:r>
            <a:r>
              <a:rPr lang="pl-PL" dirty="0" smtClean="0"/>
              <a:t>, które są uzasadnione zakresem operacji, niezbędne do osiągnięcia jej celu oraz racjonalne: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7767" y="2622134"/>
            <a:ext cx="8366185" cy="3607844"/>
          </a:xfrm>
        </p:spPr>
        <p:txBody>
          <a:bodyPr>
            <a:normAutofit fontScale="85000" lnSpcReduction="10000"/>
          </a:bodyPr>
          <a:lstStyle/>
          <a:p>
            <a:r>
              <a:rPr lang="pl-PL" sz="2800" dirty="0" smtClean="0"/>
              <a:t>budowy lub przebudowy drogi lokalnej;</a:t>
            </a:r>
          </a:p>
          <a:p>
            <a:r>
              <a:rPr lang="pl-PL" sz="2800" dirty="0" smtClean="0"/>
              <a:t>kosztów ogólnych (nie więcej niż 10% pozostałych kosztów </a:t>
            </a:r>
            <a:r>
              <a:rPr lang="pl-PL" sz="2800" dirty="0" err="1" smtClean="0"/>
              <a:t>kwalifikowalnych</a:t>
            </a:r>
            <a:r>
              <a:rPr lang="pl-PL" sz="2800" dirty="0" smtClean="0"/>
              <a:t>);</a:t>
            </a:r>
          </a:p>
          <a:p>
            <a:r>
              <a:rPr lang="pl-PL" sz="2800" dirty="0" smtClean="0"/>
              <a:t>budowy kanałów technologicznych w ciągu budowanej lub przebudowywanej drogi związanych z potrzebami zarządzania tą drogą lub potrzebami ruchu drogowego;</a:t>
            </a:r>
          </a:p>
          <a:p>
            <a:r>
              <a:rPr lang="pl-PL" sz="2800" dirty="0" smtClean="0"/>
              <a:t>zakupu sprzętu, materiałów i usług służących realizacji operacji;</a:t>
            </a:r>
          </a:p>
          <a:p>
            <a:r>
              <a:rPr lang="pl-PL" sz="2800" dirty="0" smtClean="0"/>
              <a:t>podatku od towarów i usług (VAT).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58685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Pomoc jest przyznawana na operację, która,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698171"/>
            <a:ext cx="8596668" cy="499403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koszty kwalifikowalne operacji nie będą współfinansowane z funduszy strukturalnych, Funduszu Spójności lub </a:t>
            </a:r>
            <a:r>
              <a:rPr lang="pl-PL" dirty="0" smtClean="0"/>
              <a:t>jakiegokolwiek innego </a:t>
            </a:r>
            <a:r>
              <a:rPr lang="pl-PL" dirty="0"/>
              <a:t>unijnego instrumentu finansowego</a:t>
            </a:r>
            <a:r>
              <a:rPr lang="pl-PL" dirty="0" smtClean="0"/>
              <a:t>; </a:t>
            </a:r>
            <a:r>
              <a:rPr lang="pl-PL" dirty="0" smtClean="0">
                <a:solidFill>
                  <a:srgbClr val="FF0000"/>
                </a:solidFill>
              </a:rPr>
              <a:t>(możliwość finansowania z innych programów przeznaczonych na inwestycje drogowe, niefinansowanych ze środków UE, do wartości wkładu własnego)</a:t>
            </a:r>
            <a:endParaRPr lang="pl-PL" dirty="0">
              <a:solidFill>
                <a:srgbClr val="FF0000"/>
              </a:solidFill>
            </a:endParaRPr>
          </a:p>
          <a:p>
            <a:r>
              <a:rPr lang="pl-PL" dirty="0"/>
              <a:t>będzie realizowana nie więcej niż w dwóch etapach, a wykonanie zakresu rzeczowego zgodnie z zestawieniem </a:t>
            </a:r>
            <a:r>
              <a:rPr lang="pl-PL" dirty="0" smtClean="0"/>
              <a:t>rzeczowo- finansowym </a:t>
            </a:r>
            <a:r>
              <a:rPr lang="pl-PL" dirty="0"/>
              <a:t>operacji, w tym poniesienie przez beneficjenta kosztów kwalifikowalnych operacji oraz </a:t>
            </a:r>
            <a:r>
              <a:rPr lang="pl-PL" dirty="0" smtClean="0"/>
              <a:t>złożenie wniosku </a:t>
            </a:r>
            <a:r>
              <a:rPr lang="pl-PL" dirty="0"/>
              <a:t>o płatność końcową, nastąpi nie później niż w terminie </a:t>
            </a:r>
            <a:r>
              <a:rPr lang="pl-PL" dirty="0" smtClean="0"/>
              <a:t>24 </a:t>
            </a:r>
            <a:r>
              <a:rPr lang="pl-PL" dirty="0"/>
              <a:t>miesięcy, a w przypadku operacji </a:t>
            </a:r>
            <a:r>
              <a:rPr lang="pl-PL" dirty="0" smtClean="0"/>
              <a:t>realizowanej w </a:t>
            </a:r>
            <a:r>
              <a:rPr lang="pl-PL" dirty="0"/>
              <a:t>dwóch etapach nie później niż w terminie </a:t>
            </a:r>
            <a:r>
              <a:rPr lang="pl-PL" dirty="0" smtClean="0"/>
              <a:t>36 </a:t>
            </a:r>
            <a:r>
              <a:rPr lang="pl-PL" dirty="0"/>
              <a:t>miesięcy od dnia zawarcia umowy, lecz nie później niż do </a:t>
            </a:r>
            <a:r>
              <a:rPr lang="pl-PL" dirty="0" smtClean="0"/>
              <a:t>dnia </a:t>
            </a:r>
            <a:r>
              <a:rPr lang="pl-PL" b="1" dirty="0" smtClean="0">
                <a:solidFill>
                  <a:srgbClr val="FF0000"/>
                </a:solidFill>
              </a:rPr>
              <a:t>30 </a:t>
            </a:r>
            <a:r>
              <a:rPr lang="pl-PL" b="1" dirty="0">
                <a:solidFill>
                  <a:srgbClr val="FF0000"/>
                </a:solidFill>
              </a:rPr>
              <a:t>czerwca </a:t>
            </a:r>
            <a:r>
              <a:rPr lang="pl-PL" b="1" dirty="0" smtClean="0">
                <a:solidFill>
                  <a:srgbClr val="FF0000"/>
                </a:solidFill>
              </a:rPr>
              <a:t>2025r.;</a:t>
            </a:r>
          </a:p>
          <a:p>
            <a:r>
              <a:rPr lang="pl-PL" dirty="0"/>
              <a:t>będzie realizowana na obszarze należącym do:</a:t>
            </a:r>
          </a:p>
          <a:p>
            <a:pPr marL="0" indent="0">
              <a:buNone/>
            </a:pPr>
            <a:r>
              <a:rPr lang="pl-PL" dirty="0"/>
              <a:t>a) gminy wiejskiej lub</a:t>
            </a:r>
          </a:p>
          <a:p>
            <a:pPr marL="0" indent="0">
              <a:buNone/>
            </a:pPr>
            <a:r>
              <a:rPr lang="pl-PL" dirty="0"/>
              <a:t>b) gminy miejsko-wiejskiej, z wyłączeniem miast liczących powyżej 5000 mieszkańców, lub</a:t>
            </a:r>
          </a:p>
          <a:p>
            <a:pPr marL="0" indent="0">
              <a:buNone/>
            </a:pPr>
            <a:r>
              <a:rPr lang="pl-PL" dirty="0"/>
              <a:t>c) gminy miejskiej, z wyłączeniem miejscowości liczących powyżej 5000 mieszkańców;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259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Pomoc jest przyznawana na operację, która,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będzie realizowana na nieruchomości będącej własnością podmiotu ubiegającego się o przyznanie pomocy lub </a:t>
            </a:r>
            <a:r>
              <a:rPr lang="pl-PL" dirty="0" smtClean="0">
                <a:solidFill>
                  <a:srgbClr val="FF0000"/>
                </a:solidFill>
              </a:rPr>
              <a:t>na nieruchomości</a:t>
            </a:r>
            <a:r>
              <a:rPr lang="pl-PL" dirty="0">
                <a:solidFill>
                  <a:srgbClr val="FF0000"/>
                </a:solidFill>
              </a:rPr>
              <a:t>, do której posiada on prawo do dysponowania nią przez okres realizacji operacji oraz co </a:t>
            </a:r>
            <a:r>
              <a:rPr lang="pl-PL" dirty="0" smtClean="0">
                <a:solidFill>
                  <a:srgbClr val="FF0000"/>
                </a:solidFill>
              </a:rPr>
              <a:t>najmniej przez okres 5 lat od dokonania płatności</a:t>
            </a:r>
          </a:p>
          <a:p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/>
                </a:solidFill>
              </a:rPr>
              <a:t>art. 71 ust. 1 rozporządzenia Parlamentu Europejskiego i Rady (UE) nr 1303/2013 z dnia 17 grudnia 2013 r. ustanawiającego wspólne przepisy dotyczące Europejskiego Funduszu Rozwoju Regionalnego, Europejskiego Funduszu Społecznego, Funduszu Spójności, Europejskiego Funduszu Rolnego na rzecz Rozwoju Obszarów Wiejskich oraz Europejskiego Funduszu Morskiego i Rybackiego oraz ustanawiającego przepisy ogólne dotyczące Europejskiego Funduszu Rozwoju Regionalnego, Europejskiego Funduszu Społecznego, Funduszu Spójności i Europejskiego Funduszu Morskiego i Rybackiego oraz uchylającego rozporządzenie Rady (WE) nr 1083/2006 (Dz. Urz. UE L 347 z 20.12.2013, str. 320, 259 i 470, z </a:t>
            </a:r>
            <a:r>
              <a:rPr lang="pl-PL" sz="1200" dirty="0" err="1" smtClean="0">
                <a:solidFill>
                  <a:schemeClr val="tx1"/>
                </a:solidFill>
              </a:rPr>
              <a:t>późn</a:t>
            </a:r>
            <a:r>
              <a:rPr lang="pl-PL" sz="1200" dirty="0" smtClean="0">
                <a:solidFill>
                  <a:schemeClr val="tx1"/>
                </a:solidFill>
              </a:rPr>
              <a:t>. zm.2)), zwanego dalej „rozporządzeniem nr 1303/2013”;</a:t>
            </a:r>
            <a:endParaRPr lang="pl-PL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4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Pomoc jest przyznawana na operację, która,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8848411" cy="4846480"/>
          </a:xfrm>
        </p:spPr>
        <p:txBody>
          <a:bodyPr>
            <a:normAutofit/>
          </a:bodyPr>
          <a:lstStyle/>
          <a:p>
            <a:r>
              <a:rPr lang="pl-PL" dirty="0"/>
              <a:t>będzie wynikać z ustaleń miejscowych planów zagospodarowania przestrzennego, jeżeli zostały sporządzone, </a:t>
            </a:r>
            <a:r>
              <a:rPr lang="pl-PL" dirty="0" smtClean="0"/>
              <a:t>albo z </a:t>
            </a:r>
            <a:r>
              <a:rPr lang="pl-PL" dirty="0"/>
              <a:t>decyzji ostatecznej o warunkach zabudowy i zagospodarowania terenu, jeżeli uzyskanie takiej decyzji jest wymagane;</a:t>
            </a:r>
          </a:p>
          <a:p>
            <a:r>
              <a:rPr lang="pl-PL" dirty="0" smtClean="0"/>
              <a:t>będzie </a:t>
            </a:r>
            <a:r>
              <a:rPr lang="pl-PL" dirty="0"/>
              <a:t>spójna z dokumentem strategicznym dotyczącym obszaru, na którym jest planowana realizacja operacji, </a:t>
            </a:r>
            <a:r>
              <a:rPr lang="pl-PL" dirty="0" smtClean="0"/>
              <a:t>określającym strategię </a:t>
            </a:r>
            <a:r>
              <a:rPr lang="pl-PL" dirty="0"/>
              <a:t>rozwoju oraz obszary lub cele lokalnej polityki rozwoju</a:t>
            </a:r>
            <a:r>
              <a:rPr lang="pl-PL" dirty="0" smtClean="0"/>
              <a:t>; </a:t>
            </a:r>
            <a:r>
              <a:rPr lang="pl-PL" dirty="0" smtClean="0">
                <a:solidFill>
                  <a:srgbClr val="FF0000"/>
                </a:solidFill>
              </a:rPr>
              <a:t>Dokument strategiczny określający obszary i cele lokalnej polityki rozwoju (np. strategia  rozwoju gminy lub powiatu, plan rozwoju miejscowości), powinny potwierdzać, że operacja jest spójna z dokumentem strategicznym Wnioskodawcy. Dopuszcza się również zaktualizowane plany odnowy miejscowości, które będą obejmowały realizację danej operacji w zaplanowanym we wniosku terminie. Z przedłożonej dokumentacji strategicznej musi wynikać, że operacja wpisuje się w szerszy kontekst związany z rozwojem danego obszaru gminy/powiatu/związku – że Wnioskodawca wśród zadań do realizacji priorytetowo traktuje inwestycję i nie jest to inwestycja ad hoc. 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5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915</TotalTime>
  <Words>1953</Words>
  <Application>Microsoft Office PowerPoint</Application>
  <PresentationFormat>Panoramiczny</PresentationFormat>
  <Paragraphs>160</Paragraphs>
  <Slides>36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1" baseType="lpstr">
      <vt:lpstr>Arial</vt:lpstr>
      <vt:lpstr>Rockwell Extra Bold</vt:lpstr>
      <vt:lpstr>Trebuchet MS</vt:lpstr>
      <vt:lpstr>Wingdings 3</vt:lpstr>
      <vt:lpstr>Faseta</vt:lpstr>
      <vt:lpstr>Operacje typu  „Budowa lub modernizacja dróg lokalnych”</vt:lpstr>
      <vt:lpstr>Prezentacja programu PowerPoint</vt:lpstr>
      <vt:lpstr>Termin naboru wniosków </vt:lpstr>
      <vt:lpstr>Beneficjenci</vt:lpstr>
      <vt:lpstr>Pomoc jest przyznawana na operacje w zakresie  </vt:lpstr>
      <vt:lpstr>Pomoc ma formę refundacji następujących kosztów kwalifikowalnych, które są uzasadnione zakresem operacji, niezbędne do osiągnięcia jej celu oraz racjonalne: </vt:lpstr>
      <vt:lpstr>Pomoc jest przyznawana na operację, która,</vt:lpstr>
      <vt:lpstr>Pomoc jest przyznawana na operację, która,</vt:lpstr>
      <vt:lpstr>Pomoc jest przyznawana na operację, która,</vt:lpstr>
      <vt:lpstr>Pomoc jest przyznawana na operację która,</vt:lpstr>
      <vt:lpstr>Wysokość pomocy</vt:lpstr>
      <vt:lpstr>WAŻNE a nawet BARDZO WAŻNE!!!!</vt:lpstr>
      <vt:lpstr>Koszty kwalifikowalne podlegają refundacji w wysokości określonej w umowie jeżeli zostały poniesione :</vt:lpstr>
      <vt:lpstr>KRYTERIA WYBORU OPERACJI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KRYTERIA REGIONALNE</vt:lpstr>
      <vt:lpstr>Prezentacja programu PowerPoint</vt:lpstr>
      <vt:lpstr>WAŻNE a nawet BARDZO WAŻNE!!!!</vt:lpstr>
      <vt:lpstr>WNIOSEK O PRZYZNANIE POMOCY zawiera w szczególności</vt:lpstr>
      <vt:lpstr>WNIOSEK O PRZYZNANIE POMOCY </vt:lpstr>
      <vt:lpstr>Załączniki do wniosku</vt:lpstr>
      <vt:lpstr>Załączniki do wniosku – cd.</vt:lpstr>
      <vt:lpstr>Załączniki do wniosku – cd.</vt:lpstr>
      <vt:lpstr>Przebieg oceny WoPP – kryteria wyboru – krok 1 </vt:lpstr>
      <vt:lpstr>WSA</vt:lpstr>
      <vt:lpstr>Lista rankingowa</vt:lpstr>
      <vt:lpstr>Kontrola administracyjna</vt:lpstr>
      <vt:lpstr>ALOKACJA</vt:lpstr>
      <vt:lpstr>   Kontakt w każdej sprawie:   tel. 41 330 10 77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„Gospodarka wodno-ściekowa”</dc:title>
  <dc:creator>Łukasz Skórski</dc:creator>
  <cp:lastModifiedBy>Aneta Śliwińska</cp:lastModifiedBy>
  <cp:revision>43</cp:revision>
  <dcterms:created xsi:type="dcterms:W3CDTF">2016-09-06T07:27:43Z</dcterms:created>
  <dcterms:modified xsi:type="dcterms:W3CDTF">2022-10-18T08:57:44Z</dcterms:modified>
</cp:coreProperties>
</file>